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9" r:id="rId6"/>
    <p:sldId id="265" r:id="rId7"/>
    <p:sldId id="261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037671-CC20-D671-11E2-CD26B8E405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CD22926-195E-1CB1-0F20-C3F820369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64440C1-76DC-B197-0EE9-46F4A1DB1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9FE0B36-0E18-F210-15C8-E6A5B5C0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99EFC4F-3A40-E94F-3F8E-070C65D3E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584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6CE41A-F096-4537-9384-96A55857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3742433-0417-C9E7-3626-4E06EFF41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A0DA9DB-9E07-FDB5-D588-91F72B8C7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6E7573-EAFB-888F-939E-39A875944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DDFDEE3-7537-A142-8EF4-574AE382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399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00C16DB-5463-89DF-08D7-568496FA96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6DAE4C0-83CD-6B03-29BC-B5CC95A86F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AE83BD-6D06-9599-74EB-12B81742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73227B-3FC1-853B-BE66-E765CA4AC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D9EA52-87F5-0A3C-2255-750F4A72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605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39EF3E-691D-3B18-D068-F047FD2AD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F459263-508F-CB39-BD5F-FFC2A9A1B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5C81DC-0851-219B-956D-A58E4E9DF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93B2FF-8BAF-C5FF-09E5-0D7FD9A5D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711E58C-8BED-3771-6619-BE89DFA7C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2103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D3574-79B7-632D-75F3-08D9719C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1FE7270-FA9F-E83B-E855-1CCC030F1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A1F225-4547-77BD-2CFA-69DABDCB0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1F2110E-FBA1-6822-A000-980D44060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D3721D5-25F8-4023-EA63-4F698B77E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644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06EC2-830F-F3F4-D3B6-8AD0CA998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60B98BA-264D-7813-2254-57580AB064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007B0A5-DD87-CB36-CCAA-645DF6210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28558DF-371E-CFB8-1D01-B254C1D1A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7737CED-F617-B6C5-B045-C459921D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1AAEDBE-3340-9A35-978E-4F71B291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2003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5BBBF8F-6E66-448F-349B-96695E9D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27BA72F-5B5E-EE18-012D-9967C37B2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CD91EF9-0008-5BC3-E5B6-646BCFCF0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8DAA914-9446-BE79-8FC3-5DB8F523F8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4E9EDF-F509-E08B-760E-616EF87F1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B6E09F6-D19E-DBE3-A959-CA8E2F659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E5E01BF-D5AF-D69A-56E7-DAA228969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C1DA4EC-6737-E42B-7F25-0442BEF56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9243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F9BEA-727B-D9F6-F3C5-9D3E0CE17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203B1F1-2435-23D2-53C2-A01CF73B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1C45702-9F9D-D52A-5217-76C2D60FE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8C32CA7-A1DE-5942-5B2B-CA143A1E5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234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A31DA66-A636-D8C1-2905-4F911DBFE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B648036-6B69-E050-A23E-B93FA3797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03B8D96-3E06-B31F-1B2B-9824C4082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871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C71956-A999-10BF-08E2-E1BB43DB0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938FF4-3F9F-CC6E-E6AD-16E06A3BD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6F3E6AC-2EB8-3A99-21CB-F5FEA5BC7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9FADC48-65C8-ACDF-06B1-E51323AD1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FFFCB07-08FE-EEF3-01D5-04AAF6AD3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82925B6-414D-B465-5416-73A634C51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352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F030F7-E792-9CB3-B576-BD784E20D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5A609B0-77A2-B65D-BDC5-0518E0D02F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1C4AB01-8921-CCEF-6719-3D125E3A7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BFE0618-0CC8-6291-01DF-322EB559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2EB2937-53EB-8E00-3915-5EF1E8362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9772BE8-EB43-9A11-F2A6-C44B51D3A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843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9D5E778-56E7-283B-B520-94D0F3D16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470CB3C-01DC-0A1F-5DC3-AC420D07F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6AE5177-98C4-2722-B453-25F9C8F671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4E98A-6E60-4D4A-944B-26F0640653EA}" type="datetimeFigureOut">
              <a:rPr lang="it-IT" smtClean="0"/>
              <a:t>05/09/2023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36CF247-CAB7-519F-1156-12DE9CBBC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3A92DF-287A-9DE2-CA41-AE6A0AF64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DFF5A-8577-4151-87ED-8601EFD59DD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03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cid:5db53fe1-1f4d-4902-bcf1-81493412f86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5db53fe1-1f4d-4902-bcf1-81493412f86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valutazione@codiciricerche.i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9D7E5AA1-0ED6-7CE5-73CA-0ECEB69E3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21" name="Picture 1" descr="Immagine che contiene testo, simbolo, logo, emblema&#10;&#10;Descrizione generata automaticamente">
            <a:extLst>
              <a:ext uri="{FF2B5EF4-FFF2-40B4-BE49-F238E27FC236}">
                <a16:creationId xmlns:a16="http://schemas.microsoft.com/office/drawing/2014/main" id="{9812F12A-8553-0186-60E7-19BB6EA0A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" y="720000"/>
            <a:ext cx="1143000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1259470A-01A8-62B6-3BC6-ACFFE36F2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00" y="1440000"/>
            <a:ext cx="8090676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6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Assessorato Servizi Civici e Generali, Politiche per il Decentramento e la Partecipazione</a:t>
            </a:r>
            <a:endParaRPr kumimoji="0" lang="it-IT" altLang="it-IT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BB8D99C-3D39-D561-CC84-32B0EF36A6E3}"/>
              </a:ext>
            </a:extLst>
          </p:cNvPr>
          <p:cNvSpPr txBox="1"/>
          <p:nvPr/>
        </p:nvSpPr>
        <p:spPr>
          <a:xfrm>
            <a:off x="936000" y="2890391"/>
            <a:ext cx="9977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7A66503-AA19-A728-AF29-84B0B6691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00" y="5799446"/>
            <a:ext cx="3525324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600" dirty="0">
                <a:solidFill>
                  <a:srgbClr val="000000"/>
                </a:solidFill>
                <a:latin typeface="Georgia" panose="02040502050405020303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 cura di Codici | ricerca e intervento</a:t>
            </a:r>
            <a:endParaRPr kumimoji="0" lang="it-IT" altLang="it-IT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804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C6C53EE-3EF9-32D8-BB8B-D1E8F84E190A}"/>
              </a:ext>
            </a:extLst>
          </p:cNvPr>
          <p:cNvSpPr txBox="1"/>
          <p:nvPr/>
        </p:nvSpPr>
        <p:spPr>
          <a:xfrm>
            <a:off x="523240" y="1037936"/>
            <a:ext cx="111455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Georgia" panose="02040502050405020303" pitchFamily="18" charset="0"/>
              </a:rPr>
              <a:t>Gli </a:t>
            </a:r>
            <a:r>
              <a:rPr lang="it-IT" sz="1600" b="1" dirty="0">
                <a:latin typeface="Georgia" panose="02040502050405020303" pitchFamily="18" charset="0"/>
              </a:rPr>
              <a:t>strumenti giuridici </a:t>
            </a:r>
            <a:r>
              <a:rPr lang="it-IT" sz="1600" dirty="0">
                <a:latin typeface="Georgia" panose="02040502050405020303" pitchFamily="18" charset="0"/>
              </a:rPr>
              <a:t>oggi a disposizione del Comune di Milano</a:t>
            </a:r>
          </a:p>
          <a:p>
            <a:endParaRPr lang="it-IT" sz="1600" dirty="0">
              <a:latin typeface="Georgia" panose="02040502050405020303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Regolamento per l'attuazione dei diritti di partecipazione popolare</a:t>
            </a:r>
            <a:r>
              <a:rPr lang="it-IT" sz="1600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(approvato con deliberazione del Consiglio Comunale n. 10 del 22 febbraio 2016) che disciplina: interrogazioni popolari, istanze e petizioni, referendum comunali, proposte di deliberazione di iniziativa popolare, udienze pubbliche, consulte cittadine, domande a risposta immediata, bilanci partecipativi, convenzione dei cittadini, istruttoria pubblica;</a:t>
            </a:r>
            <a:endParaRPr lang="it-IT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Regolamento per la partecipazione dei cittadini attivi alla cura, alla gestione condivisa e alla rigenerazione dei beni comuni urbani</a:t>
            </a:r>
            <a:r>
              <a:rPr lang="it-IT" sz="1600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(approvato con deliberazione del Consiglio Comunale n. 15 del 20 maggio 2019) che disciplina i patti di collaborazione;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Regolamento Municipi</a:t>
            </a:r>
            <a:r>
              <a:rPr lang="it-IT" sz="1600" dirty="0">
                <a:solidFill>
                  <a:srgbClr val="2A2A2A"/>
                </a:solidFill>
                <a:latin typeface="Georgia" panose="02040502050405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che disciplina: interrogazioni popolari, istanze e petizioni, referendum comunali, proposte di deliberazione di iniziativa popolare – a livello municipale.</a:t>
            </a:r>
            <a:endParaRPr lang="it-IT" sz="1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sz="1600" dirty="0">
              <a:latin typeface="Georgia" panose="02040502050405020303" pitchFamily="18" charset="0"/>
            </a:endParaRPr>
          </a:p>
          <a:p>
            <a:r>
              <a:rPr lang="it-IT" sz="1600" dirty="0">
                <a:latin typeface="Georgia" panose="02040502050405020303" pitchFamily="18" charset="0"/>
              </a:rPr>
              <a:t>Alcune delle </a:t>
            </a:r>
            <a:r>
              <a:rPr lang="it-IT" sz="1600" b="1" dirty="0">
                <a:latin typeface="Georgia" panose="02040502050405020303" pitchFamily="18" charset="0"/>
              </a:rPr>
              <a:t>esperienze significative </a:t>
            </a:r>
            <a:r>
              <a:rPr lang="it-IT" sz="1600" dirty="0">
                <a:latin typeface="Georgia" panose="02040502050405020303" pitchFamily="18" charset="0"/>
              </a:rPr>
              <a:t>fino a oggi: </a:t>
            </a:r>
          </a:p>
          <a:p>
            <a:endParaRPr lang="it-IT" sz="1600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Bilanci partecipativi </a:t>
            </a:r>
            <a:r>
              <a:rPr lang="it-IT" sz="1600" dirty="0">
                <a:latin typeface="Georgia" panose="02040502050405020303" pitchFamily="18" charset="0"/>
              </a:rPr>
              <a:t>(2015 e 2018)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Patti di collaborazione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Dibattiti pubblici</a:t>
            </a:r>
            <a:r>
              <a:rPr lang="it-IT" sz="1600" dirty="0">
                <a:latin typeface="Georgia" panose="02040502050405020303" pitchFamily="18" charset="0"/>
              </a:rPr>
              <a:t> (Progetto Navigli, Progetto Stadio Milano)</a:t>
            </a:r>
            <a:endParaRPr lang="it-IT" sz="1600" b="1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Piano Aria e Clima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Piattaforma </a:t>
            </a:r>
            <a:r>
              <a:rPr lang="it-IT" sz="1600" b="1" dirty="0" err="1">
                <a:latin typeface="Georgia" panose="02040502050405020303" pitchFamily="18" charset="0"/>
              </a:rPr>
              <a:t>MilanoPartecipa</a:t>
            </a:r>
            <a:endParaRPr lang="it-IT" sz="1600" b="1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b="1" dirty="0">
                <a:latin typeface="Georgia" panose="02040502050405020303" pitchFamily="18" charset="0"/>
              </a:rPr>
              <a:t>Piano di Governo del Territorio</a:t>
            </a:r>
            <a:endParaRPr lang="it-IT" sz="1600" dirty="0">
              <a:latin typeface="Georgia" panose="02040502050405020303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1493FF9-6DFE-A921-DEE4-BDE6B52E088A}"/>
              </a:ext>
            </a:extLst>
          </p:cNvPr>
          <p:cNvSpPr txBox="1"/>
          <p:nvPr/>
        </p:nvSpPr>
        <p:spPr>
          <a:xfrm>
            <a:off x="523240" y="235770"/>
            <a:ext cx="997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84926ED3-3201-B30C-49AE-048B5D92B1BF}"/>
              </a:ext>
            </a:extLst>
          </p:cNvPr>
          <p:cNvCxnSpPr/>
          <p:nvPr/>
        </p:nvCxnSpPr>
        <p:spPr>
          <a:xfrm>
            <a:off x="0" y="783771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750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C6C53EE-3EF9-32D8-BB8B-D1E8F84E190A}"/>
              </a:ext>
            </a:extLst>
          </p:cNvPr>
          <p:cNvSpPr txBox="1"/>
          <p:nvPr/>
        </p:nvSpPr>
        <p:spPr>
          <a:xfrm>
            <a:off x="523240" y="1037936"/>
            <a:ext cx="111455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000000"/>
                </a:solidFill>
                <a:latin typeface="Georgia" panose="02040502050405020303" pitchFamily="18" charset="0"/>
              </a:rPr>
              <a:t>Il </a:t>
            </a:r>
            <a:r>
              <a:rPr lang="it-IT" sz="1600" b="1" i="0" u="none" strike="noStrike" baseline="0" dirty="0">
                <a:solidFill>
                  <a:srgbClr val="000000"/>
                </a:solidFill>
                <a:latin typeface="Georgia" panose="02040502050405020303" pitchFamily="18" charset="0"/>
              </a:rPr>
              <a:t>Piano degli Obiettivi e Piano Esecutivo di Gestione 2022-2024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Georgia" panose="02040502050405020303" pitchFamily="18" charset="0"/>
              </a:rPr>
              <a:t>, ha assegnato agli uffici preposti allo sviluppo della “partecipazione di cittadini” le seguenti finalità fondamentali: </a:t>
            </a:r>
          </a:p>
          <a:p>
            <a:endParaRPr lang="it-IT" sz="16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marL="342900" indent="-342900">
              <a:buAutoNum type="alphaLcParenR"/>
            </a:pPr>
            <a:r>
              <a:rPr lang="it-IT" sz="1600" b="0" i="0" u="none" strike="noStrike" baseline="0" dirty="0">
                <a:solidFill>
                  <a:srgbClr val="000000"/>
                </a:solidFill>
                <a:latin typeface="Georgia" panose="02040502050405020303" pitchFamily="18" charset="0"/>
              </a:rPr>
              <a:t>lo sviluppo della c.d. cittadinanza attiva, per consolidarla come “servizio ai cittadini” e insediarla a livello territoriale come funzione dei Municipi, in coerenza con il potenziamento del loro ruolo di Enti esponenziali della Comunità locale; </a:t>
            </a:r>
          </a:p>
          <a:p>
            <a:pPr marL="342900" indent="-342900">
              <a:buAutoNum type="alphaLcParenR"/>
            </a:pPr>
            <a:r>
              <a:rPr lang="it-IT" sz="1600" b="0" i="0" u="none" strike="noStrike" baseline="0" dirty="0">
                <a:solidFill>
                  <a:srgbClr val="000000"/>
                </a:solidFill>
                <a:latin typeface="Georgia" panose="02040502050405020303" pitchFamily="18" charset="0"/>
              </a:rPr>
              <a:t>il rafforzamento dell’efficienza e dell’efficacia degli istituti partecipativi previsti oltre che dallo Statuto comunale, dai Regolamenti comunali per l’esercizio dei diritti di partecipazione e per l’amministrazione condivisa dei beni comuni.</a:t>
            </a:r>
          </a:p>
          <a:p>
            <a:pPr marL="342900" indent="-342900">
              <a:buAutoNum type="alphaLcParenR"/>
            </a:pPr>
            <a:endParaRPr lang="it-IT" sz="1600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pPr algn="l"/>
            <a:r>
              <a:rPr lang="it-IT" sz="1600" b="0" i="0" u="none" strike="noStrike" baseline="0" dirty="0">
                <a:latin typeface="Georgia" panose="02040502050405020303" pitchFamily="18" charset="0"/>
              </a:rPr>
              <a:t>In tale contesto l’Amministrazione Comunale ha l’esigenza di </a:t>
            </a:r>
            <a:r>
              <a:rPr lang="it-IT" sz="1600" b="1" i="0" u="none" strike="noStrike" baseline="0" dirty="0">
                <a:latin typeface="Georgia" panose="02040502050405020303" pitchFamily="18" charset="0"/>
              </a:rPr>
              <a:t>analizzare gli attuali strumenti di partecipazione, anche al fine di individuare ulteriori modalità gestionali dei percorsi partecipativi</a:t>
            </a:r>
            <a:r>
              <a:rPr lang="it-IT" sz="1600" b="0" i="0" u="none" strike="noStrike" baseline="0" dirty="0">
                <a:latin typeface="Georgia" panose="02040502050405020303" pitchFamily="18" charset="0"/>
              </a:rPr>
              <a:t>, anche esternalizzati, innovativi e maggiormente rispondenti agli indirizzi dell’Amministrazione, in grado di perseguire con efficienza, efficacia e sostenibilità economica nel tempo gli obiettivi dell’Ente in tale ambito.</a:t>
            </a:r>
            <a:endParaRPr lang="it-IT" sz="1600" b="0" i="0" u="none" strike="noStrike" baseline="0" dirty="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Freccia in giù 3">
            <a:extLst>
              <a:ext uri="{FF2B5EF4-FFF2-40B4-BE49-F238E27FC236}">
                <a16:creationId xmlns:a16="http://schemas.microsoft.com/office/drawing/2014/main" id="{01A9BE89-2596-C934-B351-1431960E539C}"/>
              </a:ext>
            </a:extLst>
          </p:cNvPr>
          <p:cNvSpPr/>
          <p:nvPr/>
        </p:nvSpPr>
        <p:spPr>
          <a:xfrm>
            <a:off x="5969000" y="4969073"/>
            <a:ext cx="254000" cy="39624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E2C83AA-34BA-76F4-B9D0-52117079B5B4}"/>
              </a:ext>
            </a:extLst>
          </p:cNvPr>
          <p:cNvSpPr txBox="1"/>
          <p:nvPr/>
        </p:nvSpPr>
        <p:spPr>
          <a:xfrm>
            <a:off x="5047211" y="5489454"/>
            <a:ext cx="2097578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INCARICO A CODICI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299E828-C8BC-B6FC-C32E-58AD34432438}"/>
              </a:ext>
            </a:extLst>
          </p:cNvPr>
          <p:cNvSpPr txBox="1"/>
          <p:nvPr/>
        </p:nvSpPr>
        <p:spPr>
          <a:xfrm>
            <a:off x="523240" y="235770"/>
            <a:ext cx="997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37C1A1DE-37AB-8630-DB71-310713297909}"/>
              </a:ext>
            </a:extLst>
          </p:cNvPr>
          <p:cNvCxnSpPr/>
          <p:nvPr/>
        </p:nvCxnSpPr>
        <p:spPr>
          <a:xfrm>
            <a:off x="0" y="783771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859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o 34">
            <a:extLst>
              <a:ext uri="{FF2B5EF4-FFF2-40B4-BE49-F238E27FC236}">
                <a16:creationId xmlns:a16="http://schemas.microsoft.com/office/drawing/2014/main" id="{807A2DA8-67F1-65E8-202D-BE8F6548942D}"/>
              </a:ext>
            </a:extLst>
          </p:cNvPr>
          <p:cNvGrpSpPr/>
          <p:nvPr/>
        </p:nvGrpSpPr>
        <p:grpSpPr>
          <a:xfrm>
            <a:off x="601056" y="1328153"/>
            <a:ext cx="10989888" cy="4734828"/>
            <a:chOff x="1070032" y="1338544"/>
            <a:chExt cx="10989888" cy="4734828"/>
          </a:xfrm>
        </p:grpSpPr>
        <p:sp>
          <p:nvSpPr>
            <p:cNvPr id="9" name="Documento 8">
              <a:extLst>
                <a:ext uri="{FF2B5EF4-FFF2-40B4-BE49-F238E27FC236}">
                  <a16:creationId xmlns:a16="http://schemas.microsoft.com/office/drawing/2014/main" id="{5F85D469-CF6F-5DCC-0D74-69DD0E9F694C}"/>
                </a:ext>
              </a:extLst>
            </p:cNvPr>
            <p:cNvSpPr/>
            <p:nvPr/>
          </p:nvSpPr>
          <p:spPr>
            <a:xfrm>
              <a:off x="1070032" y="1341120"/>
              <a:ext cx="2880000" cy="1889760"/>
            </a:xfrm>
            <a:prstGeom prst="flowChartDocument">
              <a:avLst/>
            </a:prstGeom>
            <a:solidFill>
              <a:schemeClr val="bg2">
                <a:lumMod val="75000"/>
                <a:alpha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FASE 1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La valutazione dell’esistente</a:t>
              </a:r>
              <a:endParaRPr lang="it-IT" sz="16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Documento 9">
              <a:extLst>
                <a:ext uri="{FF2B5EF4-FFF2-40B4-BE49-F238E27FC236}">
                  <a16:creationId xmlns:a16="http://schemas.microsoft.com/office/drawing/2014/main" id="{C4E48916-2309-CACC-160C-0B7D2362D100}"/>
                </a:ext>
              </a:extLst>
            </p:cNvPr>
            <p:cNvSpPr/>
            <p:nvPr/>
          </p:nvSpPr>
          <p:spPr>
            <a:xfrm>
              <a:off x="4656000" y="1341120"/>
              <a:ext cx="2880000" cy="1889760"/>
            </a:xfrm>
            <a:prstGeom prst="flowChartDocument">
              <a:avLst/>
            </a:prstGeom>
            <a:solidFill>
              <a:schemeClr val="bg2">
                <a:lumMod val="50000"/>
                <a:alpha val="69804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FASE 2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La costruzione degli scenari desiderati</a:t>
              </a:r>
              <a:endParaRPr lang="it-IT" sz="16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Documento 12">
              <a:extLst>
                <a:ext uri="{FF2B5EF4-FFF2-40B4-BE49-F238E27FC236}">
                  <a16:creationId xmlns:a16="http://schemas.microsoft.com/office/drawing/2014/main" id="{31573C4B-71BE-92EF-AC22-FF8DA1AFDD50}"/>
                </a:ext>
              </a:extLst>
            </p:cNvPr>
            <p:cNvSpPr/>
            <p:nvPr/>
          </p:nvSpPr>
          <p:spPr>
            <a:xfrm>
              <a:off x="8241967" y="1338544"/>
              <a:ext cx="2880000" cy="1889760"/>
            </a:xfrm>
            <a:prstGeom prst="flowChartDocumen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FASE 3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it-IT" sz="1800" b="1" dirty="0">
                  <a:effectLst/>
                  <a:latin typeface="Georgia" panose="02040502050405020303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L’elaborazione dello studio di fattibilità</a:t>
              </a:r>
              <a:endParaRPr lang="it-IT" sz="16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9CED0C79-D415-B03C-B67D-37C86FC2805E}"/>
                </a:ext>
              </a:extLst>
            </p:cNvPr>
            <p:cNvSpPr txBox="1"/>
            <p:nvPr/>
          </p:nvSpPr>
          <p:spPr>
            <a:xfrm>
              <a:off x="1070032" y="3429000"/>
              <a:ext cx="298380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Georgia" panose="02040502050405020303" pitchFamily="18" charset="0"/>
                </a:rPr>
                <a:t>Costituzione del gruppo di discussione</a:t>
              </a:r>
            </a:p>
            <a:p>
              <a:r>
                <a:rPr lang="it-IT" sz="1400" dirty="0">
                  <a:latin typeface="Georgia" panose="02040502050405020303" pitchFamily="18" charset="0"/>
                </a:rPr>
                <a:t>Mappatura dei processi partecipati</a:t>
              </a:r>
            </a:p>
            <a:p>
              <a:r>
                <a:rPr lang="it-IT" sz="1400" b="1" dirty="0">
                  <a:latin typeface="Georgia" panose="02040502050405020303" pitchFamily="18" charset="0"/>
                </a:rPr>
                <a:t>Laboratorio interno </a:t>
              </a:r>
            </a:p>
            <a:p>
              <a:pPr marL="93663"/>
              <a:r>
                <a:rPr lang="it-IT" sz="1400" i="1" dirty="0">
                  <a:latin typeface="Georgia" panose="02040502050405020303" pitchFamily="18" charset="0"/>
                </a:rPr>
                <a:t>Laboratorio con gruppi di cittadini</a:t>
              </a:r>
            </a:p>
            <a:p>
              <a:pPr marL="93663"/>
              <a:r>
                <a:rPr lang="it-IT" sz="1400" i="1" dirty="0">
                  <a:latin typeface="Georgia" panose="02040502050405020303" pitchFamily="18" charset="0"/>
                </a:rPr>
                <a:t>Laboratorio con gli Enti </a:t>
              </a:r>
            </a:p>
            <a:p>
              <a:r>
                <a:rPr lang="it-IT" sz="1400" b="1" dirty="0">
                  <a:latin typeface="Georgia" panose="02040502050405020303" pitchFamily="18" charset="0"/>
                </a:rPr>
                <a:t>Laboratorio interno</a:t>
              </a:r>
            </a:p>
            <a:p>
              <a:endParaRPr lang="it-IT" sz="1400" dirty="0">
                <a:latin typeface="Georgia" panose="02040502050405020303" pitchFamily="18" charset="0"/>
              </a:endParaRPr>
            </a:p>
            <a:p>
              <a:r>
                <a:rPr lang="it-IT" sz="1400" b="1" dirty="0">
                  <a:latin typeface="Georgia" panose="02040502050405020303" pitchFamily="18" charset="0"/>
                </a:rPr>
                <a:t>DOCUMENTO DI SINTESI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AB122DE9-1AC3-C6F5-FBE4-C2A9897BABD0}"/>
                </a:ext>
              </a:extLst>
            </p:cNvPr>
            <p:cNvSpPr txBox="1"/>
            <p:nvPr/>
          </p:nvSpPr>
          <p:spPr>
            <a:xfrm>
              <a:off x="4636706" y="3404985"/>
              <a:ext cx="28992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>
                  <a:latin typeface="Georgia" panose="02040502050405020303" pitchFamily="18" charset="0"/>
                </a:rPr>
                <a:t>Laboratori di Disegno</a:t>
              </a:r>
            </a:p>
            <a:p>
              <a:r>
                <a:rPr lang="it-IT" sz="1400" b="1" dirty="0">
                  <a:latin typeface="Georgia" panose="02040502050405020303" pitchFamily="18" charset="0"/>
                </a:rPr>
                <a:t>Incontri di approfondimento</a:t>
              </a:r>
            </a:p>
            <a:p>
              <a:endParaRPr lang="it-IT" sz="1400" dirty="0">
                <a:latin typeface="Georgia" panose="02040502050405020303" pitchFamily="18" charset="0"/>
              </a:endParaRPr>
            </a:p>
            <a:p>
              <a:r>
                <a:rPr lang="it-IT" sz="1400" b="1" dirty="0">
                  <a:latin typeface="Georgia" panose="02040502050405020303" pitchFamily="18" charset="0"/>
                </a:rPr>
                <a:t>DOCUMENTO DI SINTESI</a:t>
              </a:r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A1362E2C-F5AD-8F1C-AB83-44849D7D8F70}"/>
                </a:ext>
              </a:extLst>
            </p:cNvPr>
            <p:cNvSpPr txBox="1"/>
            <p:nvPr/>
          </p:nvSpPr>
          <p:spPr>
            <a:xfrm>
              <a:off x="8241966" y="3404985"/>
              <a:ext cx="3220591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>
                  <a:latin typeface="Georgia" panose="02040502050405020303" pitchFamily="18" charset="0"/>
                </a:rPr>
                <a:t>POSITION PAPER</a:t>
              </a:r>
            </a:p>
            <a:p>
              <a:endParaRPr lang="it-IT" sz="1400" b="1" dirty="0">
                <a:latin typeface="Georgia" panose="02040502050405020303" pitchFamily="18" charset="0"/>
              </a:endParaRPr>
            </a:p>
            <a:p>
              <a:r>
                <a:rPr lang="it-IT" sz="1400" b="1" dirty="0">
                  <a:latin typeface="Georgia" panose="02040502050405020303" pitchFamily="18" charset="0"/>
                </a:rPr>
                <a:t>ANALISI DEI POTENZIALI SHAREHOLDER</a:t>
              </a:r>
            </a:p>
            <a:p>
              <a:endParaRPr lang="it-IT" sz="1400" b="1" dirty="0">
                <a:latin typeface="Georgia" panose="02040502050405020303" pitchFamily="18" charset="0"/>
              </a:endParaRPr>
            </a:p>
            <a:p>
              <a:r>
                <a:rPr lang="it-IT" sz="1400" b="1" dirty="0">
                  <a:latin typeface="Georgia" panose="02040502050405020303" pitchFamily="18" charset="0"/>
                </a:rPr>
                <a:t>DOCUMENTO PRELIMINARE ALLO STUDIO DI FATTIBILITÀ</a:t>
              </a:r>
            </a:p>
          </p:txBody>
        </p:sp>
        <p:sp>
          <p:nvSpPr>
            <p:cNvPr id="19" name="Rettangolo con angoli arrotondati 18">
              <a:extLst>
                <a:ext uri="{FF2B5EF4-FFF2-40B4-BE49-F238E27FC236}">
                  <a16:creationId xmlns:a16="http://schemas.microsoft.com/office/drawing/2014/main" id="{3D3CD802-DC30-74ED-FC88-A5435D49FA8C}"/>
                </a:ext>
              </a:extLst>
            </p:cNvPr>
            <p:cNvSpPr/>
            <p:nvPr/>
          </p:nvSpPr>
          <p:spPr>
            <a:xfrm>
              <a:off x="8241967" y="5231479"/>
              <a:ext cx="2899294" cy="841893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>
                  <a:latin typeface="Georgia" panose="02040502050405020303" pitchFamily="18" charset="0"/>
                </a:rPr>
                <a:t>STUDIO DI FATTIBILITÀ</a:t>
              </a:r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4B41E666-706A-40D3-44BF-3A5A0F0F2A51}"/>
                </a:ext>
              </a:extLst>
            </p:cNvPr>
            <p:cNvCxnSpPr>
              <a:stCxn id="9" idx="3"/>
              <a:endCxn id="10" idx="1"/>
            </p:cNvCxnSpPr>
            <p:nvPr/>
          </p:nvCxnSpPr>
          <p:spPr>
            <a:xfrm>
              <a:off x="3950032" y="2286000"/>
              <a:ext cx="705968" cy="0"/>
            </a:xfrm>
            <a:prstGeom prst="line">
              <a:avLst/>
            </a:prstGeom>
            <a:ln w="57150">
              <a:solidFill>
                <a:srgbClr val="174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1BFB9F2C-765C-344A-8731-DD369AFB3E80}"/>
                </a:ext>
              </a:extLst>
            </p:cNvPr>
            <p:cNvCxnSpPr>
              <a:cxnSpLocks/>
              <a:stCxn id="10" idx="3"/>
              <a:endCxn id="13" idx="1"/>
            </p:cNvCxnSpPr>
            <p:nvPr/>
          </p:nvCxnSpPr>
          <p:spPr>
            <a:xfrm flipV="1">
              <a:off x="7536000" y="2283424"/>
              <a:ext cx="705967" cy="2576"/>
            </a:xfrm>
            <a:prstGeom prst="line">
              <a:avLst/>
            </a:prstGeom>
            <a:ln w="57150">
              <a:solidFill>
                <a:srgbClr val="174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ccia circolare a sinistra 31">
              <a:extLst>
                <a:ext uri="{FF2B5EF4-FFF2-40B4-BE49-F238E27FC236}">
                  <a16:creationId xmlns:a16="http://schemas.microsoft.com/office/drawing/2014/main" id="{1A942595-D937-068D-E83C-B726B850B856}"/>
                </a:ext>
              </a:extLst>
            </p:cNvPr>
            <p:cNvSpPr/>
            <p:nvPr/>
          </p:nvSpPr>
          <p:spPr>
            <a:xfrm>
              <a:off x="11141261" y="2021840"/>
              <a:ext cx="918659" cy="3881120"/>
            </a:xfrm>
            <a:prstGeom prst="curvedLeftArrow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31A20298-9640-395F-B9AC-03DF609E6CE8}"/>
              </a:ext>
            </a:extLst>
          </p:cNvPr>
          <p:cNvSpPr txBox="1"/>
          <p:nvPr/>
        </p:nvSpPr>
        <p:spPr>
          <a:xfrm>
            <a:off x="601055" y="6239300"/>
            <a:ext cx="1175789" cy="3385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APRILE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5E0C7C81-807C-B766-11ED-55488F9C2B3F}"/>
              </a:ext>
            </a:extLst>
          </p:cNvPr>
          <p:cNvSpPr txBox="1"/>
          <p:nvPr/>
        </p:nvSpPr>
        <p:spPr>
          <a:xfrm>
            <a:off x="10006445" y="6244220"/>
            <a:ext cx="1584499" cy="33855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/>
                </a:solidFill>
                <a:latin typeface="Georgia" panose="02040502050405020303" pitchFamily="18" charset="0"/>
              </a:rPr>
              <a:t>SETTEMBRE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9E3987C-10F5-BDCA-C9D6-3D88B3E7A4CB}"/>
              </a:ext>
            </a:extLst>
          </p:cNvPr>
          <p:cNvSpPr txBox="1"/>
          <p:nvPr/>
        </p:nvSpPr>
        <p:spPr>
          <a:xfrm>
            <a:off x="523240" y="235770"/>
            <a:ext cx="997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E89EE8E-789A-52A1-4032-F782FD78193A}"/>
              </a:ext>
            </a:extLst>
          </p:cNvPr>
          <p:cNvCxnSpPr/>
          <p:nvPr/>
        </p:nvCxnSpPr>
        <p:spPr>
          <a:xfrm>
            <a:off x="0" y="783771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70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0FD629-B9E2-53A6-3377-2D02110B6898}"/>
              </a:ext>
            </a:extLst>
          </p:cNvPr>
          <p:cNvSpPr txBox="1"/>
          <p:nvPr/>
        </p:nvSpPr>
        <p:spPr>
          <a:xfrm>
            <a:off x="523240" y="235770"/>
            <a:ext cx="997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C8BAF1D5-A9D1-0269-20F8-1976A28A5B5F}"/>
              </a:ext>
            </a:extLst>
          </p:cNvPr>
          <p:cNvCxnSpPr/>
          <p:nvPr/>
        </p:nvCxnSpPr>
        <p:spPr>
          <a:xfrm>
            <a:off x="0" y="783771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ella 6">
            <a:extLst>
              <a:ext uri="{FF2B5EF4-FFF2-40B4-BE49-F238E27FC236}">
                <a16:creationId xmlns:a16="http://schemas.microsoft.com/office/drawing/2014/main" id="{B80A4717-8C2C-AFE5-C316-54FCDE1A4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25621"/>
              </p:ext>
            </p:extLst>
          </p:nvPr>
        </p:nvGraphicFramePr>
        <p:xfrm>
          <a:off x="523240" y="1341509"/>
          <a:ext cx="11228877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2959">
                  <a:extLst>
                    <a:ext uri="{9D8B030D-6E8A-4147-A177-3AD203B41FA5}">
                      <a16:colId xmlns:a16="http://schemas.microsoft.com/office/drawing/2014/main" val="2490549189"/>
                    </a:ext>
                  </a:extLst>
                </a:gridCol>
                <a:gridCol w="3742959">
                  <a:extLst>
                    <a:ext uri="{9D8B030D-6E8A-4147-A177-3AD203B41FA5}">
                      <a16:colId xmlns:a16="http://schemas.microsoft.com/office/drawing/2014/main" val="2649711944"/>
                    </a:ext>
                  </a:extLst>
                </a:gridCol>
                <a:gridCol w="3742959">
                  <a:extLst>
                    <a:ext uri="{9D8B030D-6E8A-4147-A177-3AD203B41FA5}">
                      <a16:colId xmlns:a16="http://schemas.microsoft.com/office/drawing/2014/main" val="1734291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A CHE PUNTO SIAMO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LE SFIDE CHE ABBIAMO </a:t>
                      </a:r>
                    </a:p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DI FRONTE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IL FUTURO PROSSIMO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957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Una stagione di transizione in cui innovare in un soggetto complesso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Tanti e diversi processi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Le reti di collaborazione interne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Le competenze e le risorse necessarie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Il ridisegno degli strumenti a partire dalle criticità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dirty="0">
                          <a:latin typeface="Georgia" panose="02040502050405020303" pitchFamily="18" charset="0"/>
                        </a:rPr>
                        <a:t>La diffusione di una cultura della partecipazione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b="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ea typeface="Noto Sans Symbols"/>
                          <a:cs typeface="Georgia" panose="02040502050405020303" pitchFamily="18" charset="0"/>
                        </a:rPr>
                        <a:t>Rafforzare la condivisione di una cultura comune della partecipazione nell’Amministrazione, a partire dai suoi ruoli apicali e politici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b="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ea typeface="Noto Sans Symbols"/>
                          <a:cs typeface="Georgia" panose="02040502050405020303" pitchFamily="18" charset="0"/>
                        </a:rPr>
                        <a:t>Disegnare strategie e soluzioni che si basino sulla corresponsabilità dei diversi soggetti coinvolti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b="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ea typeface="Noto Sans Symbols"/>
                          <a:cs typeface="Georgia" panose="02040502050405020303" pitchFamily="18" charset="0"/>
                        </a:rPr>
                        <a:t>Costruire forme di governance collaborativa che garantiscano la trasversalità all’Amministrazione comunale dei processi partecipati e forme di sussidiarietà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b="0" dirty="0">
                          <a:effectLst/>
                          <a:latin typeface="Georgia" panose="02040502050405020303" pitchFamily="18" charset="0"/>
                          <a:ea typeface="Noto Sans Symbols"/>
                          <a:cs typeface="Noto Sans Symbols"/>
                        </a:rPr>
                        <a:t>Reperire le alleanze e le risorse necessarie a garantire la continuità e l’adeguatezza dei processi partecipati</a:t>
                      </a:r>
                      <a:endParaRPr lang="it-IT" sz="1600" b="0" dirty="0">
                        <a:latin typeface="Georgia" panose="020405020504050203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u="non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Infrastrutturare l’Amministrazione comunale, per una rete di reti interne rivolta alla partecipazione</a:t>
                      </a:r>
                      <a:r>
                        <a:rPr lang="it-IT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	</a:t>
                      </a:r>
                      <a:endParaRPr lang="it-IT" sz="1600" u="none" kern="1200" dirty="0">
                        <a:solidFill>
                          <a:schemeClr val="dk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u="non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Trasformare i luoghi dell’Amministrazione in luoghi di partecipazione, a partire dai Municipi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it-IT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	</a:t>
                      </a:r>
                      <a:endParaRPr lang="it-IT" sz="1600" u="none" kern="1200" dirty="0">
                        <a:solidFill>
                          <a:schemeClr val="dk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u="non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Ritornare al disegno degli strumenti partecipativi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endParaRPr lang="it-IT" sz="1600" u="none" kern="1200" dirty="0">
                        <a:solidFill>
                          <a:schemeClr val="dk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u="non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Rafforzare la leggibilità dei processi partecipati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endParaRPr lang="it-IT" sz="1600" u="none" kern="1200" dirty="0">
                        <a:solidFill>
                          <a:schemeClr val="dk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it-IT" sz="1600" u="none" kern="1200" dirty="0">
                          <a:solidFill>
                            <a:schemeClr val="dk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Costruire la comunità della cittadinanza attiva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104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473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0FD629-B9E2-53A6-3377-2D02110B6898}"/>
              </a:ext>
            </a:extLst>
          </p:cNvPr>
          <p:cNvSpPr txBox="1"/>
          <p:nvPr/>
        </p:nvSpPr>
        <p:spPr>
          <a:xfrm>
            <a:off x="523240" y="235770"/>
            <a:ext cx="997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C8BAF1D5-A9D1-0269-20F8-1976A28A5B5F}"/>
              </a:ext>
            </a:extLst>
          </p:cNvPr>
          <p:cNvCxnSpPr/>
          <p:nvPr/>
        </p:nvCxnSpPr>
        <p:spPr>
          <a:xfrm>
            <a:off x="0" y="783771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ocumento 2">
            <a:extLst>
              <a:ext uri="{FF2B5EF4-FFF2-40B4-BE49-F238E27FC236}">
                <a16:creationId xmlns:a16="http://schemas.microsoft.com/office/drawing/2014/main" id="{889DC844-80C6-8FF7-482A-95469CF73A8C}"/>
              </a:ext>
            </a:extLst>
          </p:cNvPr>
          <p:cNvSpPr/>
          <p:nvPr/>
        </p:nvSpPr>
        <p:spPr>
          <a:xfrm>
            <a:off x="523240" y="3135627"/>
            <a:ext cx="2880000" cy="1889760"/>
          </a:xfrm>
          <a:prstGeom prst="flowChartDocumen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b="1" dirty="0"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 studio di fattibilità</a:t>
            </a:r>
            <a:endParaRPr lang="it-IT" sz="1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417C25A-2640-0814-7EC9-826263CD8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1386" y="1407887"/>
            <a:ext cx="679737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1134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Le strategie di miglioramento nel quadro attuale</a:t>
            </a:r>
            <a:endParaRPr kumimoji="0" lang="it-IT" altLang="it-I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La formazione permanente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Le Comunità di pratica 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La costruzione di strumenti di accountability dei processi partecipati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Il ridisegno partecipato degli strumenti e dei processi di partecipazione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L’Agorà della partecipazione e il Forum della partecipazione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AC3BAEC-9BF6-4E3B-71F9-35654B3182F2}"/>
              </a:ext>
            </a:extLst>
          </p:cNvPr>
          <p:cNvSpPr txBox="1"/>
          <p:nvPr/>
        </p:nvSpPr>
        <p:spPr>
          <a:xfrm>
            <a:off x="4871386" y="3295677"/>
            <a:ext cx="64995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Le condizioni per la fattibilità di un nuovo soggetto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lang="it-IT" altLang="it-IT" sz="1600" dirty="0">
                <a:latin typeface="Georgia" panose="02040502050405020303" pitchFamily="18" charset="0"/>
              </a:rPr>
              <a:t>Politiche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Giuridiche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lang="it-IT" altLang="it-IT" sz="1600" dirty="0">
                <a:latin typeface="Georgia" panose="02040502050405020303" pitchFamily="18" charset="0"/>
              </a:rPr>
              <a:t>Economiche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Organizzative</a:t>
            </a: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lang="it-IT" altLang="it-IT" sz="1600" dirty="0">
                <a:latin typeface="Georgia" panose="02040502050405020303" pitchFamily="18" charset="0"/>
              </a:rPr>
              <a:t>professionali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CDEE214-336A-1792-7963-4FDFE6FC3735}"/>
              </a:ext>
            </a:extLst>
          </p:cNvPr>
          <p:cNvSpPr txBox="1"/>
          <p:nvPr/>
        </p:nvSpPr>
        <p:spPr>
          <a:xfrm>
            <a:off x="4871386" y="5243232"/>
            <a:ext cx="6499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Verso la realizzazione di un nuovo soggetto</a:t>
            </a:r>
            <a:endParaRPr kumimoji="0" lang="it-IT" altLang="it-I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Il rafforzamento dell’Ufficio partecipazione</a:t>
            </a:r>
            <a:endParaRPr lang="it-IT" altLang="it-IT" sz="1600" dirty="0">
              <a:latin typeface="Georgia" panose="02040502050405020303" pitchFamily="18" charset="0"/>
            </a:endParaRPr>
          </a:p>
          <a:p>
            <a:pPr marL="176213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3463" algn="r"/>
              </a:tabLst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Georgia" panose="02040502050405020303" pitchFamily="18" charset="0"/>
                <a:cs typeface="Georgia" panose="02040502050405020303" pitchFamily="18" charset="0"/>
              </a:rPr>
              <a:t>Un’ipotesi di soggetto terzo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AFEB9834-8603-84BE-B63B-132AABA58CBF}"/>
              </a:ext>
            </a:extLst>
          </p:cNvPr>
          <p:cNvCxnSpPr>
            <a:stCxn id="3" idx="3"/>
            <a:endCxn id="7" idx="1"/>
          </p:cNvCxnSpPr>
          <p:nvPr/>
        </p:nvCxnSpPr>
        <p:spPr>
          <a:xfrm flipV="1">
            <a:off x="3403240" y="2192717"/>
            <a:ext cx="1468146" cy="18877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BA6B2013-3B05-228F-646C-D00BA6038054}"/>
              </a:ext>
            </a:extLst>
          </p:cNvPr>
          <p:cNvCxnSpPr>
            <a:stCxn id="3" idx="3"/>
            <a:endCxn id="9" idx="1"/>
          </p:cNvCxnSpPr>
          <p:nvPr/>
        </p:nvCxnSpPr>
        <p:spPr>
          <a:xfrm>
            <a:off x="3403240" y="4080507"/>
            <a:ext cx="146814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4FAECCB4-00A3-C4F1-D88D-A929846B1D08}"/>
              </a:ext>
            </a:extLst>
          </p:cNvPr>
          <p:cNvCxnSpPr>
            <a:stCxn id="3" idx="3"/>
            <a:endCxn id="11" idx="1"/>
          </p:cNvCxnSpPr>
          <p:nvPr/>
        </p:nvCxnSpPr>
        <p:spPr>
          <a:xfrm>
            <a:off x="3403240" y="4080507"/>
            <a:ext cx="1468146" cy="15782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471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9D7E5AA1-0ED6-7CE5-73CA-0ECEB69E3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21" name="Picture 1" descr="Immagine che contiene testo, simbolo, logo, emblema&#10;&#10;Descrizione generata automaticamente">
            <a:extLst>
              <a:ext uri="{FF2B5EF4-FFF2-40B4-BE49-F238E27FC236}">
                <a16:creationId xmlns:a16="http://schemas.microsoft.com/office/drawing/2014/main" id="{9812F12A-8553-0186-60E7-19BB6EA0A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" y="720000"/>
            <a:ext cx="1143000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1259470A-01A8-62B6-3BC6-ACFFE36F2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00" y="1440000"/>
            <a:ext cx="8090676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6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Assessorato Servizi Civici e Generali, Politiche per il Decentramento e la Partecipazione</a:t>
            </a:r>
            <a:endParaRPr kumimoji="0" lang="it-IT" altLang="it-IT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7A66503-AA19-A728-AF29-84B0B6691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00" y="5799446"/>
            <a:ext cx="3525324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600" dirty="0">
                <a:solidFill>
                  <a:srgbClr val="000000"/>
                </a:solidFill>
                <a:latin typeface="Georgia" panose="02040502050405020303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 cura di Codici | ricerca e intervento</a:t>
            </a:r>
            <a:endParaRPr kumimoji="0" lang="it-IT" altLang="it-IT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E92A4A6-440E-E4EE-6786-FD7FC4280D58}"/>
              </a:ext>
            </a:extLst>
          </p:cNvPr>
          <p:cNvSpPr txBox="1"/>
          <p:nvPr/>
        </p:nvSpPr>
        <p:spPr>
          <a:xfrm>
            <a:off x="936000" y="4317043"/>
            <a:ext cx="9977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Georgia" panose="02040502050405020303" pitchFamily="18" charset="0"/>
              </a:rPr>
              <a:t>GRAZIE!</a:t>
            </a:r>
          </a:p>
          <a:p>
            <a:r>
              <a:rPr lang="it-IT" dirty="0">
                <a:latin typeface="Georgia" panose="02040502050405020303" pitchFamily="18" charset="0"/>
                <a:hlinkClick r:id="rId4"/>
              </a:rPr>
              <a:t>valutazione@codiciricerche.it</a:t>
            </a:r>
            <a:r>
              <a:rPr lang="it-IT" dirty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039C459-33C5-647E-1AA1-5ED481824761}"/>
              </a:ext>
            </a:extLst>
          </p:cNvPr>
          <p:cNvSpPr txBox="1"/>
          <p:nvPr/>
        </p:nvSpPr>
        <p:spPr>
          <a:xfrm>
            <a:off x="936000" y="2890391"/>
            <a:ext cx="9977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latin typeface="Georgia" panose="02040502050405020303" pitchFamily="18" charset="0"/>
              </a:rPr>
              <a:t>I processi partecipati promossi dall’Amministrazione comunale</a:t>
            </a:r>
          </a:p>
        </p:txBody>
      </p:sp>
    </p:spTree>
    <p:extLst>
      <p:ext uri="{BB962C8B-B14F-4D97-AF65-F5344CB8AC3E}">
        <p14:creationId xmlns:p14="http://schemas.microsoft.com/office/powerpoint/2010/main" val="17936642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747</Words>
  <Application>Microsoft Office PowerPoint</Application>
  <PresentationFormat>Widescreen</PresentationFormat>
  <Paragraphs>98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Georgia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Massimo Conte</dc:creator>
  <cp:lastModifiedBy>Massimo Conte</cp:lastModifiedBy>
  <cp:revision>6</cp:revision>
  <dcterms:created xsi:type="dcterms:W3CDTF">2023-05-21T08:17:09Z</dcterms:created>
  <dcterms:modified xsi:type="dcterms:W3CDTF">2023-09-05T13:03:52Z</dcterms:modified>
</cp:coreProperties>
</file>