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65" r:id="rId10"/>
    <p:sldId id="278" r:id="rId11"/>
    <p:sldId id="279" r:id="rId12"/>
    <p:sldId id="280" r:id="rId13"/>
    <p:sldId id="285" r:id="rId14"/>
    <p:sldId id="269" r:id="rId15"/>
    <p:sldId id="271" r:id="rId16"/>
    <p:sldId id="272" r:id="rId17"/>
    <p:sldId id="273" r:id="rId18"/>
    <p:sldId id="281" r:id="rId19"/>
    <p:sldId id="282" r:id="rId20"/>
    <p:sldId id="275" r:id="rId2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565E3C-4414-F589-5894-3092975A8FFC}" v="1" dt="2023-06-16T12:23:47.403"/>
    <p1510:client id="{1F34DD75-22E6-453D-26C4-DBDC73F73FFE}" v="25" dt="2023-07-18T11:50:46.428"/>
    <p1510:client id="{2AF2C449-D319-71CA-72A3-A117B9C2792F}" v="1930" dt="2023-07-17T11:44:08.451"/>
    <p1510:client id="{3A04784A-7B61-E987-68CF-9EED37BD0530}" v="16" dt="2023-09-04T09:11:22.656"/>
    <p1510:client id="{3B3733E0-B01D-73F8-C370-FED822FE5A9D}" v="2" dt="2023-06-16T12:25:20.579"/>
    <p1510:client id="{42D03B32-2C74-1E37-407B-C846203833BF}" v="24" dt="2023-07-26T07:28:59.495"/>
    <p1510:client id="{4F5B2DBA-5EA7-19F6-990B-26FDFF86CA5D}" v="170" dt="2023-07-20T11:37:08.986"/>
    <p1510:client id="{5876E427-5565-B58C-3E6D-D2F26C1C5086}" v="39" dt="2023-07-26T12:30:19.837"/>
    <p1510:client id="{5A8318FE-2E05-4361-C445-DAC4411DB3DE}" v="26" dt="2023-06-16T12:20:54.188"/>
    <p1510:client id="{695EA080-F5D6-18EE-AC27-48513735C8B0}" v="251" dt="2023-06-15T12:00:07.216"/>
    <p1510:client id="{797A08D4-34B2-F965-C950-646CDB7B2FD6}" v="17" dt="2023-09-05T12:25:48.657"/>
    <p1510:client id="{8994334A-40FB-0792-B4D8-786486F6C88A}" v="3678" dt="2023-07-17T10:28:32.072"/>
    <p1510:client id="{94DFB7B7-F043-8656-629A-84D078C382B3}" v="1" dt="2023-06-14T09:51:57.862"/>
    <p1510:client id="{B6B604B2-7766-48AF-ACBE-8ACDDBD84E50}" v="31" dt="2023-06-15T11:01:57.960"/>
    <p1510:client id="{D7A0C908-7DF4-6E46-1F3B-B4D7D3C9F229}" v="47" dt="2023-06-16T14:39:46.584"/>
    <p1510:client id="{DED61430-24B2-38E5-0BA9-52449D90C4B1}" v="18" dt="2023-06-16T12:23:18.619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DDD5"/>
          </a:solidFill>
        </a:fill>
      </a:tcStyle>
    </a:wholeTbl>
    <a:band2H>
      <a:tcTxStyle/>
      <a:tcStyle>
        <a:tcBdr/>
        <a:fill>
          <a:solidFill>
            <a:srgbClr val="E7EFEB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E3ED"/>
          </a:solidFill>
        </a:fill>
      </a:tcStyle>
    </a:wholeTbl>
    <a:band2H>
      <a:tcTxStyle/>
      <a:tcStyle>
        <a:tcBdr/>
        <a:fill>
          <a:solidFill>
            <a:srgbClr val="E7F2F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DECB"/>
          </a:solidFill>
        </a:fill>
      </a:tcStyle>
    </a:wholeTbl>
    <a:band2H>
      <a:tcTxStyle/>
      <a:tcStyle>
        <a:tcBdr/>
        <a:fill>
          <a:solidFill>
            <a:srgbClr val="FCEF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016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1016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62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828800" latinLnBrk="0">
      <a:defRPr sz="2400">
        <a:latin typeface="+mj-lt"/>
        <a:ea typeface="+mj-ea"/>
        <a:cs typeface="+mj-cs"/>
        <a:sym typeface="Calibri"/>
      </a:defRPr>
    </a:lvl1pPr>
    <a:lvl2pPr indent="228600" defTabSz="1828800" latinLnBrk="0">
      <a:defRPr sz="2400">
        <a:latin typeface="+mj-lt"/>
        <a:ea typeface="+mj-ea"/>
        <a:cs typeface="+mj-cs"/>
        <a:sym typeface="Calibri"/>
      </a:defRPr>
    </a:lvl2pPr>
    <a:lvl3pPr indent="457200" defTabSz="1828800" latinLnBrk="0">
      <a:defRPr sz="2400">
        <a:latin typeface="+mj-lt"/>
        <a:ea typeface="+mj-ea"/>
        <a:cs typeface="+mj-cs"/>
        <a:sym typeface="Calibri"/>
      </a:defRPr>
    </a:lvl3pPr>
    <a:lvl4pPr indent="685800" defTabSz="1828800" latinLnBrk="0">
      <a:defRPr sz="2400">
        <a:latin typeface="+mj-lt"/>
        <a:ea typeface="+mj-ea"/>
        <a:cs typeface="+mj-cs"/>
        <a:sym typeface="Calibri"/>
      </a:defRPr>
    </a:lvl4pPr>
    <a:lvl5pPr indent="914400" defTabSz="1828800" latinLnBrk="0">
      <a:defRPr sz="2400">
        <a:latin typeface="+mj-lt"/>
        <a:ea typeface="+mj-ea"/>
        <a:cs typeface="+mj-cs"/>
        <a:sym typeface="Calibri"/>
      </a:defRPr>
    </a:lvl5pPr>
    <a:lvl6pPr indent="1143000" defTabSz="1828800" latinLnBrk="0">
      <a:defRPr sz="2400">
        <a:latin typeface="+mj-lt"/>
        <a:ea typeface="+mj-ea"/>
        <a:cs typeface="+mj-cs"/>
        <a:sym typeface="Calibri"/>
      </a:defRPr>
    </a:lvl6pPr>
    <a:lvl7pPr indent="1371600" defTabSz="1828800" latinLnBrk="0">
      <a:defRPr sz="2400">
        <a:latin typeface="+mj-lt"/>
        <a:ea typeface="+mj-ea"/>
        <a:cs typeface="+mj-cs"/>
        <a:sym typeface="Calibri"/>
      </a:defRPr>
    </a:lvl7pPr>
    <a:lvl8pPr indent="1600200" defTabSz="1828800" latinLnBrk="0">
      <a:defRPr sz="2400">
        <a:latin typeface="+mj-lt"/>
        <a:ea typeface="+mj-ea"/>
        <a:cs typeface="+mj-cs"/>
        <a:sym typeface="Calibri"/>
      </a:defRPr>
    </a:lvl8pPr>
    <a:lvl9pPr indent="1828800" defTabSz="1828800" latinLnBrk="0">
      <a:defRPr sz="24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1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Titolo Testo</a:t>
            </a:r>
          </a:p>
        </p:txBody>
      </p:sp>
      <p:sp>
        <p:nvSpPr>
          <p:cNvPr id="3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9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olo Testo"/>
          <p:cNvSpPr txBox="1"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12344400" y="3362326"/>
            <a:ext cx="10366376" cy="1647825"/>
          </a:xfrm>
          <a:prstGeom prst="rect">
            <a:avLst/>
          </a:prstGeom>
          <a:ln w="12700"/>
        </p:spPr>
        <p:txBody>
          <a:bodyPr anchor="b"/>
          <a:lstStyle/>
          <a:p>
            <a:pPr marL="0" indent="0">
              <a:buSzTx/>
              <a:buFontTx/>
              <a:buNone/>
              <a:defRPr sz="4800" b="1"/>
            </a:pPr>
            <a:endParaRPr/>
          </a:p>
        </p:txBody>
      </p:sp>
      <p:sp>
        <p:nvSpPr>
          <p:cNvPr id="5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Testo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Titolo Testo</a:t>
            </a:r>
          </a:p>
        </p:txBody>
      </p:sp>
      <p:sp>
        <p:nvSpPr>
          <p:cNvPr id="7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1679575" y="4114800"/>
            <a:ext cx="7864475" cy="7623176"/>
          </a:xfrm>
          <a:prstGeom prst="rect">
            <a:avLst/>
          </a:prstGeom>
          <a:ln w="12700"/>
        </p:spPr>
        <p:txBody>
          <a:bodyPr/>
          <a:lstStyle/>
          <a:p>
            <a:pPr marL="0" indent="0">
              <a:buSzTx/>
              <a:buFontTx/>
              <a:buNone/>
              <a:defRPr sz="3200"/>
            </a:pPr>
            <a:endParaRPr/>
          </a:p>
        </p:txBody>
      </p:sp>
      <p:sp>
        <p:nvSpPr>
          <p:cNvPr id="7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olo Testo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Titolo Testo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  <a:ln w="12700"/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6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22203052" y="12835870"/>
            <a:ext cx="504548" cy="483910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554479" marR="0" indent="-640079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player.vimeo.com/video/812562097?app_id=122963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3.png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9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0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1060" y="2182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9100432" y="2308048"/>
            <a:ext cx="675555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Trapezio 3"/>
          <p:cNvSpPr/>
          <p:nvPr/>
        </p:nvSpPr>
        <p:spPr>
          <a:xfrm rot="10800000">
            <a:off x="475094" y="6497349"/>
            <a:ext cx="23431235" cy="6532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5" name="STRADE in COMUNE"/>
          <p:cNvSpPr txBox="1">
            <a:spLocks noGrp="1"/>
          </p:cNvSpPr>
          <p:nvPr>
            <p:ph type="title" idx="4294967295"/>
          </p:nvPr>
        </p:nvSpPr>
        <p:spPr>
          <a:xfrm>
            <a:off x="4806460" y="7015503"/>
            <a:ext cx="17857742" cy="1487767"/>
          </a:xfrm>
          <a:prstGeom prst="rect">
            <a:avLst/>
          </a:prstGeom>
        </p:spPr>
        <p:txBody>
          <a:bodyPr lIns="91440" tIns="91439" rIns="91440" bIns="91439" anchor="b">
            <a:normAutofit/>
          </a:bodyPr>
          <a:lstStyle>
            <a:lvl1pPr algn="r">
              <a:lnSpc>
                <a:spcPct val="80000"/>
              </a:lnSpc>
              <a:defRPr sz="192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sz="9600" dirty="0">
                <a:latin typeface="Montserrat ExtraBold"/>
              </a:rPr>
              <a:t>STRADE in COMUNE</a:t>
            </a:r>
          </a:p>
        </p:txBody>
      </p:sp>
      <p:sp>
        <p:nvSpPr>
          <p:cNvPr id="106" name="Comunità interconnesse"/>
          <p:cNvSpPr txBox="1">
            <a:spLocks noGrp="1"/>
          </p:cNvSpPr>
          <p:nvPr>
            <p:ph type="body" sz="quarter" idx="4294967295"/>
          </p:nvPr>
        </p:nvSpPr>
        <p:spPr>
          <a:xfrm>
            <a:off x="2569714" y="8497608"/>
            <a:ext cx="19609625" cy="4183401"/>
          </a:xfrm>
          <a:prstGeom prst="rect">
            <a:avLst/>
          </a:prstGeom>
        </p:spPr>
        <p:txBody>
          <a:bodyPr lIns="91440" tIns="91439" rIns="91440" bIns="91439" anchor="t">
            <a:normAutofit/>
          </a:bodyPr>
          <a:lstStyle>
            <a:lvl1pPr marL="0" indent="0" algn="r">
              <a:buSzTx/>
              <a:buFontTx/>
              <a:buNone/>
              <a:defRPr sz="6800" i="1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sz="5800" dirty="0"/>
              <a:t>Comunità interconnesse</a:t>
            </a:r>
            <a:endParaRPr lang="it-IT" sz="5800" dirty="0"/>
          </a:p>
          <a:p>
            <a:endParaRPr lang="it-IT" sz="5800" dirty="0"/>
          </a:p>
          <a:p>
            <a:endParaRPr lang="it-IT" sz="6000" i="0" dirty="0"/>
          </a:p>
          <a:p>
            <a:r>
              <a:rPr lang="it-IT" sz="6000" i="0" dirty="0"/>
              <a:t>5 settembre 2023</a:t>
            </a:r>
            <a:endParaRPr lang="it-IT" dirty="0"/>
          </a:p>
          <a:p>
            <a:endParaRPr lang="it-IT" sz="6000" i="0"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ttangolo"/>
          <p:cNvSpPr/>
          <p:nvPr/>
        </p:nvSpPr>
        <p:spPr>
          <a:xfrm>
            <a:off x="-1" y="-1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38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39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Rettangolo"/>
          <p:cNvSpPr/>
          <p:nvPr/>
        </p:nvSpPr>
        <p:spPr>
          <a:xfrm>
            <a:off x="1010039" y="1094979"/>
            <a:ext cx="22363923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44" name="Trapezio 3"/>
          <p:cNvSpPr/>
          <p:nvPr/>
        </p:nvSpPr>
        <p:spPr>
          <a:xfrm rot="10800000">
            <a:off x="359063" y="493121"/>
            <a:ext cx="15348555" cy="1920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" name="CasellaDiTesto 1"/>
          <p:cNvSpPr txBox="1"/>
          <p:nvPr/>
        </p:nvSpPr>
        <p:spPr>
          <a:xfrm>
            <a:off x="256491" y="704549"/>
            <a:ext cx="14977187" cy="215259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>
            <a:lvl1pPr algn="ctr" defTabSz="1353311">
              <a:defRPr sz="8584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it-IT" sz="7500" b="1" dirty="0"/>
              <a:t>PATTI DI COLLABORAZIONE</a:t>
            </a:r>
          </a:p>
        </p:txBody>
      </p:sp>
      <p:pic>
        <p:nvPicPr>
          <p:cNvPr id="3" name="Immagine 3" descr="Immagine che contiene aria aperta, cielo, edificio, terreno&#10;&#10;Descrizione generata automaticamente">
            <a:extLst>
              <a:ext uri="{FF2B5EF4-FFF2-40B4-BE49-F238E27FC236}">
                <a16:creationId xmlns:a16="http://schemas.microsoft.com/office/drawing/2014/main" id="{679B785A-FF5E-C287-3760-9973B13C98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5703" y="3083384"/>
            <a:ext cx="5123088" cy="9056914"/>
          </a:xfrm>
          <a:prstGeom prst="rect">
            <a:avLst/>
          </a:prstGeom>
        </p:spPr>
      </p:pic>
      <p:pic>
        <p:nvPicPr>
          <p:cNvPr id="4" name="Immagine 4" descr="Immagine che contiene Rettangolo, arte, linea, Blu intenso&#10;&#10;Descrizione generata automaticamente">
            <a:extLst>
              <a:ext uri="{FF2B5EF4-FFF2-40B4-BE49-F238E27FC236}">
                <a16:creationId xmlns:a16="http://schemas.microsoft.com/office/drawing/2014/main" id="{914B4E87-4D21-3C99-76DC-CF4B2B6185D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-560" r="-301"/>
          <a:stretch/>
        </p:blipFill>
        <p:spPr>
          <a:xfrm>
            <a:off x="17681449" y="2861396"/>
            <a:ext cx="5203882" cy="9260684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62A101DD-F433-3644-34C6-D1343173AF63}"/>
              </a:ext>
            </a:extLst>
          </p:cNvPr>
          <p:cNvSpPr txBox="1"/>
          <p:nvPr/>
        </p:nvSpPr>
        <p:spPr>
          <a:xfrm>
            <a:off x="7235187" y="2859194"/>
            <a:ext cx="9863129" cy="9510294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3000" b="1" dirty="0">
                <a:latin typeface="Montserrat Regular"/>
              </a:rPr>
              <a:t>Cortile Sociale OUT</a:t>
            </a:r>
            <a:endParaRPr lang="it-IT" b="1" dirty="0"/>
          </a:p>
          <a:p>
            <a:pPr algn="ctr"/>
            <a:endParaRPr lang="it-IT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</a:endParaRPr>
          </a:p>
          <a:p>
            <a:pPr algn="ctr"/>
            <a:r>
              <a:rPr lang="it-IT" sz="3000" dirty="0">
                <a:latin typeface="Montserrat Regular"/>
                <a:ea typeface="+mj-lt"/>
                <a:cs typeface="+mj-lt"/>
              </a:rPr>
              <a:t>Il progetto “OUT. Il cortile sociale” consiste nella </a:t>
            </a:r>
            <a:r>
              <a:rPr lang="it-IT" sz="3000" b="1" dirty="0">
                <a:latin typeface="Montserrat Regular"/>
                <a:ea typeface="+mj-lt"/>
                <a:cs typeface="+mj-lt"/>
              </a:rPr>
              <a:t>riconversione del cortile interno di pertinenza del mercato </a:t>
            </a:r>
            <a:r>
              <a:rPr lang="it-IT" sz="3000" dirty="0">
                <a:latin typeface="Montserrat Regular"/>
                <a:ea typeface="+mj-lt"/>
                <a:cs typeface="+mj-lt"/>
              </a:rPr>
              <a:t>(di circa 70 mq) – prima adibito a sede della raccolta di rifiuti e in gran parte non utilizzato –</a:t>
            </a:r>
            <a:r>
              <a:rPr lang="it-IT" sz="3000" b="1" dirty="0">
                <a:latin typeface="Montserrat Regular"/>
                <a:ea typeface="+mj-lt"/>
                <a:cs typeface="+mj-lt"/>
              </a:rPr>
              <a:t> per restituire uno spazio di socialità a chi abita nel quartiere</a:t>
            </a:r>
            <a:r>
              <a:rPr lang="it-IT" sz="3000" dirty="0">
                <a:latin typeface="Montserrat Regular"/>
                <a:ea typeface="+mj-lt"/>
                <a:cs typeface="+mj-lt"/>
              </a:rPr>
              <a:t>.</a:t>
            </a:r>
          </a:p>
          <a:p>
            <a:pPr algn="ctr"/>
            <a:r>
              <a:rPr lang="it-IT" sz="3000" dirty="0">
                <a:latin typeface="Montserrat Regular"/>
                <a:ea typeface="+mj-lt"/>
                <a:cs typeface="+mj-lt"/>
              </a:rPr>
              <a:t>Il progetto è finanziato da Fondazione di Comunità Milano e dal Fondo Fondazione Claudio De Albertis e vede il supporto del Politecnico di Milano nel processo di realizzazione dell’intervento e nella progettazione delle attività culturali e sociali che lo animeranno.</a:t>
            </a:r>
            <a:endParaRPr lang="it-IT" dirty="0">
              <a:latin typeface="Calibri"/>
              <a:ea typeface="+mj-lt"/>
              <a:cs typeface="+mj-lt"/>
            </a:endParaRPr>
          </a:p>
          <a:p>
            <a:pPr algn="ctr"/>
            <a:r>
              <a:rPr lang="it-IT" sz="3000" dirty="0">
                <a:latin typeface="Montserrat Regular"/>
                <a:ea typeface="+mj-lt"/>
                <a:cs typeface="+mj-lt"/>
              </a:rPr>
              <a:t>Con la firma del Patto le associazioni si impegnano a realizzare una serie di</a:t>
            </a:r>
            <a:r>
              <a:rPr lang="it-IT" sz="3000" b="1" dirty="0">
                <a:latin typeface="Montserrat Regular"/>
                <a:ea typeface="+mj-lt"/>
                <a:cs typeface="+mj-lt"/>
              </a:rPr>
              <a:t> iniziative culturali ed educative</a:t>
            </a:r>
            <a:r>
              <a:rPr lang="it-IT" sz="3000" dirty="0">
                <a:latin typeface="Montserrat Regular"/>
                <a:ea typeface="+mj-lt"/>
                <a:cs typeface="+mj-lt"/>
              </a:rPr>
              <a:t> per promuovere l’animazione e la cura dello spazio esterno del cortile, restituendolo al quartiere come nuovo spazio di socialità.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385158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ttangolo"/>
          <p:cNvSpPr/>
          <p:nvPr/>
        </p:nvSpPr>
        <p:spPr>
          <a:xfrm>
            <a:off x="-1" y="-1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38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39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Rettangolo"/>
          <p:cNvSpPr/>
          <p:nvPr/>
        </p:nvSpPr>
        <p:spPr>
          <a:xfrm>
            <a:off x="1010039" y="1094979"/>
            <a:ext cx="22363923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44" name="Trapezio 3"/>
          <p:cNvSpPr/>
          <p:nvPr/>
        </p:nvSpPr>
        <p:spPr>
          <a:xfrm rot="10800000">
            <a:off x="359063" y="493121"/>
            <a:ext cx="15348555" cy="1920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" name="CasellaDiTesto 1"/>
          <p:cNvSpPr txBox="1"/>
          <p:nvPr/>
        </p:nvSpPr>
        <p:spPr>
          <a:xfrm>
            <a:off x="256491" y="704549"/>
            <a:ext cx="14977187" cy="215259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91439" rIns="91440" bIns="91439" anchor="t">
            <a:normAutofit/>
          </a:bodyPr>
          <a:lstStyle>
            <a:lvl1pPr algn="ctr" defTabSz="1353311">
              <a:defRPr sz="8584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it-IT" sz="7500" b="1" dirty="0"/>
              <a:t>PATTI DI COLLABORAZIONE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2A101DD-F433-3644-34C6-D1343173AF63}"/>
              </a:ext>
            </a:extLst>
          </p:cNvPr>
          <p:cNvSpPr txBox="1"/>
          <p:nvPr/>
        </p:nvSpPr>
        <p:spPr>
          <a:xfrm>
            <a:off x="13121088" y="2418302"/>
            <a:ext cx="9296514" cy="1034129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3000" b="1" dirty="0">
                <a:latin typeface="Montserrat Regular"/>
              </a:rPr>
              <a:t>A scuola di andiamo da soli</a:t>
            </a:r>
            <a:endParaRPr lang="it-IT" b="1"/>
          </a:p>
          <a:p>
            <a:pPr algn="ctr"/>
            <a:endParaRPr lang="it-IT" sz="3000" b="1" dirty="0">
              <a:latin typeface="Montserrat Regular"/>
              <a:ea typeface="+mj-lt"/>
              <a:cs typeface="+mj-lt"/>
            </a:endParaRPr>
          </a:p>
          <a:p>
            <a:pPr algn="ctr"/>
            <a:r>
              <a:rPr lang="it-IT" sz="3000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Il Patto consiste nella</a:t>
            </a:r>
            <a:r>
              <a:rPr lang="it-IT" sz="3000" b="1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 progettazione di un percorso casa/scuola</a:t>
            </a:r>
            <a:r>
              <a:rPr lang="it-IT" sz="3000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 che sia facilmente riconoscibile e di favorirne la conoscenza tramite percorsi educativi rivolti ai più piccoli, prevede</a:t>
            </a:r>
            <a:r>
              <a:rPr lang="it-IT" sz="3000" b="1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 punti di ritrovo, segnaletica di continuità e reti di supporto</a:t>
            </a:r>
            <a:r>
              <a:rPr lang="it-IT" sz="3000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. </a:t>
            </a:r>
            <a:endParaRPr lang="it-IT" sz="3000" dirty="0">
              <a:latin typeface="Montserrat Regular"/>
              <a:ea typeface="+mj-lt"/>
              <a:cs typeface="+mj-lt"/>
            </a:endParaRPr>
          </a:p>
          <a:p>
            <a:pPr algn="ctr"/>
            <a:r>
              <a:rPr lang="it-IT" sz="3000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La segnaletica di riconoscimento, grazie ad esempio ad una colorazione continuativa per entrambi i tragitti e arredi come panchine consentiranno un più facile raggruppamento delle alunne e degli alunni.</a:t>
            </a:r>
            <a:endParaRPr lang="it-IT" dirty="0"/>
          </a:p>
          <a:p>
            <a:pPr algn="ctr"/>
            <a:r>
              <a:rPr lang="it-IT" sz="3000" b="1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Le attività commerciali</a:t>
            </a:r>
            <a:r>
              <a:rPr lang="it-IT" sz="3000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 amiche della scuola </a:t>
            </a:r>
            <a:r>
              <a:rPr lang="it-IT" sz="3000" b="1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esporranno bandiere</a:t>
            </a:r>
            <a:r>
              <a:rPr lang="it-IT" sz="3000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 sulle vetrine diventando pietre miliari per del percorso per i bambini.</a:t>
            </a:r>
            <a:endParaRPr lang="it-IT" sz="3000" dirty="0">
              <a:solidFill>
                <a:srgbClr val="212529"/>
              </a:solidFill>
              <a:latin typeface="Montserrat Regular"/>
            </a:endParaRPr>
          </a:p>
          <a:p>
            <a:pPr algn="ctr"/>
            <a:r>
              <a:rPr lang="it-IT" sz="3000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Il progetto nasce grazie al partenariato tra Associazione </a:t>
            </a:r>
            <a:r>
              <a:rPr lang="it-IT" sz="3000" dirty="0" err="1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Caracol</a:t>
            </a:r>
            <a:r>
              <a:rPr lang="it-IT" sz="3000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, Codici, Cooperativa </a:t>
            </a:r>
            <a:r>
              <a:rPr lang="it-IT" sz="3000" dirty="0" err="1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Spaziopensiero</a:t>
            </a:r>
            <a:r>
              <a:rPr lang="it-IT" sz="3000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, alla collaborazione di Associazione </a:t>
            </a:r>
            <a:r>
              <a:rPr lang="it-IT" sz="3000" dirty="0" err="1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Hypereden</a:t>
            </a:r>
            <a:r>
              <a:rPr lang="it-IT" sz="3000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 e al supporto di Fondazione di Comunità.  </a:t>
            </a:r>
            <a:br>
              <a:rPr lang="it-IT" sz="3000" dirty="0">
                <a:latin typeface="Montserrat Regular"/>
                <a:ea typeface="+mj-lt"/>
                <a:cs typeface="+mj-lt"/>
              </a:rPr>
            </a:br>
            <a:r>
              <a:rPr lang="it-IT" sz="3000" dirty="0">
                <a:solidFill>
                  <a:srgbClr val="212529"/>
                </a:solidFill>
                <a:latin typeface="Montserrat Regular"/>
                <a:ea typeface="+mj-lt"/>
                <a:cs typeface="+mj-lt"/>
              </a:rPr>
              <a:t> </a:t>
            </a:r>
            <a:endParaRPr lang="it-IT" sz="3000" dirty="0">
              <a:solidFill>
                <a:srgbClr val="212529"/>
              </a:solidFill>
              <a:latin typeface="Montserrat Regular"/>
            </a:endParaRPr>
          </a:p>
        </p:txBody>
      </p:sp>
      <p:pic>
        <p:nvPicPr>
          <p:cNvPr id="2" name="Immagine 5" descr="Immagine che contiene calzature, aria aperta, vestiti, testo&#10;&#10;Descrizione generata automaticamente">
            <a:extLst>
              <a:ext uri="{FF2B5EF4-FFF2-40B4-BE49-F238E27FC236}">
                <a16:creationId xmlns:a16="http://schemas.microsoft.com/office/drawing/2014/main" id="{B6BB90C0-7BBA-6F02-E82A-C0BF8FBC81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8338" y="3900329"/>
            <a:ext cx="10602685" cy="714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07478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ttangolo"/>
          <p:cNvSpPr/>
          <p:nvPr/>
        </p:nvSpPr>
        <p:spPr>
          <a:xfrm>
            <a:off x="-1" y="-1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38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39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Rettangolo"/>
          <p:cNvSpPr/>
          <p:nvPr/>
        </p:nvSpPr>
        <p:spPr>
          <a:xfrm>
            <a:off x="1010039" y="1094979"/>
            <a:ext cx="22363923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44" name="Trapezio 3"/>
          <p:cNvSpPr/>
          <p:nvPr/>
        </p:nvSpPr>
        <p:spPr>
          <a:xfrm rot="10800000">
            <a:off x="359063" y="493121"/>
            <a:ext cx="15348555" cy="1920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" name="CasellaDiTesto 1"/>
          <p:cNvSpPr txBox="1"/>
          <p:nvPr/>
        </p:nvSpPr>
        <p:spPr>
          <a:xfrm>
            <a:off x="256491" y="704549"/>
            <a:ext cx="14977187" cy="215259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91439" rIns="91440" bIns="91439" anchor="t">
            <a:normAutofit/>
          </a:bodyPr>
          <a:lstStyle>
            <a:lvl1pPr algn="ctr" defTabSz="1353311">
              <a:defRPr sz="8584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it-IT" sz="7500" b="1" dirty="0"/>
              <a:t>PATTI DI COLLABORAZIONE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2A101DD-F433-3644-34C6-D1343173AF63}"/>
              </a:ext>
            </a:extLst>
          </p:cNvPr>
          <p:cNvSpPr txBox="1"/>
          <p:nvPr/>
        </p:nvSpPr>
        <p:spPr>
          <a:xfrm>
            <a:off x="14034393" y="2428259"/>
            <a:ext cx="8280514" cy="10525956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3000" b="1" dirty="0">
                <a:latin typeface="Montserrat Regular"/>
              </a:rPr>
              <a:t>Cura delle pietre di inciampo</a:t>
            </a:r>
            <a:endParaRPr lang="it-IT" b="1"/>
          </a:p>
          <a:p>
            <a:pPr algn="ctr"/>
            <a:endParaRPr lang="it-IT" sz="3000" dirty="0">
              <a:latin typeface="Montserrat Regular"/>
              <a:ea typeface="+mj-lt"/>
              <a:cs typeface="+mj-lt"/>
            </a:endParaRPr>
          </a:p>
          <a:p>
            <a:pPr algn="ctr"/>
            <a:r>
              <a:rPr lang="it-IT" sz="3000" dirty="0">
                <a:solidFill>
                  <a:schemeClr val="tx1"/>
                </a:solidFill>
                <a:latin typeface="Montserrat Regular"/>
                <a:ea typeface="+mj-lt"/>
                <a:cs typeface="+mj-lt"/>
              </a:rPr>
              <a:t>Sono</a:t>
            </a:r>
            <a:r>
              <a:rPr lang="it-IT" sz="3000" b="1" dirty="0">
                <a:solidFill>
                  <a:schemeClr val="tx1"/>
                </a:solidFill>
                <a:latin typeface="Montserrat Regular"/>
                <a:ea typeface="+mj-lt"/>
                <a:cs typeface="+mj-lt"/>
              </a:rPr>
              <a:t> sedici le pietre d'inciampo</a:t>
            </a:r>
            <a:r>
              <a:rPr lang="it-IT" sz="3000" dirty="0">
                <a:solidFill>
                  <a:schemeClr val="tx1"/>
                </a:solidFill>
                <a:latin typeface="Montserrat Regular"/>
                <a:ea typeface="+mj-lt"/>
                <a:cs typeface="+mj-lt"/>
              </a:rPr>
              <a:t> di cui si </a:t>
            </a:r>
            <a:r>
              <a:rPr lang="it-IT" sz="3000" b="1" dirty="0">
                <a:solidFill>
                  <a:schemeClr val="tx1"/>
                </a:solidFill>
                <a:latin typeface="Montserrat Regular"/>
                <a:ea typeface="+mj-lt"/>
                <a:cs typeface="+mj-lt"/>
              </a:rPr>
              <a:t>prenderanno cura bambine e bambini, ragazze e ragazzi </a:t>
            </a:r>
            <a:r>
              <a:rPr lang="it-IT" sz="3000" dirty="0">
                <a:solidFill>
                  <a:schemeClr val="tx1"/>
                </a:solidFill>
                <a:latin typeface="Montserrat Regular"/>
                <a:ea typeface="+mj-lt"/>
                <a:cs typeface="+mj-lt"/>
              </a:rPr>
              <a:t>di alcune</a:t>
            </a:r>
            <a:r>
              <a:rPr lang="it-IT" sz="3000" b="1" dirty="0">
                <a:solidFill>
                  <a:schemeClr val="tx1"/>
                </a:solidFill>
                <a:latin typeface="Montserrat Regular"/>
                <a:ea typeface="+mj-lt"/>
                <a:cs typeface="+mj-lt"/>
              </a:rPr>
              <a:t> scuole</a:t>
            </a:r>
            <a:r>
              <a:rPr lang="it-IT" sz="3000" dirty="0">
                <a:solidFill>
                  <a:schemeClr val="tx1"/>
                </a:solidFill>
                <a:latin typeface="Montserrat Regular"/>
                <a:ea typeface="+mj-lt"/>
                <a:cs typeface="+mj-lt"/>
              </a:rPr>
              <a:t> del Municipio 2. </a:t>
            </a:r>
          </a:p>
          <a:p>
            <a:pPr algn="ctr"/>
            <a:r>
              <a:rPr lang="it-IT" sz="3000" dirty="0">
                <a:solidFill>
                  <a:schemeClr val="tx1"/>
                </a:solidFill>
                <a:latin typeface="Montserrat Regular"/>
                <a:ea typeface="+mj-lt"/>
                <a:cs typeface="+mj-lt"/>
              </a:rPr>
              <a:t>Il progetto, primo nel suo genere, coinvolge gli studenti e le studentesse nella salvaguardia dei preziosi blocchi quadrati ricoperti di ottone e li impegna a diffondere la conoscenza del periodo più buio della storia recente, raccontando l'eredità di cui sono portatori ai loro coetanei e alle loro famiglie.</a:t>
            </a:r>
            <a:endParaRPr lang="it-IT" sz="3000" dirty="0">
              <a:solidFill>
                <a:schemeClr val="tx1"/>
              </a:solidFill>
              <a:latin typeface="Montserrat Regular"/>
            </a:endParaRPr>
          </a:p>
          <a:p>
            <a:pPr algn="ctr"/>
            <a:r>
              <a:rPr lang="it-IT" sz="3000" dirty="0">
                <a:solidFill>
                  <a:schemeClr val="tx1"/>
                </a:solidFill>
                <a:latin typeface="Montserrat Regular"/>
              </a:rPr>
              <a:t> Il patto è stato stipulato tra Comune di Milano, Comitato Pietre d'inciampo, scuola "Simona Giorgi", istituti "Francesco Cappelli", "Italo Calvino", "San Giuseppe - La Salle" e liceo classico "Giosuè Carducci".</a:t>
            </a:r>
            <a:endParaRPr lang="it-IT" dirty="0">
              <a:solidFill>
                <a:schemeClr val="tx1"/>
              </a:solidFill>
            </a:endParaRPr>
          </a:p>
          <a:p>
            <a:endParaRPr lang="it-IT" dirty="0"/>
          </a:p>
          <a:p>
            <a:endParaRPr lang="it-IT" dirty="0"/>
          </a:p>
        </p:txBody>
      </p:sp>
      <p:pic>
        <p:nvPicPr>
          <p:cNvPr id="7" name="Immagine 7" descr="Immagine che contiene vestiti, persona, calzature, uomo&#10;&#10;Descrizione generata automaticamente">
            <a:extLst>
              <a:ext uri="{FF2B5EF4-FFF2-40B4-BE49-F238E27FC236}">
                <a16:creationId xmlns:a16="http://schemas.microsoft.com/office/drawing/2014/main" id="{714288D0-C24C-B38B-BA9C-5E8C57AED87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481" t="3996" r="2092" b="6146"/>
          <a:stretch/>
        </p:blipFill>
        <p:spPr>
          <a:xfrm>
            <a:off x="1425287" y="4209925"/>
            <a:ext cx="10624468" cy="650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321941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ttangolo"/>
          <p:cNvSpPr/>
          <p:nvPr/>
        </p:nvSpPr>
        <p:spPr>
          <a:xfrm>
            <a:off x="-1" y="-1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38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39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pasted-image.pdf" descr="pasted-image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pdf" descr="pasted-image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Rettangolo"/>
          <p:cNvSpPr/>
          <p:nvPr/>
        </p:nvSpPr>
        <p:spPr>
          <a:xfrm>
            <a:off x="1010039" y="1094979"/>
            <a:ext cx="22363923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44" name="Trapezio 3"/>
          <p:cNvSpPr/>
          <p:nvPr/>
        </p:nvSpPr>
        <p:spPr>
          <a:xfrm rot="10800000">
            <a:off x="359063" y="493121"/>
            <a:ext cx="15348555" cy="1920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" name="CasellaDiTesto 1"/>
          <p:cNvSpPr txBox="1"/>
          <p:nvPr/>
        </p:nvSpPr>
        <p:spPr>
          <a:xfrm>
            <a:off x="821651" y="704549"/>
            <a:ext cx="14084558" cy="215259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91439" rIns="91440" bIns="91439" anchor="t">
            <a:normAutofit/>
          </a:bodyPr>
          <a:lstStyle>
            <a:lvl1pPr algn="ctr" defTabSz="1353311">
              <a:defRPr sz="8584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it-IT" sz="8550" b="1" dirty="0"/>
              <a:t>LE PIDS</a:t>
            </a:r>
          </a:p>
        </p:txBody>
      </p:sp>
      <p:sp>
        <p:nvSpPr>
          <p:cNvPr id="146" name="Contribuiscono a  RIDURRE la DISTANZA tra  Amministrazione e cittadini."/>
          <p:cNvSpPr txBox="1"/>
          <p:nvPr/>
        </p:nvSpPr>
        <p:spPr>
          <a:xfrm>
            <a:off x="1278627" y="3941967"/>
            <a:ext cx="7337021" cy="1094453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 algn="ctr" defTabSz="1511300"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it-IT" sz="3000" dirty="0"/>
              <a:t>PIDS sta per </a:t>
            </a:r>
            <a:r>
              <a:rPr lang="it-IT" sz="3000" b="1" dirty="0"/>
              <a:t>“piccola iniziativa diffusa a carattere socio-culturale</a:t>
            </a:r>
            <a:r>
              <a:rPr lang="it-IT" sz="3000" dirty="0"/>
              <a:t>”, ed è definita come un’iniziativa di </a:t>
            </a:r>
            <a:r>
              <a:rPr lang="it-IT" sz="3000" b="1" dirty="0"/>
              <a:t>dimensioni contenute</a:t>
            </a:r>
            <a:r>
              <a:rPr lang="it-IT" sz="3000" dirty="0"/>
              <a:t>, che non necessita di licenza di spettacolo, e che ha come</a:t>
            </a:r>
            <a:r>
              <a:rPr lang="it-IT" sz="3000" b="1" dirty="0"/>
              <a:t> finalità</a:t>
            </a:r>
            <a:r>
              <a:rPr lang="it-IT" sz="3000" dirty="0"/>
              <a:t> principale e prevalente la </a:t>
            </a:r>
            <a:r>
              <a:rPr lang="it-IT" sz="3000" b="1" dirty="0"/>
              <a:t>socialità, l’incontro tra le persone e la rigenerazione dei luoghi.</a:t>
            </a:r>
            <a:endParaRPr lang="it-IT" dirty="0"/>
          </a:p>
          <a:p>
            <a:pPr algn="ctr" defTabSz="1511300"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it-IT" sz="3000" dirty="0"/>
              <a:t>In concreto, è un’iniziativa che si svolge sul suolo pubblico di Milano, prevede un’occupazione suolo di 60mq al massimo e un numero di partecipanti fino a circa 100 persone. Le tipologia di iniziative possibili sono varie e devono essere offerte gratuitamente o eventualmente con offerta libera.</a:t>
            </a:r>
            <a:endParaRPr lang="it-IT"/>
          </a:p>
          <a:p>
            <a:pPr algn="ctr" defTabSz="1511300"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 lang="it-IT" sz="3000" dirty="0">
              <a:ea typeface="+mj-lt"/>
              <a:cs typeface="+mj-lt"/>
            </a:endParaRPr>
          </a:p>
          <a:p>
            <a:pPr algn="ctr" defTabSz="1511300">
              <a:lnSpc>
                <a:spcPct val="90000"/>
              </a:lnSpc>
              <a:spcBef>
                <a:spcPts val="1400"/>
              </a:spcBef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 lang="it-IT" sz="3000" dirty="0">
              <a:cs typeface="Calibri"/>
            </a:endParaRPr>
          </a:p>
          <a:p>
            <a:pPr algn="ctr" defTabSz="1511300"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 lang="it-IT" sz="3000" b="1" dirty="0">
              <a:solidFill>
                <a:srgbClr val="212529"/>
              </a:solidFill>
              <a:cs typeface="Calibri"/>
            </a:endParaRPr>
          </a:p>
          <a:p>
            <a:pPr algn="ctr" defTabSz="1511300">
              <a:lnSpc>
                <a:spcPct val="90000"/>
              </a:lnSpc>
              <a:spcBef>
                <a:spcPts val="1400"/>
              </a:spcBef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 lang="it-IT" b="1" dirty="0"/>
          </a:p>
          <a:p>
            <a:pPr algn="ctr" defTabSz="1511300">
              <a:lnSpc>
                <a:spcPct val="90000"/>
              </a:lnSpc>
              <a:spcBef>
                <a:spcPts val="1400"/>
              </a:spcBef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 lang="it-IT" dirty="0"/>
          </a:p>
        </p:txBody>
      </p:sp>
      <p:sp>
        <p:nvSpPr>
          <p:cNvPr id="147" name="Consentono di DECIDERE e REALIZZARE politiche o interventi…"/>
          <p:cNvSpPr txBox="1"/>
          <p:nvPr/>
        </p:nvSpPr>
        <p:spPr>
          <a:xfrm>
            <a:off x="2604610" y="5049562"/>
            <a:ext cx="10513122" cy="58169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spAutoFit/>
          </a:bodyPr>
          <a:lstStyle/>
          <a:p>
            <a:pPr algn="ctr" defTabSz="1511300">
              <a:lnSpc>
                <a:spcPct val="90000"/>
              </a:lnSpc>
              <a:defRPr sz="42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 lang="it-IT" b="1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B0CF733-C070-C23F-1D9B-924AF7CE699A}"/>
              </a:ext>
            </a:extLst>
          </p:cNvPr>
          <p:cNvSpPr txBox="1"/>
          <p:nvPr/>
        </p:nvSpPr>
        <p:spPr>
          <a:xfrm>
            <a:off x="365825" y="2843680"/>
            <a:ext cx="8170092" cy="800217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4000" b="1" dirty="0">
                <a:latin typeface="Montserrat Medium"/>
              </a:rPr>
              <a:t>LE PIDS</a:t>
            </a:r>
            <a:endParaRPr lang="it-IT" dirty="0"/>
          </a:p>
        </p:txBody>
      </p:sp>
      <p:pic>
        <p:nvPicPr>
          <p:cNvPr id="2" name="Elementi multimediali online 1" descr="www.saichepuoi.i/pids &#10;Piccola Iniziativa Diffusa a carattere Socio-culturale&#10;&#10;Proiettare un film nel cortile di un condominio a Milano era complicato come organizzare un maxiconcerto a San Siro, ma a febbraio 2022 un’idea di Cinevan supportata da Sai che puoi e tante altre realtà ha dato vita alla rete ‘iniziative diffuse’.&#10;In più di 180 associazioni abbiamo scritto una lettera aperta al Sindaco per chiedere la semplificazione delle procedure per organizzare piccoli eventi diffusi negli spazi pubblici. Il Comune si è attivato subito, avviando un tavolo di lavoro che ha portato - a fine giugno - all’approvazione delle “Piccole Iniziative Diffuse a finalità Socio-Culturale”, le PIDS! In pochi mesi ne sono già accadute più di 150, tra spazi pubblici e cortili delle case popolari gestite da MM: feste, merende, tavolate, sport, proiezioni e tanto altro.&#10;&#10;I quartieri di Milano oggi sono più vivi con le PIDS!" title="#PIDS in 2 minuti">
            <a:hlinkClick r:id="" action="ppaction://media"/>
            <a:extLst>
              <a:ext uri="{FF2B5EF4-FFF2-40B4-BE49-F238E27FC236}">
                <a16:creationId xmlns:a16="http://schemas.microsoft.com/office/drawing/2014/main" id="{F0EE2508-D54A-C427-23F0-5D589B718CD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9018644" y="3302779"/>
            <a:ext cx="14007122" cy="859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93110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74" name="Cerchio"/>
          <p:cNvSpPr/>
          <p:nvPr/>
        </p:nvSpPr>
        <p:spPr>
          <a:xfrm>
            <a:off x="-1590992" y="4630823"/>
            <a:ext cx="11935145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275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278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Rettangolo"/>
          <p:cNvSpPr/>
          <p:nvPr/>
        </p:nvSpPr>
        <p:spPr>
          <a:xfrm>
            <a:off x="1010039" y="1094979"/>
            <a:ext cx="22363923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82" name="CONTINUITÀ"/>
          <p:cNvSpPr txBox="1"/>
          <p:nvPr/>
        </p:nvSpPr>
        <p:spPr>
          <a:xfrm>
            <a:off x="1642837" y="10814294"/>
            <a:ext cx="9695277" cy="60939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spAutoFit/>
          </a:bodyPr>
          <a:lstStyle>
            <a:lvl1pPr algn="ctr" defTabSz="1511300">
              <a:lnSpc>
                <a:spcPct val="90000"/>
              </a:lnSpc>
              <a:spcBef>
                <a:spcPts val="1400"/>
              </a:spcBef>
              <a:defRPr sz="440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b="1"/>
              <a:t>CONTINUITÀ</a:t>
            </a:r>
          </a:p>
        </p:txBody>
      </p:sp>
      <p:sp>
        <p:nvSpPr>
          <p:cNvPr id="283" name="CORRESPONSABILITÀ"/>
          <p:cNvSpPr txBox="1"/>
          <p:nvPr/>
        </p:nvSpPr>
        <p:spPr>
          <a:xfrm>
            <a:off x="12712874" y="10865094"/>
            <a:ext cx="10001520" cy="60939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spAutoFit/>
          </a:bodyPr>
          <a:lstStyle>
            <a:lvl1pPr algn="ctr" defTabSz="1511300">
              <a:lnSpc>
                <a:spcPct val="90000"/>
              </a:lnSpc>
              <a:spcBef>
                <a:spcPts val="1400"/>
              </a:spcBef>
              <a:defRPr sz="440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b="1"/>
              <a:t>CORRESPONSABILITÀ</a:t>
            </a:r>
          </a:p>
        </p:txBody>
      </p:sp>
      <p:grpSp>
        <p:nvGrpSpPr>
          <p:cNvPr id="286" name="Raggruppa"/>
          <p:cNvGrpSpPr/>
          <p:nvPr/>
        </p:nvGrpSpPr>
        <p:grpSpPr>
          <a:xfrm>
            <a:off x="15183129" y="6237037"/>
            <a:ext cx="5619810" cy="4056246"/>
            <a:chOff x="0" y="0"/>
            <a:chExt cx="5619808" cy="4056245"/>
          </a:xfrm>
        </p:grpSpPr>
        <p:sp>
          <p:nvSpPr>
            <p:cNvPr id="284" name="Quadrato"/>
            <p:cNvSpPr/>
            <p:nvPr/>
          </p:nvSpPr>
          <p:spPr>
            <a:xfrm>
              <a:off x="791463" y="0"/>
              <a:ext cx="3821767" cy="382176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endParaRPr/>
            </a:p>
          </p:txBody>
        </p:sp>
        <p:sp>
          <p:nvSpPr>
            <p:cNvPr id="285" name="Forma"/>
            <p:cNvSpPr/>
            <p:nvPr/>
          </p:nvSpPr>
          <p:spPr>
            <a:xfrm>
              <a:off x="-1" y="655044"/>
              <a:ext cx="5619811" cy="3401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6" h="21600" extrusionOk="0">
                  <a:moveTo>
                    <a:pt x="8896" y="0"/>
                  </a:moveTo>
                  <a:cubicBezTo>
                    <a:pt x="8625" y="0"/>
                    <a:pt x="8354" y="173"/>
                    <a:pt x="8148" y="515"/>
                  </a:cubicBezTo>
                  <a:cubicBezTo>
                    <a:pt x="7734" y="1199"/>
                    <a:pt x="7734" y="2304"/>
                    <a:pt x="8148" y="2988"/>
                  </a:cubicBezTo>
                  <a:cubicBezTo>
                    <a:pt x="8561" y="3672"/>
                    <a:pt x="9231" y="3672"/>
                    <a:pt x="9645" y="2988"/>
                  </a:cubicBezTo>
                  <a:cubicBezTo>
                    <a:pt x="10058" y="2304"/>
                    <a:pt x="10058" y="1199"/>
                    <a:pt x="9645" y="515"/>
                  </a:cubicBezTo>
                  <a:cubicBezTo>
                    <a:pt x="9438" y="173"/>
                    <a:pt x="9167" y="0"/>
                    <a:pt x="8896" y="0"/>
                  </a:cubicBezTo>
                  <a:close/>
                  <a:moveTo>
                    <a:pt x="15522" y="5"/>
                  </a:moveTo>
                  <a:cubicBezTo>
                    <a:pt x="15255" y="5"/>
                    <a:pt x="14987" y="172"/>
                    <a:pt x="14783" y="509"/>
                  </a:cubicBezTo>
                  <a:cubicBezTo>
                    <a:pt x="14376" y="1184"/>
                    <a:pt x="14376" y="2277"/>
                    <a:pt x="14783" y="2951"/>
                  </a:cubicBezTo>
                  <a:cubicBezTo>
                    <a:pt x="15190" y="3626"/>
                    <a:pt x="15851" y="3626"/>
                    <a:pt x="16258" y="2951"/>
                  </a:cubicBezTo>
                  <a:cubicBezTo>
                    <a:pt x="16665" y="2277"/>
                    <a:pt x="16665" y="1184"/>
                    <a:pt x="16258" y="509"/>
                  </a:cubicBezTo>
                  <a:cubicBezTo>
                    <a:pt x="16054" y="172"/>
                    <a:pt x="15789" y="5"/>
                    <a:pt x="15522" y="5"/>
                  </a:cubicBezTo>
                  <a:close/>
                  <a:moveTo>
                    <a:pt x="6359" y="1008"/>
                  </a:moveTo>
                  <a:cubicBezTo>
                    <a:pt x="6088" y="1008"/>
                    <a:pt x="5817" y="1181"/>
                    <a:pt x="5610" y="1523"/>
                  </a:cubicBezTo>
                  <a:cubicBezTo>
                    <a:pt x="5197" y="2207"/>
                    <a:pt x="5197" y="3312"/>
                    <a:pt x="5610" y="3996"/>
                  </a:cubicBezTo>
                  <a:cubicBezTo>
                    <a:pt x="6023" y="4681"/>
                    <a:pt x="6694" y="4681"/>
                    <a:pt x="7107" y="3996"/>
                  </a:cubicBezTo>
                  <a:cubicBezTo>
                    <a:pt x="7520" y="3312"/>
                    <a:pt x="7520" y="2207"/>
                    <a:pt x="7107" y="1523"/>
                  </a:cubicBezTo>
                  <a:cubicBezTo>
                    <a:pt x="6901" y="1181"/>
                    <a:pt x="6629" y="1008"/>
                    <a:pt x="6359" y="1008"/>
                  </a:cubicBezTo>
                  <a:close/>
                  <a:moveTo>
                    <a:pt x="18792" y="1008"/>
                  </a:moveTo>
                  <a:cubicBezTo>
                    <a:pt x="18522" y="1008"/>
                    <a:pt x="18250" y="1181"/>
                    <a:pt x="18044" y="1523"/>
                  </a:cubicBezTo>
                  <a:cubicBezTo>
                    <a:pt x="17631" y="2207"/>
                    <a:pt x="17631" y="3312"/>
                    <a:pt x="18044" y="3996"/>
                  </a:cubicBezTo>
                  <a:cubicBezTo>
                    <a:pt x="18457" y="4681"/>
                    <a:pt x="19128" y="4681"/>
                    <a:pt x="19541" y="3996"/>
                  </a:cubicBezTo>
                  <a:cubicBezTo>
                    <a:pt x="19954" y="3312"/>
                    <a:pt x="19954" y="2207"/>
                    <a:pt x="19541" y="1523"/>
                  </a:cubicBezTo>
                  <a:cubicBezTo>
                    <a:pt x="19334" y="1181"/>
                    <a:pt x="19063" y="1008"/>
                    <a:pt x="18792" y="1008"/>
                  </a:cubicBezTo>
                  <a:close/>
                  <a:moveTo>
                    <a:pt x="2267" y="1014"/>
                  </a:moveTo>
                  <a:cubicBezTo>
                    <a:pt x="2000" y="1014"/>
                    <a:pt x="1735" y="1181"/>
                    <a:pt x="1531" y="1518"/>
                  </a:cubicBezTo>
                  <a:cubicBezTo>
                    <a:pt x="1124" y="2192"/>
                    <a:pt x="1124" y="3286"/>
                    <a:pt x="1531" y="3960"/>
                  </a:cubicBezTo>
                  <a:cubicBezTo>
                    <a:pt x="1938" y="4634"/>
                    <a:pt x="2599" y="4634"/>
                    <a:pt x="3006" y="3960"/>
                  </a:cubicBezTo>
                  <a:cubicBezTo>
                    <a:pt x="3413" y="3286"/>
                    <a:pt x="3413" y="2192"/>
                    <a:pt x="3006" y="1518"/>
                  </a:cubicBezTo>
                  <a:cubicBezTo>
                    <a:pt x="2802" y="1181"/>
                    <a:pt x="2534" y="1014"/>
                    <a:pt x="2267" y="1014"/>
                  </a:cubicBezTo>
                  <a:close/>
                  <a:moveTo>
                    <a:pt x="12062" y="1350"/>
                  </a:moveTo>
                  <a:cubicBezTo>
                    <a:pt x="11795" y="1350"/>
                    <a:pt x="11529" y="1517"/>
                    <a:pt x="11326" y="1854"/>
                  </a:cubicBezTo>
                  <a:cubicBezTo>
                    <a:pt x="10919" y="2528"/>
                    <a:pt x="10919" y="3622"/>
                    <a:pt x="11326" y="4296"/>
                  </a:cubicBezTo>
                  <a:cubicBezTo>
                    <a:pt x="11733" y="4970"/>
                    <a:pt x="12393" y="4970"/>
                    <a:pt x="12801" y="4296"/>
                  </a:cubicBezTo>
                  <a:cubicBezTo>
                    <a:pt x="13208" y="3622"/>
                    <a:pt x="13208" y="2528"/>
                    <a:pt x="12801" y="1854"/>
                  </a:cubicBezTo>
                  <a:cubicBezTo>
                    <a:pt x="12597" y="1517"/>
                    <a:pt x="12328" y="1350"/>
                    <a:pt x="12062" y="1350"/>
                  </a:cubicBezTo>
                  <a:close/>
                  <a:moveTo>
                    <a:pt x="14272" y="3813"/>
                  </a:moveTo>
                  <a:cubicBezTo>
                    <a:pt x="13878" y="3813"/>
                    <a:pt x="13558" y="4062"/>
                    <a:pt x="13445" y="4280"/>
                  </a:cubicBezTo>
                  <a:cubicBezTo>
                    <a:pt x="13274" y="4607"/>
                    <a:pt x="13262" y="4961"/>
                    <a:pt x="13264" y="5157"/>
                  </a:cubicBezTo>
                  <a:lnTo>
                    <a:pt x="12062" y="5157"/>
                  </a:lnTo>
                  <a:lnTo>
                    <a:pt x="10815" y="5157"/>
                  </a:lnTo>
                  <a:cubicBezTo>
                    <a:pt x="10730" y="5157"/>
                    <a:pt x="10651" y="5173"/>
                    <a:pt x="10574" y="5194"/>
                  </a:cubicBezTo>
                  <a:lnTo>
                    <a:pt x="10555" y="5094"/>
                  </a:lnTo>
                  <a:lnTo>
                    <a:pt x="10549" y="5073"/>
                  </a:lnTo>
                  <a:cubicBezTo>
                    <a:pt x="10457" y="4620"/>
                    <a:pt x="10153" y="3855"/>
                    <a:pt x="9591" y="3855"/>
                  </a:cubicBezTo>
                  <a:cubicBezTo>
                    <a:pt x="9588" y="3855"/>
                    <a:pt x="9584" y="3855"/>
                    <a:pt x="9581" y="3855"/>
                  </a:cubicBezTo>
                  <a:lnTo>
                    <a:pt x="9445" y="3860"/>
                  </a:lnTo>
                  <a:cubicBezTo>
                    <a:pt x="9436" y="3859"/>
                    <a:pt x="9426" y="3855"/>
                    <a:pt x="9416" y="3855"/>
                  </a:cubicBezTo>
                  <a:lnTo>
                    <a:pt x="8170" y="3855"/>
                  </a:lnTo>
                  <a:cubicBezTo>
                    <a:pt x="7658" y="3855"/>
                    <a:pt x="7370" y="4473"/>
                    <a:pt x="7250" y="4931"/>
                  </a:cubicBezTo>
                  <a:cubicBezTo>
                    <a:pt x="7185" y="4907"/>
                    <a:pt x="7127" y="4863"/>
                    <a:pt x="7053" y="4863"/>
                  </a:cubicBezTo>
                  <a:cubicBezTo>
                    <a:pt x="7050" y="4863"/>
                    <a:pt x="7047" y="4863"/>
                    <a:pt x="7044" y="4863"/>
                  </a:cubicBezTo>
                  <a:lnTo>
                    <a:pt x="6907" y="4868"/>
                  </a:lnTo>
                  <a:cubicBezTo>
                    <a:pt x="6898" y="4867"/>
                    <a:pt x="6888" y="4863"/>
                    <a:pt x="6879" y="4863"/>
                  </a:cubicBezTo>
                  <a:lnTo>
                    <a:pt x="5632" y="4863"/>
                  </a:lnTo>
                  <a:cubicBezTo>
                    <a:pt x="5064" y="4863"/>
                    <a:pt x="4758" y="5635"/>
                    <a:pt x="4668" y="6092"/>
                  </a:cubicBezTo>
                  <a:lnTo>
                    <a:pt x="4532" y="6869"/>
                  </a:lnTo>
                  <a:lnTo>
                    <a:pt x="4532" y="6270"/>
                  </a:lnTo>
                  <a:cubicBezTo>
                    <a:pt x="4541" y="6114"/>
                    <a:pt x="4537" y="5658"/>
                    <a:pt x="4341" y="5288"/>
                  </a:cubicBezTo>
                  <a:cubicBezTo>
                    <a:pt x="4228" y="5076"/>
                    <a:pt x="3908" y="4821"/>
                    <a:pt x="3513" y="4821"/>
                  </a:cubicBezTo>
                  <a:lnTo>
                    <a:pt x="2267" y="4821"/>
                  </a:lnTo>
                  <a:lnTo>
                    <a:pt x="1020" y="4821"/>
                  </a:lnTo>
                  <a:cubicBezTo>
                    <a:pt x="626" y="4821"/>
                    <a:pt x="306" y="5071"/>
                    <a:pt x="192" y="5288"/>
                  </a:cubicBezTo>
                  <a:cubicBezTo>
                    <a:pt x="-3" y="5663"/>
                    <a:pt x="-4" y="6114"/>
                    <a:pt x="2" y="6270"/>
                  </a:cubicBezTo>
                  <a:lnTo>
                    <a:pt x="2" y="12630"/>
                  </a:lnTo>
                  <a:cubicBezTo>
                    <a:pt x="2" y="12949"/>
                    <a:pt x="155" y="13203"/>
                    <a:pt x="348" y="13203"/>
                  </a:cubicBezTo>
                  <a:cubicBezTo>
                    <a:pt x="541" y="13203"/>
                    <a:pt x="694" y="12944"/>
                    <a:pt x="694" y="12630"/>
                  </a:cubicBezTo>
                  <a:lnTo>
                    <a:pt x="694" y="7368"/>
                  </a:lnTo>
                  <a:lnTo>
                    <a:pt x="1008" y="7368"/>
                  </a:lnTo>
                  <a:lnTo>
                    <a:pt x="1008" y="12867"/>
                  </a:lnTo>
                  <a:lnTo>
                    <a:pt x="1011" y="12867"/>
                  </a:lnTo>
                  <a:lnTo>
                    <a:pt x="1011" y="20355"/>
                  </a:lnTo>
                  <a:cubicBezTo>
                    <a:pt x="1011" y="20857"/>
                    <a:pt x="1260" y="21264"/>
                    <a:pt x="1563" y="21264"/>
                  </a:cubicBezTo>
                  <a:cubicBezTo>
                    <a:pt x="1865" y="21264"/>
                    <a:pt x="2111" y="20857"/>
                    <a:pt x="2111" y="20355"/>
                  </a:cubicBezTo>
                  <a:lnTo>
                    <a:pt x="2111" y="12867"/>
                  </a:lnTo>
                  <a:lnTo>
                    <a:pt x="2267" y="12867"/>
                  </a:lnTo>
                  <a:lnTo>
                    <a:pt x="2419" y="12867"/>
                  </a:lnTo>
                  <a:lnTo>
                    <a:pt x="2419" y="20355"/>
                  </a:lnTo>
                  <a:cubicBezTo>
                    <a:pt x="2419" y="20857"/>
                    <a:pt x="2668" y="21264"/>
                    <a:pt x="2971" y="21264"/>
                  </a:cubicBezTo>
                  <a:cubicBezTo>
                    <a:pt x="3274" y="21264"/>
                    <a:pt x="3523" y="20857"/>
                    <a:pt x="3523" y="20355"/>
                  </a:cubicBezTo>
                  <a:lnTo>
                    <a:pt x="3523" y="12861"/>
                  </a:lnTo>
                  <a:lnTo>
                    <a:pt x="3523" y="7363"/>
                  </a:lnTo>
                  <a:lnTo>
                    <a:pt x="3840" y="7363"/>
                  </a:lnTo>
                  <a:lnTo>
                    <a:pt x="3840" y="10797"/>
                  </a:lnTo>
                  <a:lnTo>
                    <a:pt x="3602" y="12147"/>
                  </a:lnTo>
                  <a:cubicBezTo>
                    <a:pt x="3550" y="12455"/>
                    <a:pt x="3660" y="12775"/>
                    <a:pt x="3846" y="12861"/>
                  </a:cubicBezTo>
                  <a:cubicBezTo>
                    <a:pt x="3855" y="12865"/>
                    <a:pt x="3863" y="12864"/>
                    <a:pt x="3872" y="12867"/>
                  </a:cubicBezTo>
                  <a:cubicBezTo>
                    <a:pt x="3926" y="13063"/>
                    <a:pt x="4045" y="13197"/>
                    <a:pt x="4186" y="13197"/>
                  </a:cubicBezTo>
                  <a:cubicBezTo>
                    <a:pt x="4314" y="13197"/>
                    <a:pt x="4418" y="13078"/>
                    <a:pt x="4478" y="12909"/>
                  </a:cubicBezTo>
                  <a:lnTo>
                    <a:pt x="4214" y="14552"/>
                  </a:lnTo>
                  <a:cubicBezTo>
                    <a:pt x="4195" y="14675"/>
                    <a:pt x="4242" y="14773"/>
                    <a:pt x="4319" y="14773"/>
                  </a:cubicBezTo>
                  <a:lnTo>
                    <a:pt x="5166" y="14773"/>
                  </a:lnTo>
                  <a:lnTo>
                    <a:pt x="5166" y="20403"/>
                  </a:lnTo>
                  <a:cubicBezTo>
                    <a:pt x="5166" y="20882"/>
                    <a:pt x="5403" y="21269"/>
                    <a:pt x="5692" y="21269"/>
                  </a:cubicBezTo>
                  <a:cubicBezTo>
                    <a:pt x="5982" y="21269"/>
                    <a:pt x="6216" y="20882"/>
                    <a:pt x="6216" y="20403"/>
                  </a:cubicBezTo>
                  <a:lnTo>
                    <a:pt x="6216" y="14773"/>
                  </a:lnTo>
                  <a:cubicBezTo>
                    <a:pt x="6274" y="14773"/>
                    <a:pt x="6326" y="14773"/>
                    <a:pt x="6346" y="14773"/>
                  </a:cubicBezTo>
                  <a:cubicBezTo>
                    <a:pt x="6369" y="14773"/>
                    <a:pt x="6435" y="14773"/>
                    <a:pt x="6501" y="14773"/>
                  </a:cubicBezTo>
                  <a:lnTo>
                    <a:pt x="6501" y="20403"/>
                  </a:lnTo>
                  <a:cubicBezTo>
                    <a:pt x="6501" y="20882"/>
                    <a:pt x="6735" y="21269"/>
                    <a:pt x="7025" y="21269"/>
                  </a:cubicBezTo>
                  <a:cubicBezTo>
                    <a:pt x="7314" y="21269"/>
                    <a:pt x="7548" y="20882"/>
                    <a:pt x="7548" y="20403"/>
                  </a:cubicBezTo>
                  <a:lnTo>
                    <a:pt x="7548" y="14773"/>
                  </a:lnTo>
                  <a:lnTo>
                    <a:pt x="7703" y="14773"/>
                  </a:lnTo>
                  <a:lnTo>
                    <a:pt x="7703" y="19394"/>
                  </a:lnTo>
                  <a:cubicBezTo>
                    <a:pt x="7703" y="19874"/>
                    <a:pt x="7940" y="20261"/>
                    <a:pt x="8230" y="20261"/>
                  </a:cubicBezTo>
                  <a:cubicBezTo>
                    <a:pt x="8520" y="20261"/>
                    <a:pt x="8753" y="19874"/>
                    <a:pt x="8753" y="19394"/>
                  </a:cubicBezTo>
                  <a:lnTo>
                    <a:pt x="8753" y="13765"/>
                  </a:lnTo>
                  <a:cubicBezTo>
                    <a:pt x="8811" y="13765"/>
                    <a:pt x="8863" y="13765"/>
                    <a:pt x="8883" y="13765"/>
                  </a:cubicBezTo>
                  <a:cubicBezTo>
                    <a:pt x="8906" y="13765"/>
                    <a:pt x="8973" y="13765"/>
                    <a:pt x="9039" y="13765"/>
                  </a:cubicBezTo>
                  <a:lnTo>
                    <a:pt x="9039" y="19394"/>
                  </a:lnTo>
                  <a:cubicBezTo>
                    <a:pt x="9039" y="19874"/>
                    <a:pt x="9272" y="20261"/>
                    <a:pt x="9562" y="20261"/>
                  </a:cubicBezTo>
                  <a:cubicBezTo>
                    <a:pt x="9852" y="20261"/>
                    <a:pt x="10086" y="19874"/>
                    <a:pt x="10086" y="19394"/>
                  </a:cubicBezTo>
                  <a:lnTo>
                    <a:pt x="10086" y="13765"/>
                  </a:lnTo>
                  <a:lnTo>
                    <a:pt x="10806" y="13765"/>
                  </a:lnTo>
                  <a:lnTo>
                    <a:pt x="10806" y="20691"/>
                  </a:lnTo>
                  <a:cubicBezTo>
                    <a:pt x="10806" y="21193"/>
                    <a:pt x="11055" y="21600"/>
                    <a:pt x="11357" y="21600"/>
                  </a:cubicBezTo>
                  <a:cubicBezTo>
                    <a:pt x="11660" y="21600"/>
                    <a:pt x="11906" y="21193"/>
                    <a:pt x="11906" y="20691"/>
                  </a:cubicBezTo>
                  <a:lnTo>
                    <a:pt x="11906" y="13203"/>
                  </a:lnTo>
                  <a:lnTo>
                    <a:pt x="12062" y="13203"/>
                  </a:lnTo>
                  <a:lnTo>
                    <a:pt x="12214" y="13203"/>
                  </a:lnTo>
                  <a:lnTo>
                    <a:pt x="12214" y="20691"/>
                  </a:lnTo>
                  <a:cubicBezTo>
                    <a:pt x="12214" y="21193"/>
                    <a:pt x="12463" y="21600"/>
                    <a:pt x="12766" y="21600"/>
                  </a:cubicBezTo>
                  <a:cubicBezTo>
                    <a:pt x="13069" y="21600"/>
                    <a:pt x="13318" y="21193"/>
                    <a:pt x="13318" y="20691"/>
                  </a:cubicBezTo>
                  <a:lnTo>
                    <a:pt x="13318" y="13197"/>
                  </a:lnTo>
                  <a:lnTo>
                    <a:pt x="13318" y="11937"/>
                  </a:lnTo>
                  <a:cubicBezTo>
                    <a:pt x="13379" y="12091"/>
                    <a:pt x="13479" y="12194"/>
                    <a:pt x="13600" y="12194"/>
                  </a:cubicBezTo>
                  <a:cubicBezTo>
                    <a:pt x="13612" y="12194"/>
                    <a:pt x="13623" y="12186"/>
                    <a:pt x="13635" y="12184"/>
                  </a:cubicBezTo>
                  <a:lnTo>
                    <a:pt x="13635" y="12961"/>
                  </a:lnTo>
                  <a:cubicBezTo>
                    <a:pt x="13635" y="13280"/>
                    <a:pt x="13788" y="13533"/>
                    <a:pt x="13981" y="13533"/>
                  </a:cubicBezTo>
                  <a:cubicBezTo>
                    <a:pt x="14104" y="13533"/>
                    <a:pt x="14205" y="13424"/>
                    <a:pt x="14266" y="13266"/>
                  </a:cubicBezTo>
                  <a:lnTo>
                    <a:pt x="14266" y="19347"/>
                  </a:lnTo>
                  <a:cubicBezTo>
                    <a:pt x="14266" y="19848"/>
                    <a:pt x="14512" y="20256"/>
                    <a:pt x="14815" y="20256"/>
                  </a:cubicBezTo>
                  <a:cubicBezTo>
                    <a:pt x="15118" y="20256"/>
                    <a:pt x="15367" y="19848"/>
                    <a:pt x="15367" y="19347"/>
                  </a:cubicBezTo>
                  <a:lnTo>
                    <a:pt x="15367" y="11858"/>
                  </a:lnTo>
                  <a:lnTo>
                    <a:pt x="15522" y="11858"/>
                  </a:lnTo>
                  <a:lnTo>
                    <a:pt x="15674" y="11858"/>
                  </a:lnTo>
                  <a:lnTo>
                    <a:pt x="15674" y="19347"/>
                  </a:lnTo>
                  <a:cubicBezTo>
                    <a:pt x="15674" y="19848"/>
                    <a:pt x="15924" y="20256"/>
                    <a:pt x="16226" y="20256"/>
                  </a:cubicBezTo>
                  <a:cubicBezTo>
                    <a:pt x="16529" y="20256"/>
                    <a:pt x="16775" y="19848"/>
                    <a:pt x="16775" y="19347"/>
                  </a:cubicBezTo>
                  <a:lnTo>
                    <a:pt x="16775" y="14773"/>
                  </a:lnTo>
                  <a:lnTo>
                    <a:pt x="17600" y="14773"/>
                  </a:lnTo>
                  <a:lnTo>
                    <a:pt x="17600" y="20403"/>
                  </a:lnTo>
                  <a:cubicBezTo>
                    <a:pt x="17600" y="20882"/>
                    <a:pt x="17836" y="21269"/>
                    <a:pt x="18126" y="21269"/>
                  </a:cubicBezTo>
                  <a:cubicBezTo>
                    <a:pt x="18416" y="21269"/>
                    <a:pt x="18650" y="20882"/>
                    <a:pt x="18650" y="20403"/>
                  </a:cubicBezTo>
                  <a:lnTo>
                    <a:pt x="18650" y="14773"/>
                  </a:lnTo>
                  <a:cubicBezTo>
                    <a:pt x="18707" y="14773"/>
                    <a:pt x="18760" y="14773"/>
                    <a:pt x="18780" y="14773"/>
                  </a:cubicBezTo>
                  <a:cubicBezTo>
                    <a:pt x="18802" y="14773"/>
                    <a:pt x="18869" y="14773"/>
                    <a:pt x="18935" y="14773"/>
                  </a:cubicBezTo>
                  <a:lnTo>
                    <a:pt x="18935" y="20403"/>
                  </a:lnTo>
                  <a:cubicBezTo>
                    <a:pt x="18935" y="20882"/>
                    <a:pt x="19169" y="21269"/>
                    <a:pt x="19458" y="21269"/>
                  </a:cubicBezTo>
                  <a:cubicBezTo>
                    <a:pt x="19748" y="21269"/>
                    <a:pt x="19982" y="20882"/>
                    <a:pt x="19982" y="20403"/>
                  </a:cubicBezTo>
                  <a:lnTo>
                    <a:pt x="19982" y="14773"/>
                  </a:lnTo>
                  <a:lnTo>
                    <a:pt x="20806" y="14773"/>
                  </a:lnTo>
                  <a:cubicBezTo>
                    <a:pt x="20883" y="14773"/>
                    <a:pt x="20931" y="14675"/>
                    <a:pt x="20911" y="14552"/>
                  </a:cubicBezTo>
                  <a:lnTo>
                    <a:pt x="19722" y="7158"/>
                  </a:lnTo>
                  <a:cubicBezTo>
                    <a:pt x="19721" y="7152"/>
                    <a:pt x="19720" y="7149"/>
                    <a:pt x="19719" y="7142"/>
                  </a:cubicBezTo>
                  <a:lnTo>
                    <a:pt x="19903" y="7142"/>
                  </a:lnTo>
                  <a:lnTo>
                    <a:pt x="20870" y="12446"/>
                  </a:lnTo>
                  <a:cubicBezTo>
                    <a:pt x="20914" y="12700"/>
                    <a:pt x="21054" y="12861"/>
                    <a:pt x="21206" y="12861"/>
                  </a:cubicBezTo>
                  <a:cubicBezTo>
                    <a:pt x="21238" y="12861"/>
                    <a:pt x="21272" y="12856"/>
                    <a:pt x="21304" y="12840"/>
                  </a:cubicBezTo>
                  <a:cubicBezTo>
                    <a:pt x="21490" y="12752"/>
                    <a:pt x="21596" y="12428"/>
                    <a:pt x="21542" y="12121"/>
                  </a:cubicBezTo>
                  <a:lnTo>
                    <a:pt x="20451" y="6102"/>
                  </a:lnTo>
                  <a:lnTo>
                    <a:pt x="20445" y="6081"/>
                  </a:lnTo>
                  <a:cubicBezTo>
                    <a:pt x="20353" y="5629"/>
                    <a:pt x="20050" y="4863"/>
                    <a:pt x="19487" y="4863"/>
                  </a:cubicBezTo>
                  <a:cubicBezTo>
                    <a:pt x="19484" y="4863"/>
                    <a:pt x="19481" y="4863"/>
                    <a:pt x="19477" y="4863"/>
                  </a:cubicBezTo>
                  <a:lnTo>
                    <a:pt x="19341" y="4868"/>
                  </a:lnTo>
                  <a:cubicBezTo>
                    <a:pt x="19332" y="4867"/>
                    <a:pt x="19322" y="4863"/>
                    <a:pt x="19313" y="4863"/>
                  </a:cubicBezTo>
                  <a:lnTo>
                    <a:pt x="18066" y="4863"/>
                  </a:lnTo>
                  <a:cubicBezTo>
                    <a:pt x="17955" y="4863"/>
                    <a:pt x="17862" y="4912"/>
                    <a:pt x="17771" y="4963"/>
                  </a:cubicBezTo>
                  <a:cubicBezTo>
                    <a:pt x="17756" y="4759"/>
                    <a:pt x="17721" y="4515"/>
                    <a:pt x="17597" y="4280"/>
                  </a:cubicBezTo>
                  <a:cubicBezTo>
                    <a:pt x="17483" y="4067"/>
                    <a:pt x="17160" y="3813"/>
                    <a:pt x="16766" y="3813"/>
                  </a:cubicBezTo>
                  <a:lnTo>
                    <a:pt x="15522" y="3813"/>
                  </a:lnTo>
                  <a:lnTo>
                    <a:pt x="14272" y="3813"/>
                  </a:lnTo>
                  <a:close/>
                  <a:moveTo>
                    <a:pt x="9822" y="6134"/>
                  </a:moveTo>
                  <a:lnTo>
                    <a:pt x="9829" y="6134"/>
                  </a:lnTo>
                  <a:cubicBezTo>
                    <a:pt x="9828" y="6139"/>
                    <a:pt x="9826" y="6145"/>
                    <a:pt x="9825" y="6150"/>
                  </a:cubicBezTo>
                  <a:cubicBezTo>
                    <a:pt x="9824" y="6143"/>
                    <a:pt x="9824" y="6140"/>
                    <a:pt x="9822" y="6134"/>
                  </a:cubicBezTo>
                  <a:close/>
                  <a:moveTo>
                    <a:pt x="16778" y="6354"/>
                  </a:moveTo>
                  <a:lnTo>
                    <a:pt x="17054" y="6354"/>
                  </a:lnTo>
                  <a:lnTo>
                    <a:pt x="16778" y="7930"/>
                  </a:lnTo>
                  <a:lnTo>
                    <a:pt x="16778" y="6354"/>
                  </a:lnTo>
                  <a:close/>
                  <a:moveTo>
                    <a:pt x="5220" y="7142"/>
                  </a:moveTo>
                  <a:lnTo>
                    <a:pt x="5407" y="7142"/>
                  </a:lnTo>
                  <a:cubicBezTo>
                    <a:pt x="5406" y="7149"/>
                    <a:pt x="5405" y="7152"/>
                    <a:pt x="5404" y="7158"/>
                  </a:cubicBezTo>
                  <a:lnTo>
                    <a:pt x="4532" y="12583"/>
                  </a:lnTo>
                  <a:lnTo>
                    <a:pt x="4532" y="11028"/>
                  </a:lnTo>
                  <a:lnTo>
                    <a:pt x="5220" y="7142"/>
                  </a:lnTo>
                  <a:close/>
                  <a:moveTo>
                    <a:pt x="17784" y="7142"/>
                  </a:moveTo>
                  <a:lnTo>
                    <a:pt x="17841" y="7142"/>
                  </a:lnTo>
                  <a:cubicBezTo>
                    <a:pt x="17840" y="7149"/>
                    <a:pt x="17839" y="7152"/>
                    <a:pt x="17838" y="7158"/>
                  </a:cubicBezTo>
                  <a:lnTo>
                    <a:pt x="17784" y="7494"/>
                  </a:lnTo>
                  <a:lnTo>
                    <a:pt x="17784" y="7142"/>
                  </a:lnTo>
                  <a:close/>
                  <a:moveTo>
                    <a:pt x="7526" y="7447"/>
                  </a:moveTo>
                  <a:lnTo>
                    <a:pt x="7634" y="8056"/>
                  </a:lnTo>
                  <a:lnTo>
                    <a:pt x="7532" y="8686"/>
                  </a:lnTo>
                  <a:lnTo>
                    <a:pt x="7424" y="8009"/>
                  </a:lnTo>
                  <a:lnTo>
                    <a:pt x="7526" y="7447"/>
                  </a:lnTo>
                  <a:close/>
                  <a:moveTo>
                    <a:pt x="10488" y="8775"/>
                  </a:moveTo>
                  <a:lnTo>
                    <a:pt x="10802" y="10498"/>
                  </a:lnTo>
                  <a:lnTo>
                    <a:pt x="10802" y="12221"/>
                  </a:lnTo>
                  <a:lnTo>
                    <a:pt x="10488" y="10272"/>
                  </a:lnTo>
                  <a:lnTo>
                    <a:pt x="10488" y="8775"/>
                  </a:lnTo>
                  <a:close/>
                  <a:moveTo>
                    <a:pt x="17092" y="10314"/>
                  </a:moveTo>
                  <a:lnTo>
                    <a:pt x="17092" y="11617"/>
                  </a:lnTo>
                  <a:cubicBezTo>
                    <a:pt x="17092" y="11652"/>
                    <a:pt x="17101" y="11683"/>
                    <a:pt x="17105" y="11716"/>
                  </a:cubicBezTo>
                  <a:lnTo>
                    <a:pt x="16775" y="13765"/>
                  </a:lnTo>
                  <a:lnTo>
                    <a:pt x="16775" y="12105"/>
                  </a:lnTo>
                  <a:lnTo>
                    <a:pt x="17092" y="10314"/>
                  </a:lnTo>
                  <a:close/>
                </a:path>
              </a:pathLst>
            </a:custGeom>
            <a:solidFill>
              <a:srgbClr val="B6DB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87" name="Rettangolo"/>
          <p:cNvSpPr/>
          <p:nvPr/>
        </p:nvSpPr>
        <p:spPr>
          <a:xfrm>
            <a:off x="5135390" y="6372619"/>
            <a:ext cx="3566278" cy="378508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88" name="Fiume"/>
          <p:cNvSpPr/>
          <p:nvPr/>
        </p:nvSpPr>
        <p:spPr>
          <a:xfrm>
            <a:off x="5290879" y="7046366"/>
            <a:ext cx="3306100" cy="3301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37" h="21568" extrusionOk="0">
                <a:moveTo>
                  <a:pt x="9496" y="0"/>
                </a:moveTo>
                <a:cubicBezTo>
                  <a:pt x="9451" y="0"/>
                  <a:pt x="9440" y="80"/>
                  <a:pt x="9485" y="86"/>
                </a:cubicBezTo>
                <a:cubicBezTo>
                  <a:pt x="10244" y="237"/>
                  <a:pt x="13119" y="378"/>
                  <a:pt x="13758" y="1230"/>
                </a:cubicBezTo>
                <a:cubicBezTo>
                  <a:pt x="14311" y="1963"/>
                  <a:pt x="11009" y="2372"/>
                  <a:pt x="8344" y="3505"/>
                </a:cubicBezTo>
                <a:cubicBezTo>
                  <a:pt x="5499" y="4718"/>
                  <a:pt x="4439" y="6939"/>
                  <a:pt x="5504" y="8303"/>
                </a:cubicBezTo>
                <a:cubicBezTo>
                  <a:pt x="6570" y="9668"/>
                  <a:pt x="12015" y="11545"/>
                  <a:pt x="11075" y="13416"/>
                </a:cubicBezTo>
                <a:cubicBezTo>
                  <a:pt x="10135" y="15287"/>
                  <a:pt x="6566" y="15729"/>
                  <a:pt x="3434" y="17923"/>
                </a:cubicBezTo>
                <a:cubicBezTo>
                  <a:pt x="302" y="20118"/>
                  <a:pt x="0" y="21568"/>
                  <a:pt x="0" y="21568"/>
                </a:cubicBezTo>
                <a:lnTo>
                  <a:pt x="12371" y="21568"/>
                </a:lnTo>
                <a:cubicBezTo>
                  <a:pt x="13215" y="20851"/>
                  <a:pt x="14849" y="19670"/>
                  <a:pt x="16317" y="18651"/>
                </a:cubicBezTo>
                <a:cubicBezTo>
                  <a:pt x="18523" y="17120"/>
                  <a:pt x="21600" y="14381"/>
                  <a:pt x="19353" y="12014"/>
                </a:cubicBezTo>
                <a:cubicBezTo>
                  <a:pt x="16035" y="8531"/>
                  <a:pt x="10018" y="7796"/>
                  <a:pt x="10566" y="6152"/>
                </a:cubicBezTo>
                <a:cubicBezTo>
                  <a:pt x="11114" y="4507"/>
                  <a:pt x="17457" y="3457"/>
                  <a:pt x="16397" y="1365"/>
                </a:cubicBezTo>
                <a:cubicBezTo>
                  <a:pt x="15683" y="-32"/>
                  <a:pt x="11024" y="0"/>
                  <a:pt x="9496" y="0"/>
                </a:cubicBezTo>
                <a:close/>
                <a:moveTo>
                  <a:pt x="8475" y="987"/>
                </a:moveTo>
                <a:cubicBezTo>
                  <a:pt x="8394" y="987"/>
                  <a:pt x="8329" y="1056"/>
                  <a:pt x="8329" y="1142"/>
                </a:cubicBezTo>
                <a:cubicBezTo>
                  <a:pt x="8329" y="1228"/>
                  <a:pt x="8394" y="1299"/>
                  <a:pt x="8475" y="1299"/>
                </a:cubicBezTo>
                <a:lnTo>
                  <a:pt x="11653" y="1299"/>
                </a:lnTo>
                <a:cubicBezTo>
                  <a:pt x="11733" y="1299"/>
                  <a:pt x="11797" y="1228"/>
                  <a:pt x="11797" y="1142"/>
                </a:cubicBezTo>
                <a:cubicBezTo>
                  <a:pt x="11797" y="1056"/>
                  <a:pt x="11733" y="987"/>
                  <a:pt x="11653" y="987"/>
                </a:cubicBezTo>
                <a:lnTo>
                  <a:pt x="8475" y="987"/>
                </a:lnTo>
                <a:close/>
                <a:moveTo>
                  <a:pt x="7595" y="1708"/>
                </a:moveTo>
                <a:cubicBezTo>
                  <a:pt x="7515" y="1708"/>
                  <a:pt x="7449" y="1779"/>
                  <a:pt x="7449" y="1865"/>
                </a:cubicBezTo>
                <a:cubicBezTo>
                  <a:pt x="7449" y="1951"/>
                  <a:pt x="7515" y="2022"/>
                  <a:pt x="7595" y="2022"/>
                </a:cubicBezTo>
                <a:lnTo>
                  <a:pt x="10773" y="2022"/>
                </a:lnTo>
                <a:cubicBezTo>
                  <a:pt x="10853" y="2022"/>
                  <a:pt x="10917" y="1951"/>
                  <a:pt x="10917" y="1865"/>
                </a:cubicBezTo>
                <a:cubicBezTo>
                  <a:pt x="10917" y="1779"/>
                  <a:pt x="10853" y="1708"/>
                  <a:pt x="10773" y="1708"/>
                </a:cubicBezTo>
                <a:lnTo>
                  <a:pt x="7595" y="1708"/>
                </a:lnTo>
                <a:close/>
                <a:moveTo>
                  <a:pt x="13677" y="5105"/>
                </a:moveTo>
                <a:cubicBezTo>
                  <a:pt x="13572" y="5105"/>
                  <a:pt x="13481" y="5197"/>
                  <a:pt x="13481" y="5316"/>
                </a:cubicBezTo>
                <a:cubicBezTo>
                  <a:pt x="13481" y="5435"/>
                  <a:pt x="13567" y="5527"/>
                  <a:pt x="13677" y="5527"/>
                </a:cubicBezTo>
                <a:lnTo>
                  <a:pt x="17488" y="5527"/>
                </a:lnTo>
                <a:cubicBezTo>
                  <a:pt x="17599" y="5527"/>
                  <a:pt x="17685" y="5435"/>
                  <a:pt x="17685" y="5316"/>
                </a:cubicBezTo>
                <a:cubicBezTo>
                  <a:pt x="17685" y="5197"/>
                  <a:pt x="17599" y="5105"/>
                  <a:pt x="17488" y="5105"/>
                </a:cubicBezTo>
                <a:lnTo>
                  <a:pt x="13677" y="5105"/>
                </a:lnTo>
                <a:close/>
                <a:moveTo>
                  <a:pt x="12507" y="6103"/>
                </a:moveTo>
                <a:cubicBezTo>
                  <a:pt x="12397" y="6103"/>
                  <a:pt x="12311" y="6195"/>
                  <a:pt x="12311" y="6313"/>
                </a:cubicBezTo>
                <a:cubicBezTo>
                  <a:pt x="12311" y="6432"/>
                  <a:pt x="12397" y="6524"/>
                  <a:pt x="12507" y="6524"/>
                </a:cubicBezTo>
                <a:lnTo>
                  <a:pt x="16317" y="6524"/>
                </a:lnTo>
                <a:cubicBezTo>
                  <a:pt x="16422" y="6524"/>
                  <a:pt x="16513" y="6427"/>
                  <a:pt x="16513" y="6313"/>
                </a:cubicBezTo>
                <a:cubicBezTo>
                  <a:pt x="16513" y="6195"/>
                  <a:pt x="16427" y="6103"/>
                  <a:pt x="16317" y="6103"/>
                </a:cubicBezTo>
                <a:lnTo>
                  <a:pt x="12507" y="6103"/>
                </a:lnTo>
                <a:close/>
                <a:moveTo>
                  <a:pt x="13657" y="7095"/>
                </a:moveTo>
                <a:cubicBezTo>
                  <a:pt x="13546" y="7095"/>
                  <a:pt x="13462" y="7187"/>
                  <a:pt x="13462" y="7306"/>
                </a:cubicBezTo>
                <a:cubicBezTo>
                  <a:pt x="13462" y="7425"/>
                  <a:pt x="13546" y="7517"/>
                  <a:pt x="13657" y="7517"/>
                </a:cubicBezTo>
                <a:lnTo>
                  <a:pt x="17468" y="7517"/>
                </a:lnTo>
                <a:cubicBezTo>
                  <a:pt x="17579" y="7517"/>
                  <a:pt x="17664" y="7425"/>
                  <a:pt x="17664" y="7306"/>
                </a:cubicBezTo>
                <a:cubicBezTo>
                  <a:pt x="17664" y="7187"/>
                  <a:pt x="17579" y="7095"/>
                  <a:pt x="17468" y="7095"/>
                </a:cubicBezTo>
                <a:lnTo>
                  <a:pt x="13657" y="7095"/>
                </a:lnTo>
                <a:close/>
                <a:moveTo>
                  <a:pt x="3786" y="11502"/>
                </a:moveTo>
                <a:cubicBezTo>
                  <a:pt x="3650" y="11502"/>
                  <a:pt x="3539" y="11619"/>
                  <a:pt x="3539" y="11765"/>
                </a:cubicBezTo>
                <a:cubicBezTo>
                  <a:pt x="3539" y="11910"/>
                  <a:pt x="3650" y="12029"/>
                  <a:pt x="3786" y="12029"/>
                </a:cubicBezTo>
                <a:lnTo>
                  <a:pt x="7595" y="12029"/>
                </a:lnTo>
                <a:cubicBezTo>
                  <a:pt x="7731" y="12029"/>
                  <a:pt x="7842" y="11910"/>
                  <a:pt x="7842" y="11765"/>
                </a:cubicBezTo>
                <a:cubicBezTo>
                  <a:pt x="7842" y="11619"/>
                  <a:pt x="7731" y="11502"/>
                  <a:pt x="7595" y="11502"/>
                </a:cubicBezTo>
                <a:lnTo>
                  <a:pt x="3786" y="11502"/>
                </a:lnTo>
                <a:close/>
                <a:moveTo>
                  <a:pt x="5193" y="12796"/>
                </a:moveTo>
                <a:cubicBezTo>
                  <a:pt x="5058" y="12796"/>
                  <a:pt x="4947" y="12913"/>
                  <a:pt x="4947" y="13059"/>
                </a:cubicBezTo>
                <a:cubicBezTo>
                  <a:pt x="4947" y="13204"/>
                  <a:pt x="5058" y="13323"/>
                  <a:pt x="5193" y="13323"/>
                </a:cubicBezTo>
                <a:lnTo>
                  <a:pt x="9003" y="13323"/>
                </a:lnTo>
                <a:cubicBezTo>
                  <a:pt x="9138" y="13323"/>
                  <a:pt x="9249" y="13204"/>
                  <a:pt x="9249" y="13059"/>
                </a:cubicBezTo>
                <a:cubicBezTo>
                  <a:pt x="9249" y="12913"/>
                  <a:pt x="9138" y="12796"/>
                  <a:pt x="9003" y="12796"/>
                </a:cubicBezTo>
                <a:lnTo>
                  <a:pt x="5193" y="12796"/>
                </a:lnTo>
                <a:close/>
                <a:moveTo>
                  <a:pt x="3871" y="14090"/>
                </a:moveTo>
                <a:cubicBezTo>
                  <a:pt x="3735" y="14090"/>
                  <a:pt x="3624" y="14207"/>
                  <a:pt x="3624" y="14353"/>
                </a:cubicBezTo>
                <a:cubicBezTo>
                  <a:pt x="3624" y="14498"/>
                  <a:pt x="3735" y="14617"/>
                  <a:pt x="3871" y="14617"/>
                </a:cubicBezTo>
                <a:lnTo>
                  <a:pt x="7682" y="14617"/>
                </a:lnTo>
                <a:cubicBezTo>
                  <a:pt x="7817" y="14617"/>
                  <a:pt x="7927" y="14498"/>
                  <a:pt x="7927" y="14353"/>
                </a:cubicBezTo>
                <a:cubicBezTo>
                  <a:pt x="7927" y="14207"/>
                  <a:pt x="7817" y="14090"/>
                  <a:pt x="7682" y="14090"/>
                </a:cubicBezTo>
                <a:lnTo>
                  <a:pt x="3871" y="14090"/>
                </a:ln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91" name="Linea di collegamento"/>
          <p:cNvSpPr/>
          <p:nvPr/>
        </p:nvSpPr>
        <p:spPr>
          <a:xfrm>
            <a:off x="16638518" y="3563900"/>
            <a:ext cx="1547236" cy="28344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449" y="13262"/>
                  <a:pt x="11249" y="6062"/>
                  <a:pt x="0" y="0"/>
                </a:cubicBezTo>
              </a:path>
            </a:pathLst>
          </a:custGeom>
          <a:ln w="139700">
            <a:solidFill>
              <a:srgbClr val="E48D39"/>
            </a:solidFill>
            <a:miter/>
            <a:headEnd type="arrow"/>
          </a:ln>
        </p:spPr>
        <p:txBody>
          <a:bodyPr/>
          <a:lstStyle/>
          <a:p>
            <a:endParaRPr/>
          </a:p>
        </p:txBody>
      </p:sp>
      <p:sp>
        <p:nvSpPr>
          <p:cNvPr id="3" name="Linea di collegamento">
            <a:extLst>
              <a:ext uri="{FF2B5EF4-FFF2-40B4-BE49-F238E27FC236}">
                <a16:creationId xmlns:a16="http://schemas.microsoft.com/office/drawing/2014/main" id="{4D384EC2-FD48-D918-EEC7-EE6237EC8E19}"/>
              </a:ext>
            </a:extLst>
          </p:cNvPr>
          <p:cNvSpPr/>
          <p:nvPr/>
        </p:nvSpPr>
        <p:spPr>
          <a:xfrm flipH="1">
            <a:off x="7354297" y="3839356"/>
            <a:ext cx="1746570" cy="241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449" y="13262"/>
                  <a:pt x="11249" y="6062"/>
                  <a:pt x="0" y="0"/>
                </a:cubicBezTo>
              </a:path>
            </a:pathLst>
          </a:custGeom>
          <a:ln w="139700">
            <a:solidFill>
              <a:srgbClr val="E48D39"/>
            </a:solidFill>
            <a:miter/>
            <a:headEnd type="arrow"/>
          </a:ln>
        </p:spPr>
        <p:txBody>
          <a:bodyPr/>
          <a:lstStyle/>
          <a:p>
            <a:endParaRPr/>
          </a:p>
        </p:txBody>
      </p:sp>
      <p:sp>
        <p:nvSpPr>
          <p:cNvPr id="280" name="Trapezio 3"/>
          <p:cNvSpPr/>
          <p:nvPr/>
        </p:nvSpPr>
        <p:spPr>
          <a:xfrm rot="10800000">
            <a:off x="4981863" y="516248"/>
            <a:ext cx="16038740" cy="3785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1" name="CasellaDiTesto 1"/>
          <p:cNvSpPr txBox="1"/>
          <p:nvPr/>
        </p:nvSpPr>
        <p:spPr>
          <a:xfrm>
            <a:off x="5743548" y="826086"/>
            <a:ext cx="14518430" cy="359230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>
            <a:lvl1pPr algn="ctr" defTabSz="1335024">
              <a:lnSpc>
                <a:spcPct val="80000"/>
              </a:lnSpc>
              <a:defRPr sz="846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sz="8450" b="1"/>
              <a:t>SE TROVIAMO UN SIGNIFICATO CONDIVISO DI PARTECIPAZIONE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06" name="Cerchio"/>
          <p:cNvSpPr/>
          <p:nvPr/>
        </p:nvSpPr>
        <p:spPr>
          <a:xfrm>
            <a:off x="-1590992" y="4630823"/>
            <a:ext cx="11935145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307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Rettangolo"/>
          <p:cNvSpPr/>
          <p:nvPr/>
        </p:nvSpPr>
        <p:spPr>
          <a:xfrm>
            <a:off x="1010039" y="1094979"/>
            <a:ext cx="22363923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14" name="LUOGHI DELL’AMMINISTRAZIONE COME LUOGHI DI PARTECIPAZIONE…"/>
          <p:cNvSpPr txBox="1"/>
          <p:nvPr/>
        </p:nvSpPr>
        <p:spPr>
          <a:xfrm>
            <a:off x="1519971" y="9570668"/>
            <a:ext cx="10679830" cy="261712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 algn="ctr" defTabSz="1511300">
              <a:lnSpc>
                <a:spcPct val="90000"/>
              </a:lnSpc>
              <a:spcBef>
                <a:spcPts val="1400"/>
              </a:spcBef>
              <a:defRPr sz="440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b="1"/>
              <a:t>LUOGHI DELL’AMMINISTRAZIONE</a:t>
            </a:r>
            <a:r>
              <a:t> COME</a:t>
            </a:r>
            <a:r>
              <a:rPr b="1"/>
              <a:t> LUOGHI DI PARTECIPAZIONE</a:t>
            </a:r>
            <a:endParaRPr lang="it-IT" b="1"/>
          </a:p>
          <a:p>
            <a:pPr algn="ctr" defTabSz="1511300">
              <a:lnSpc>
                <a:spcPct val="90000"/>
              </a:lnSpc>
              <a:spcBef>
                <a:spcPts val="1400"/>
              </a:spcBef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err="1"/>
              <a:t>Definire</a:t>
            </a:r>
            <a:r>
              <a:t> </a:t>
            </a:r>
            <a:r>
              <a:rPr err="1"/>
              <a:t>insieme</a:t>
            </a:r>
            <a:r>
              <a:t> </a:t>
            </a:r>
            <a:r>
              <a:rPr err="1"/>
              <a:t>forme</a:t>
            </a:r>
            <a:r>
              <a:t> di</a:t>
            </a:r>
            <a:br>
              <a:rPr/>
            </a:br>
            <a:r>
              <a:rPr b="1">
                <a:latin typeface="Montserrat Bold"/>
              </a:rPr>
              <a:t>GOVERNANCE COLLABORATIVA</a:t>
            </a:r>
          </a:p>
        </p:txBody>
      </p:sp>
      <p:sp>
        <p:nvSpPr>
          <p:cNvPr id="315" name="LAVORARE AI MECCANISMI…"/>
          <p:cNvSpPr txBox="1"/>
          <p:nvPr/>
        </p:nvSpPr>
        <p:spPr>
          <a:xfrm>
            <a:off x="13220873" y="9518894"/>
            <a:ext cx="10001520" cy="261712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spAutoFit/>
          </a:bodyPr>
          <a:lstStyle/>
          <a:p>
            <a:pPr algn="ctr" defTabSz="1511300">
              <a:lnSpc>
                <a:spcPct val="90000"/>
              </a:lnSpc>
              <a:spcBef>
                <a:spcPts val="1400"/>
              </a:spcBef>
              <a:defRPr sz="440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b="1" dirty="0"/>
              <a:t>LAVORARE AI MECCANISMI</a:t>
            </a:r>
            <a:endParaRPr lang="it-IT" b="1" dirty="0"/>
          </a:p>
          <a:p>
            <a:pPr algn="ctr" defTabSz="1511300">
              <a:lnSpc>
                <a:spcPct val="90000"/>
              </a:lnSpc>
              <a:spcBef>
                <a:spcPts val="1400"/>
              </a:spcBef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it-IT" dirty="0"/>
              <a:t>Trasformare </a:t>
            </a:r>
            <a:r>
              <a:rPr lang="it-IT" b="1" dirty="0"/>
              <a:t>LE RETI</a:t>
            </a:r>
            <a:r>
              <a:rPr lang="it-IT" dirty="0"/>
              <a:t> interne in una </a:t>
            </a:r>
            <a:r>
              <a:rPr lang="it-IT" b="1" dirty="0"/>
              <a:t>COMUNITA' DI PRATICHE</a:t>
            </a:r>
            <a:r>
              <a:rPr lang="it-IT" dirty="0"/>
              <a:t> per armonizzare la risposta</a:t>
            </a:r>
          </a:p>
        </p:txBody>
      </p:sp>
      <p:sp>
        <p:nvSpPr>
          <p:cNvPr id="316" name="Rettangolo"/>
          <p:cNvSpPr/>
          <p:nvPr/>
        </p:nvSpPr>
        <p:spPr>
          <a:xfrm>
            <a:off x="5440190" y="5483619"/>
            <a:ext cx="3566278" cy="33131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25" name="Linea di collegamento"/>
          <p:cNvSpPr/>
          <p:nvPr/>
        </p:nvSpPr>
        <p:spPr>
          <a:xfrm>
            <a:off x="18000870" y="3877565"/>
            <a:ext cx="848788" cy="1514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012" y="13191"/>
                  <a:pt x="10812" y="5991"/>
                  <a:pt x="0" y="0"/>
                </a:cubicBezTo>
              </a:path>
            </a:pathLst>
          </a:custGeom>
          <a:ln w="139700">
            <a:solidFill>
              <a:srgbClr val="E48D39"/>
            </a:solidFill>
            <a:miter/>
            <a:headEnd type="arrow"/>
          </a:ln>
        </p:spPr>
        <p:txBody>
          <a:bodyPr/>
          <a:lstStyle/>
          <a:p>
            <a:endParaRPr/>
          </a:p>
        </p:txBody>
      </p:sp>
      <p:sp>
        <p:nvSpPr>
          <p:cNvPr id="319" name="Scuola"/>
          <p:cNvSpPr/>
          <p:nvPr/>
        </p:nvSpPr>
        <p:spPr>
          <a:xfrm>
            <a:off x="5348811" y="5866491"/>
            <a:ext cx="3139436" cy="29391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4" extrusionOk="0">
                <a:moveTo>
                  <a:pt x="11838" y="1"/>
                </a:moveTo>
                <a:cubicBezTo>
                  <a:pt x="11451" y="20"/>
                  <a:pt x="11064" y="444"/>
                  <a:pt x="10677" y="58"/>
                </a:cubicBezTo>
                <a:cubicBezTo>
                  <a:pt x="10677" y="193"/>
                  <a:pt x="10677" y="375"/>
                  <a:pt x="10677" y="559"/>
                </a:cubicBezTo>
                <a:lnTo>
                  <a:pt x="10677" y="1177"/>
                </a:lnTo>
                <a:lnTo>
                  <a:pt x="10677" y="2404"/>
                </a:lnTo>
                <a:lnTo>
                  <a:pt x="7941" y="3999"/>
                </a:lnTo>
                <a:lnTo>
                  <a:pt x="5624" y="3999"/>
                </a:lnTo>
                <a:lnTo>
                  <a:pt x="5624" y="5805"/>
                </a:lnTo>
                <a:lnTo>
                  <a:pt x="0" y="5805"/>
                </a:lnTo>
                <a:lnTo>
                  <a:pt x="0" y="7219"/>
                </a:lnTo>
                <a:lnTo>
                  <a:pt x="21600" y="7219"/>
                </a:lnTo>
                <a:lnTo>
                  <a:pt x="21600" y="5805"/>
                </a:lnTo>
                <a:lnTo>
                  <a:pt x="15976" y="5805"/>
                </a:lnTo>
                <a:lnTo>
                  <a:pt x="15976" y="3999"/>
                </a:lnTo>
                <a:lnTo>
                  <a:pt x="13660" y="3999"/>
                </a:lnTo>
                <a:lnTo>
                  <a:pt x="10925" y="2404"/>
                </a:lnTo>
                <a:lnTo>
                  <a:pt x="10925" y="1325"/>
                </a:lnTo>
                <a:cubicBezTo>
                  <a:pt x="11358" y="1431"/>
                  <a:pt x="11792" y="847"/>
                  <a:pt x="12226" y="1278"/>
                </a:cubicBezTo>
                <a:cubicBezTo>
                  <a:pt x="12226" y="979"/>
                  <a:pt x="12226" y="460"/>
                  <a:pt x="12226" y="161"/>
                </a:cubicBezTo>
                <a:cubicBezTo>
                  <a:pt x="12097" y="32"/>
                  <a:pt x="11967" y="-6"/>
                  <a:pt x="11838" y="1"/>
                </a:cubicBezTo>
                <a:close/>
                <a:moveTo>
                  <a:pt x="10800" y="3999"/>
                </a:moveTo>
                <a:cubicBezTo>
                  <a:pt x="11375" y="3999"/>
                  <a:pt x="11841" y="4497"/>
                  <a:pt x="11841" y="5111"/>
                </a:cubicBezTo>
                <a:cubicBezTo>
                  <a:pt x="11841" y="5725"/>
                  <a:pt x="11375" y="6223"/>
                  <a:pt x="10800" y="6223"/>
                </a:cubicBezTo>
                <a:cubicBezTo>
                  <a:pt x="10225" y="6223"/>
                  <a:pt x="9760" y="5725"/>
                  <a:pt x="9760" y="5111"/>
                </a:cubicBezTo>
                <a:cubicBezTo>
                  <a:pt x="9760" y="4497"/>
                  <a:pt x="10225" y="3999"/>
                  <a:pt x="10800" y="3999"/>
                </a:cubicBezTo>
                <a:close/>
                <a:moveTo>
                  <a:pt x="494" y="7753"/>
                </a:moveTo>
                <a:lnTo>
                  <a:pt x="494" y="21594"/>
                </a:lnTo>
                <a:lnTo>
                  <a:pt x="7305" y="21594"/>
                </a:lnTo>
                <a:lnTo>
                  <a:pt x="7305" y="20913"/>
                </a:lnTo>
                <a:lnTo>
                  <a:pt x="8005" y="20913"/>
                </a:lnTo>
                <a:lnTo>
                  <a:pt x="8005" y="20205"/>
                </a:lnTo>
                <a:lnTo>
                  <a:pt x="8704" y="20205"/>
                </a:lnTo>
                <a:lnTo>
                  <a:pt x="8704" y="19498"/>
                </a:lnTo>
                <a:lnTo>
                  <a:pt x="9200" y="19498"/>
                </a:lnTo>
                <a:lnTo>
                  <a:pt x="9200" y="16916"/>
                </a:lnTo>
                <a:lnTo>
                  <a:pt x="8461" y="16916"/>
                </a:lnTo>
                <a:lnTo>
                  <a:pt x="10786" y="15561"/>
                </a:lnTo>
                <a:lnTo>
                  <a:pt x="13110" y="16916"/>
                </a:lnTo>
                <a:lnTo>
                  <a:pt x="12401" y="16916"/>
                </a:lnTo>
                <a:lnTo>
                  <a:pt x="12401" y="19498"/>
                </a:lnTo>
                <a:lnTo>
                  <a:pt x="12898" y="19498"/>
                </a:lnTo>
                <a:lnTo>
                  <a:pt x="12898" y="20205"/>
                </a:lnTo>
                <a:lnTo>
                  <a:pt x="13596" y="20205"/>
                </a:lnTo>
                <a:lnTo>
                  <a:pt x="13596" y="20913"/>
                </a:lnTo>
                <a:lnTo>
                  <a:pt x="14295" y="20913"/>
                </a:lnTo>
                <a:lnTo>
                  <a:pt x="14295" y="21594"/>
                </a:lnTo>
                <a:lnTo>
                  <a:pt x="21107" y="21594"/>
                </a:lnTo>
                <a:lnTo>
                  <a:pt x="21107" y="7753"/>
                </a:lnTo>
                <a:lnTo>
                  <a:pt x="494" y="7753"/>
                </a:lnTo>
                <a:close/>
                <a:moveTo>
                  <a:pt x="1801" y="9133"/>
                </a:moveTo>
                <a:lnTo>
                  <a:pt x="4293" y="9133"/>
                </a:lnTo>
                <a:lnTo>
                  <a:pt x="4293" y="11148"/>
                </a:lnTo>
                <a:lnTo>
                  <a:pt x="1801" y="11148"/>
                </a:lnTo>
                <a:lnTo>
                  <a:pt x="1801" y="9133"/>
                </a:lnTo>
                <a:close/>
                <a:moveTo>
                  <a:pt x="5670" y="9133"/>
                </a:moveTo>
                <a:lnTo>
                  <a:pt x="8162" y="9133"/>
                </a:lnTo>
                <a:lnTo>
                  <a:pt x="8162" y="11148"/>
                </a:lnTo>
                <a:lnTo>
                  <a:pt x="5670" y="11148"/>
                </a:lnTo>
                <a:lnTo>
                  <a:pt x="5670" y="9133"/>
                </a:lnTo>
                <a:close/>
                <a:moveTo>
                  <a:pt x="9539" y="9133"/>
                </a:moveTo>
                <a:lnTo>
                  <a:pt x="12032" y="9133"/>
                </a:lnTo>
                <a:lnTo>
                  <a:pt x="12032" y="11148"/>
                </a:lnTo>
                <a:lnTo>
                  <a:pt x="9539" y="11148"/>
                </a:lnTo>
                <a:lnTo>
                  <a:pt x="9539" y="9133"/>
                </a:lnTo>
                <a:close/>
                <a:moveTo>
                  <a:pt x="13411" y="9133"/>
                </a:moveTo>
                <a:lnTo>
                  <a:pt x="15901" y="9133"/>
                </a:lnTo>
                <a:lnTo>
                  <a:pt x="15901" y="11148"/>
                </a:lnTo>
                <a:lnTo>
                  <a:pt x="13411" y="11148"/>
                </a:lnTo>
                <a:lnTo>
                  <a:pt x="13411" y="9133"/>
                </a:lnTo>
                <a:close/>
                <a:moveTo>
                  <a:pt x="17280" y="9133"/>
                </a:moveTo>
                <a:lnTo>
                  <a:pt x="19771" y="9133"/>
                </a:lnTo>
                <a:lnTo>
                  <a:pt x="19771" y="11148"/>
                </a:lnTo>
                <a:lnTo>
                  <a:pt x="17280" y="11148"/>
                </a:lnTo>
                <a:lnTo>
                  <a:pt x="17280" y="9133"/>
                </a:lnTo>
                <a:close/>
                <a:moveTo>
                  <a:pt x="1801" y="13025"/>
                </a:moveTo>
                <a:lnTo>
                  <a:pt x="4293" y="13025"/>
                </a:lnTo>
                <a:lnTo>
                  <a:pt x="4293" y="15040"/>
                </a:lnTo>
                <a:lnTo>
                  <a:pt x="1801" y="15040"/>
                </a:lnTo>
                <a:lnTo>
                  <a:pt x="1801" y="13025"/>
                </a:lnTo>
                <a:close/>
                <a:moveTo>
                  <a:pt x="5670" y="13025"/>
                </a:moveTo>
                <a:lnTo>
                  <a:pt x="8162" y="13025"/>
                </a:lnTo>
                <a:lnTo>
                  <a:pt x="8162" y="15040"/>
                </a:lnTo>
                <a:lnTo>
                  <a:pt x="5670" y="15040"/>
                </a:lnTo>
                <a:lnTo>
                  <a:pt x="5670" y="13025"/>
                </a:lnTo>
                <a:close/>
                <a:moveTo>
                  <a:pt x="9539" y="13025"/>
                </a:moveTo>
                <a:lnTo>
                  <a:pt x="12032" y="13025"/>
                </a:lnTo>
                <a:lnTo>
                  <a:pt x="12032" y="15040"/>
                </a:lnTo>
                <a:lnTo>
                  <a:pt x="9539" y="15040"/>
                </a:lnTo>
                <a:lnTo>
                  <a:pt x="9539" y="13025"/>
                </a:lnTo>
                <a:close/>
                <a:moveTo>
                  <a:pt x="13411" y="13025"/>
                </a:moveTo>
                <a:lnTo>
                  <a:pt x="15901" y="13025"/>
                </a:lnTo>
                <a:lnTo>
                  <a:pt x="15901" y="15040"/>
                </a:lnTo>
                <a:lnTo>
                  <a:pt x="13411" y="15040"/>
                </a:lnTo>
                <a:lnTo>
                  <a:pt x="13411" y="13025"/>
                </a:lnTo>
                <a:close/>
                <a:moveTo>
                  <a:pt x="17280" y="13025"/>
                </a:moveTo>
                <a:lnTo>
                  <a:pt x="19771" y="13025"/>
                </a:lnTo>
                <a:lnTo>
                  <a:pt x="19771" y="15040"/>
                </a:lnTo>
                <a:lnTo>
                  <a:pt x="17280" y="15040"/>
                </a:lnTo>
                <a:lnTo>
                  <a:pt x="17280" y="13025"/>
                </a:lnTo>
                <a:close/>
                <a:moveTo>
                  <a:pt x="1801" y="16916"/>
                </a:moveTo>
                <a:lnTo>
                  <a:pt x="4293" y="16916"/>
                </a:lnTo>
                <a:lnTo>
                  <a:pt x="4293" y="18931"/>
                </a:lnTo>
                <a:lnTo>
                  <a:pt x="1801" y="18931"/>
                </a:lnTo>
                <a:lnTo>
                  <a:pt x="1801" y="16916"/>
                </a:lnTo>
                <a:close/>
                <a:moveTo>
                  <a:pt x="5670" y="16916"/>
                </a:moveTo>
                <a:lnTo>
                  <a:pt x="8162" y="16916"/>
                </a:lnTo>
                <a:lnTo>
                  <a:pt x="8162" y="18931"/>
                </a:lnTo>
                <a:lnTo>
                  <a:pt x="5670" y="18931"/>
                </a:lnTo>
                <a:lnTo>
                  <a:pt x="5670" y="16916"/>
                </a:lnTo>
                <a:close/>
                <a:moveTo>
                  <a:pt x="9733" y="16916"/>
                </a:moveTo>
                <a:lnTo>
                  <a:pt x="9733" y="19498"/>
                </a:lnTo>
                <a:lnTo>
                  <a:pt x="11868" y="19498"/>
                </a:lnTo>
                <a:lnTo>
                  <a:pt x="11868" y="16916"/>
                </a:lnTo>
                <a:lnTo>
                  <a:pt x="9733" y="16916"/>
                </a:lnTo>
                <a:close/>
                <a:moveTo>
                  <a:pt x="13411" y="16916"/>
                </a:moveTo>
                <a:lnTo>
                  <a:pt x="15901" y="16916"/>
                </a:lnTo>
                <a:lnTo>
                  <a:pt x="15901" y="18931"/>
                </a:lnTo>
                <a:lnTo>
                  <a:pt x="13411" y="18931"/>
                </a:lnTo>
                <a:lnTo>
                  <a:pt x="13411" y="16916"/>
                </a:lnTo>
                <a:close/>
                <a:moveTo>
                  <a:pt x="17280" y="16916"/>
                </a:moveTo>
                <a:lnTo>
                  <a:pt x="19771" y="16916"/>
                </a:lnTo>
                <a:lnTo>
                  <a:pt x="19771" y="18931"/>
                </a:lnTo>
                <a:lnTo>
                  <a:pt x="17280" y="18931"/>
                </a:lnTo>
                <a:lnTo>
                  <a:pt x="17280" y="16916"/>
                </a:ln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grpSp>
        <p:nvGrpSpPr>
          <p:cNvPr id="324" name="Raggruppa"/>
          <p:cNvGrpSpPr/>
          <p:nvPr/>
        </p:nvGrpSpPr>
        <p:grpSpPr>
          <a:xfrm>
            <a:off x="17166950" y="5392140"/>
            <a:ext cx="3430167" cy="3640619"/>
            <a:chOff x="0" y="0"/>
            <a:chExt cx="3430165" cy="3640618"/>
          </a:xfrm>
        </p:grpSpPr>
        <p:sp>
          <p:nvSpPr>
            <p:cNvPr id="320" name="Rettangolo"/>
            <p:cNvSpPr/>
            <p:nvPr/>
          </p:nvSpPr>
          <p:spPr>
            <a:xfrm>
              <a:off x="0" y="0"/>
              <a:ext cx="3430166" cy="364061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endParaRPr/>
            </a:p>
          </p:txBody>
        </p:sp>
        <p:grpSp>
          <p:nvGrpSpPr>
            <p:cNvPr id="323" name="Raggruppa"/>
            <p:cNvGrpSpPr/>
            <p:nvPr/>
          </p:nvGrpSpPr>
          <p:grpSpPr>
            <a:xfrm>
              <a:off x="244207" y="406824"/>
              <a:ext cx="2941751" cy="3092479"/>
              <a:chOff x="0" y="0"/>
              <a:chExt cx="2941749" cy="3092477"/>
            </a:xfrm>
          </p:grpSpPr>
          <p:sp>
            <p:nvSpPr>
              <p:cNvPr id="321" name="Ingranaggio"/>
              <p:cNvSpPr/>
              <p:nvPr/>
            </p:nvSpPr>
            <p:spPr>
              <a:xfrm>
                <a:off x="0" y="1063139"/>
                <a:ext cx="2038185" cy="20293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9" extrusionOk="0">
                    <a:moveTo>
                      <a:pt x="9384" y="0"/>
                    </a:moveTo>
                    <a:cubicBezTo>
                      <a:pt x="9373" y="0"/>
                      <a:pt x="9237" y="27"/>
                      <a:pt x="9075" y="54"/>
                    </a:cubicBezTo>
                    <a:lnTo>
                      <a:pt x="7468" y="445"/>
                    </a:lnTo>
                    <a:cubicBezTo>
                      <a:pt x="7312" y="494"/>
                      <a:pt x="7177" y="531"/>
                      <a:pt x="7166" y="537"/>
                    </a:cubicBezTo>
                    <a:cubicBezTo>
                      <a:pt x="7161" y="542"/>
                      <a:pt x="7154" y="677"/>
                      <a:pt x="7154" y="840"/>
                    </a:cubicBezTo>
                    <a:lnTo>
                      <a:pt x="7166" y="1761"/>
                    </a:lnTo>
                    <a:cubicBezTo>
                      <a:pt x="7166" y="1924"/>
                      <a:pt x="7047" y="2119"/>
                      <a:pt x="6902" y="2190"/>
                    </a:cubicBezTo>
                    <a:lnTo>
                      <a:pt x="6151" y="2574"/>
                    </a:lnTo>
                    <a:cubicBezTo>
                      <a:pt x="6006" y="2655"/>
                      <a:pt x="5778" y="2644"/>
                      <a:pt x="5649" y="2547"/>
                    </a:cubicBezTo>
                    <a:lnTo>
                      <a:pt x="4900" y="2010"/>
                    </a:lnTo>
                    <a:cubicBezTo>
                      <a:pt x="4765" y="1913"/>
                      <a:pt x="4651" y="1842"/>
                      <a:pt x="4645" y="1848"/>
                    </a:cubicBezTo>
                    <a:cubicBezTo>
                      <a:pt x="4640" y="1853"/>
                      <a:pt x="4527" y="1941"/>
                      <a:pt x="4398" y="2044"/>
                    </a:cubicBezTo>
                    <a:lnTo>
                      <a:pt x="3162" y="3116"/>
                    </a:lnTo>
                    <a:cubicBezTo>
                      <a:pt x="3043" y="3230"/>
                      <a:pt x="2941" y="3327"/>
                      <a:pt x="2936" y="3333"/>
                    </a:cubicBezTo>
                    <a:cubicBezTo>
                      <a:pt x="2930" y="3338"/>
                      <a:pt x="2990" y="3462"/>
                      <a:pt x="3065" y="3609"/>
                    </a:cubicBezTo>
                    <a:lnTo>
                      <a:pt x="3490" y="4401"/>
                    </a:lnTo>
                    <a:cubicBezTo>
                      <a:pt x="3566" y="4548"/>
                      <a:pt x="3551" y="4769"/>
                      <a:pt x="3448" y="4899"/>
                    </a:cubicBezTo>
                    <a:lnTo>
                      <a:pt x="2909" y="5648"/>
                    </a:lnTo>
                    <a:cubicBezTo>
                      <a:pt x="2817" y="5783"/>
                      <a:pt x="2612" y="5879"/>
                      <a:pt x="2450" y="5858"/>
                    </a:cubicBezTo>
                    <a:lnTo>
                      <a:pt x="1548" y="5739"/>
                    </a:lnTo>
                    <a:cubicBezTo>
                      <a:pt x="1386" y="5717"/>
                      <a:pt x="1251" y="5707"/>
                      <a:pt x="1246" y="5712"/>
                    </a:cubicBezTo>
                    <a:cubicBezTo>
                      <a:pt x="1241" y="5717"/>
                      <a:pt x="1181" y="5848"/>
                      <a:pt x="1111" y="6000"/>
                    </a:cubicBezTo>
                    <a:lnTo>
                      <a:pt x="518" y="7483"/>
                    </a:lnTo>
                    <a:cubicBezTo>
                      <a:pt x="464" y="7640"/>
                      <a:pt x="420" y="7776"/>
                      <a:pt x="415" y="7781"/>
                    </a:cubicBezTo>
                    <a:cubicBezTo>
                      <a:pt x="415" y="7792"/>
                      <a:pt x="523" y="7874"/>
                      <a:pt x="658" y="7966"/>
                    </a:cubicBezTo>
                    <a:lnTo>
                      <a:pt x="1381" y="8454"/>
                    </a:lnTo>
                    <a:cubicBezTo>
                      <a:pt x="1516" y="8546"/>
                      <a:pt x="1602" y="8752"/>
                      <a:pt x="1570" y="8914"/>
                    </a:cubicBezTo>
                    <a:lnTo>
                      <a:pt x="1420" y="9944"/>
                    </a:lnTo>
                    <a:cubicBezTo>
                      <a:pt x="1404" y="10106"/>
                      <a:pt x="1263" y="10291"/>
                      <a:pt x="1106" y="10345"/>
                    </a:cubicBezTo>
                    <a:lnTo>
                      <a:pt x="280" y="10648"/>
                    </a:lnTo>
                    <a:cubicBezTo>
                      <a:pt x="123" y="10702"/>
                      <a:pt x="0" y="10758"/>
                      <a:pt x="0" y="10769"/>
                    </a:cubicBezTo>
                    <a:cubicBezTo>
                      <a:pt x="0" y="10779"/>
                      <a:pt x="6" y="10919"/>
                      <a:pt x="17" y="11082"/>
                    </a:cubicBezTo>
                    <a:lnTo>
                      <a:pt x="167" y="12626"/>
                    </a:lnTo>
                    <a:cubicBezTo>
                      <a:pt x="194" y="12789"/>
                      <a:pt x="210" y="12930"/>
                      <a:pt x="216" y="12941"/>
                    </a:cubicBezTo>
                    <a:cubicBezTo>
                      <a:pt x="216" y="12952"/>
                      <a:pt x="350" y="12974"/>
                      <a:pt x="518" y="12990"/>
                    </a:cubicBezTo>
                    <a:lnTo>
                      <a:pt x="1354" y="13082"/>
                    </a:lnTo>
                    <a:cubicBezTo>
                      <a:pt x="1516" y="13098"/>
                      <a:pt x="1688" y="13245"/>
                      <a:pt x="1737" y="13402"/>
                    </a:cubicBezTo>
                    <a:lnTo>
                      <a:pt x="2121" y="14501"/>
                    </a:lnTo>
                    <a:cubicBezTo>
                      <a:pt x="2181" y="14653"/>
                      <a:pt x="2142" y="14881"/>
                      <a:pt x="2028" y="15000"/>
                    </a:cubicBezTo>
                    <a:lnTo>
                      <a:pt x="1457" y="15624"/>
                    </a:lnTo>
                    <a:cubicBezTo>
                      <a:pt x="1349" y="15743"/>
                      <a:pt x="1258" y="15850"/>
                      <a:pt x="1263" y="15856"/>
                    </a:cubicBezTo>
                    <a:cubicBezTo>
                      <a:pt x="1268" y="15861"/>
                      <a:pt x="1338" y="15986"/>
                      <a:pt x="1425" y="16127"/>
                    </a:cubicBezTo>
                    <a:lnTo>
                      <a:pt x="2256" y="17380"/>
                    </a:lnTo>
                    <a:cubicBezTo>
                      <a:pt x="2353" y="17510"/>
                      <a:pt x="2440" y="17623"/>
                      <a:pt x="2445" y="17634"/>
                    </a:cubicBezTo>
                    <a:cubicBezTo>
                      <a:pt x="2450" y="17639"/>
                      <a:pt x="2579" y="17595"/>
                      <a:pt x="2730" y="17535"/>
                    </a:cubicBezTo>
                    <a:lnTo>
                      <a:pt x="3490" y="17232"/>
                    </a:lnTo>
                    <a:cubicBezTo>
                      <a:pt x="3641" y="17173"/>
                      <a:pt x="3863" y="17216"/>
                      <a:pt x="3976" y="17336"/>
                    </a:cubicBezTo>
                    <a:lnTo>
                      <a:pt x="4905" y="18192"/>
                    </a:lnTo>
                    <a:cubicBezTo>
                      <a:pt x="5029" y="18295"/>
                      <a:pt x="5100" y="18511"/>
                      <a:pt x="5062" y="18673"/>
                    </a:cubicBezTo>
                    <a:lnTo>
                      <a:pt x="4851" y="19476"/>
                    </a:lnTo>
                    <a:cubicBezTo>
                      <a:pt x="4808" y="19633"/>
                      <a:pt x="4780" y="19769"/>
                      <a:pt x="4785" y="19774"/>
                    </a:cubicBezTo>
                    <a:cubicBezTo>
                      <a:pt x="4791" y="19780"/>
                      <a:pt x="4915" y="19850"/>
                      <a:pt x="5055" y="19937"/>
                    </a:cubicBezTo>
                    <a:lnTo>
                      <a:pt x="6345" y="20631"/>
                    </a:lnTo>
                    <a:cubicBezTo>
                      <a:pt x="6491" y="20701"/>
                      <a:pt x="6621" y="20761"/>
                      <a:pt x="6632" y="20766"/>
                    </a:cubicBezTo>
                    <a:cubicBezTo>
                      <a:pt x="6637" y="20772"/>
                      <a:pt x="6735" y="20668"/>
                      <a:pt x="6843" y="20543"/>
                    </a:cubicBezTo>
                    <a:lnTo>
                      <a:pt x="7370" y="19932"/>
                    </a:lnTo>
                    <a:cubicBezTo>
                      <a:pt x="7478" y="19807"/>
                      <a:pt x="7694" y="19742"/>
                      <a:pt x="7851" y="19791"/>
                    </a:cubicBezTo>
                    <a:lnTo>
                      <a:pt x="9136" y="20116"/>
                    </a:lnTo>
                    <a:cubicBezTo>
                      <a:pt x="9298" y="20149"/>
                      <a:pt x="9459" y="20306"/>
                      <a:pt x="9497" y="20468"/>
                    </a:cubicBezTo>
                    <a:lnTo>
                      <a:pt x="9680" y="21259"/>
                    </a:lnTo>
                    <a:cubicBezTo>
                      <a:pt x="9718" y="21422"/>
                      <a:pt x="9756" y="21552"/>
                      <a:pt x="9761" y="21552"/>
                    </a:cubicBezTo>
                    <a:cubicBezTo>
                      <a:pt x="9767" y="21552"/>
                      <a:pt x="9911" y="21562"/>
                      <a:pt x="10073" y="21573"/>
                    </a:cubicBezTo>
                    <a:lnTo>
                      <a:pt x="10500" y="21595"/>
                    </a:lnTo>
                    <a:cubicBezTo>
                      <a:pt x="10662" y="21600"/>
                      <a:pt x="10931" y="21600"/>
                      <a:pt x="11098" y="21595"/>
                    </a:cubicBezTo>
                    <a:lnTo>
                      <a:pt x="11525" y="21573"/>
                    </a:lnTo>
                    <a:cubicBezTo>
                      <a:pt x="11687" y="21562"/>
                      <a:pt x="11828" y="21552"/>
                      <a:pt x="11839" y="21552"/>
                    </a:cubicBezTo>
                    <a:cubicBezTo>
                      <a:pt x="11849" y="21552"/>
                      <a:pt x="11882" y="21416"/>
                      <a:pt x="11920" y="21259"/>
                    </a:cubicBezTo>
                    <a:lnTo>
                      <a:pt x="12103" y="20468"/>
                    </a:lnTo>
                    <a:cubicBezTo>
                      <a:pt x="12141" y="20306"/>
                      <a:pt x="12302" y="20149"/>
                      <a:pt x="12464" y="20116"/>
                    </a:cubicBezTo>
                    <a:lnTo>
                      <a:pt x="13749" y="19791"/>
                    </a:lnTo>
                    <a:cubicBezTo>
                      <a:pt x="13906" y="19742"/>
                      <a:pt x="14120" y="19807"/>
                      <a:pt x="14228" y="19932"/>
                    </a:cubicBezTo>
                    <a:lnTo>
                      <a:pt x="14757" y="20543"/>
                    </a:lnTo>
                    <a:cubicBezTo>
                      <a:pt x="14865" y="20668"/>
                      <a:pt x="14957" y="20767"/>
                      <a:pt x="14968" y="20766"/>
                    </a:cubicBezTo>
                    <a:cubicBezTo>
                      <a:pt x="14974" y="20761"/>
                      <a:pt x="15102" y="20701"/>
                      <a:pt x="15253" y="20631"/>
                    </a:cubicBezTo>
                    <a:lnTo>
                      <a:pt x="16543" y="19937"/>
                    </a:lnTo>
                    <a:cubicBezTo>
                      <a:pt x="16683" y="19850"/>
                      <a:pt x="16802" y="19780"/>
                      <a:pt x="16813" y="19774"/>
                    </a:cubicBezTo>
                    <a:cubicBezTo>
                      <a:pt x="16818" y="19769"/>
                      <a:pt x="16792" y="19633"/>
                      <a:pt x="16749" y="19476"/>
                    </a:cubicBezTo>
                    <a:lnTo>
                      <a:pt x="16538" y="18673"/>
                    </a:lnTo>
                    <a:cubicBezTo>
                      <a:pt x="16495" y="18516"/>
                      <a:pt x="16565" y="18301"/>
                      <a:pt x="16695" y="18192"/>
                    </a:cubicBezTo>
                    <a:lnTo>
                      <a:pt x="17622" y="17336"/>
                    </a:lnTo>
                    <a:cubicBezTo>
                      <a:pt x="17736" y="17216"/>
                      <a:pt x="17957" y="17173"/>
                      <a:pt x="18108" y="17232"/>
                    </a:cubicBezTo>
                    <a:lnTo>
                      <a:pt x="18868" y="17535"/>
                    </a:lnTo>
                    <a:cubicBezTo>
                      <a:pt x="19019" y="17595"/>
                      <a:pt x="19150" y="17639"/>
                      <a:pt x="19155" y="17634"/>
                    </a:cubicBezTo>
                    <a:cubicBezTo>
                      <a:pt x="19160" y="17628"/>
                      <a:pt x="19247" y="17515"/>
                      <a:pt x="19344" y="17380"/>
                    </a:cubicBezTo>
                    <a:lnTo>
                      <a:pt x="20175" y="16127"/>
                    </a:lnTo>
                    <a:cubicBezTo>
                      <a:pt x="20262" y="15986"/>
                      <a:pt x="20332" y="15861"/>
                      <a:pt x="20337" y="15856"/>
                    </a:cubicBezTo>
                    <a:cubicBezTo>
                      <a:pt x="20342" y="15850"/>
                      <a:pt x="20256" y="15743"/>
                      <a:pt x="20143" y="15624"/>
                    </a:cubicBezTo>
                    <a:lnTo>
                      <a:pt x="19570" y="14989"/>
                    </a:lnTo>
                    <a:cubicBezTo>
                      <a:pt x="19462" y="14869"/>
                      <a:pt x="19419" y="14642"/>
                      <a:pt x="19479" y="14491"/>
                    </a:cubicBezTo>
                    <a:lnTo>
                      <a:pt x="19862" y="13390"/>
                    </a:lnTo>
                    <a:cubicBezTo>
                      <a:pt x="19910" y="13233"/>
                      <a:pt x="20082" y="13088"/>
                      <a:pt x="20244" y="13072"/>
                    </a:cubicBezTo>
                    <a:lnTo>
                      <a:pt x="21081" y="12978"/>
                    </a:lnTo>
                    <a:cubicBezTo>
                      <a:pt x="21243" y="12962"/>
                      <a:pt x="21379" y="12940"/>
                      <a:pt x="21384" y="12929"/>
                    </a:cubicBezTo>
                    <a:cubicBezTo>
                      <a:pt x="21384" y="12918"/>
                      <a:pt x="21404" y="12784"/>
                      <a:pt x="21431" y="12616"/>
                    </a:cubicBezTo>
                    <a:lnTo>
                      <a:pt x="21583" y="11072"/>
                    </a:lnTo>
                    <a:cubicBezTo>
                      <a:pt x="21594" y="10909"/>
                      <a:pt x="21600" y="10767"/>
                      <a:pt x="21600" y="10757"/>
                    </a:cubicBezTo>
                    <a:cubicBezTo>
                      <a:pt x="21584" y="10757"/>
                      <a:pt x="21460" y="10702"/>
                      <a:pt x="21303" y="10648"/>
                    </a:cubicBezTo>
                    <a:lnTo>
                      <a:pt x="20477" y="10345"/>
                    </a:lnTo>
                    <a:cubicBezTo>
                      <a:pt x="20321" y="10291"/>
                      <a:pt x="20180" y="10106"/>
                      <a:pt x="20163" y="9944"/>
                    </a:cubicBezTo>
                    <a:lnTo>
                      <a:pt x="20013" y="8914"/>
                    </a:lnTo>
                    <a:cubicBezTo>
                      <a:pt x="19981" y="8752"/>
                      <a:pt x="20067" y="8546"/>
                      <a:pt x="20202" y="8454"/>
                    </a:cubicBezTo>
                    <a:lnTo>
                      <a:pt x="20926" y="7966"/>
                    </a:lnTo>
                    <a:cubicBezTo>
                      <a:pt x="21060" y="7874"/>
                      <a:pt x="21174" y="7792"/>
                      <a:pt x="21168" y="7781"/>
                    </a:cubicBezTo>
                    <a:cubicBezTo>
                      <a:pt x="21168" y="7770"/>
                      <a:pt x="21119" y="7640"/>
                      <a:pt x="21065" y="7483"/>
                    </a:cubicBezTo>
                    <a:lnTo>
                      <a:pt x="20472" y="6000"/>
                    </a:lnTo>
                    <a:cubicBezTo>
                      <a:pt x="20402" y="5848"/>
                      <a:pt x="20342" y="5723"/>
                      <a:pt x="20337" y="5712"/>
                    </a:cubicBezTo>
                    <a:cubicBezTo>
                      <a:pt x="20332" y="5701"/>
                      <a:pt x="20197" y="5717"/>
                      <a:pt x="20035" y="5739"/>
                    </a:cubicBezTo>
                    <a:lnTo>
                      <a:pt x="19133" y="5858"/>
                    </a:lnTo>
                    <a:cubicBezTo>
                      <a:pt x="18971" y="5879"/>
                      <a:pt x="18761" y="5788"/>
                      <a:pt x="18674" y="5648"/>
                    </a:cubicBezTo>
                    <a:lnTo>
                      <a:pt x="18135" y="4899"/>
                    </a:lnTo>
                    <a:cubicBezTo>
                      <a:pt x="18032" y="4769"/>
                      <a:pt x="18017" y="4548"/>
                      <a:pt x="18093" y="4401"/>
                    </a:cubicBezTo>
                    <a:lnTo>
                      <a:pt x="18518" y="3609"/>
                    </a:lnTo>
                    <a:cubicBezTo>
                      <a:pt x="18593" y="3462"/>
                      <a:pt x="18653" y="3338"/>
                      <a:pt x="18647" y="3333"/>
                    </a:cubicBezTo>
                    <a:cubicBezTo>
                      <a:pt x="18642" y="3327"/>
                      <a:pt x="18540" y="3230"/>
                      <a:pt x="18422" y="3116"/>
                    </a:cubicBezTo>
                    <a:lnTo>
                      <a:pt x="17186" y="2044"/>
                    </a:lnTo>
                    <a:cubicBezTo>
                      <a:pt x="17056" y="1941"/>
                      <a:pt x="16943" y="1853"/>
                      <a:pt x="16938" y="1848"/>
                    </a:cubicBezTo>
                    <a:cubicBezTo>
                      <a:pt x="16932" y="1842"/>
                      <a:pt x="16813" y="1918"/>
                      <a:pt x="16683" y="2010"/>
                    </a:cubicBezTo>
                    <a:lnTo>
                      <a:pt x="15934" y="2547"/>
                    </a:lnTo>
                    <a:cubicBezTo>
                      <a:pt x="15800" y="2644"/>
                      <a:pt x="15572" y="2655"/>
                      <a:pt x="15432" y="2574"/>
                    </a:cubicBezTo>
                    <a:lnTo>
                      <a:pt x="14682" y="2190"/>
                    </a:lnTo>
                    <a:cubicBezTo>
                      <a:pt x="14531" y="2119"/>
                      <a:pt x="14411" y="1929"/>
                      <a:pt x="14417" y="1761"/>
                    </a:cubicBezTo>
                    <a:lnTo>
                      <a:pt x="14429" y="840"/>
                    </a:lnTo>
                    <a:cubicBezTo>
                      <a:pt x="14429" y="677"/>
                      <a:pt x="14428" y="537"/>
                      <a:pt x="14417" y="537"/>
                    </a:cubicBezTo>
                    <a:cubicBezTo>
                      <a:pt x="14411" y="531"/>
                      <a:pt x="14272" y="494"/>
                      <a:pt x="14115" y="445"/>
                    </a:cubicBezTo>
                    <a:lnTo>
                      <a:pt x="12508" y="54"/>
                    </a:lnTo>
                    <a:cubicBezTo>
                      <a:pt x="12346" y="22"/>
                      <a:pt x="12205" y="0"/>
                      <a:pt x="12200" y="0"/>
                    </a:cubicBezTo>
                    <a:cubicBezTo>
                      <a:pt x="12189" y="0"/>
                      <a:pt x="12125" y="120"/>
                      <a:pt x="12049" y="266"/>
                    </a:cubicBezTo>
                    <a:lnTo>
                      <a:pt x="11628" y="1096"/>
                    </a:lnTo>
                    <a:cubicBezTo>
                      <a:pt x="11552" y="1242"/>
                      <a:pt x="11358" y="1355"/>
                      <a:pt x="11196" y="1350"/>
                    </a:cubicBezTo>
                    <a:lnTo>
                      <a:pt x="10387" y="1350"/>
                    </a:lnTo>
                    <a:cubicBezTo>
                      <a:pt x="10225" y="1355"/>
                      <a:pt x="10025" y="1242"/>
                      <a:pt x="9955" y="1096"/>
                    </a:cubicBezTo>
                    <a:lnTo>
                      <a:pt x="9534" y="266"/>
                    </a:lnTo>
                    <a:cubicBezTo>
                      <a:pt x="9458" y="120"/>
                      <a:pt x="9394" y="0"/>
                      <a:pt x="9384" y="0"/>
                    </a:cubicBezTo>
                    <a:close/>
                    <a:moveTo>
                      <a:pt x="10792" y="5820"/>
                    </a:moveTo>
                    <a:cubicBezTo>
                      <a:pt x="13533" y="5820"/>
                      <a:pt x="15761" y="8053"/>
                      <a:pt x="15761" y="10811"/>
                    </a:cubicBezTo>
                    <a:cubicBezTo>
                      <a:pt x="15761" y="13569"/>
                      <a:pt x="13533" y="15801"/>
                      <a:pt x="10792" y="15801"/>
                    </a:cubicBezTo>
                    <a:cubicBezTo>
                      <a:pt x="8051" y="15801"/>
                      <a:pt x="5822" y="13569"/>
                      <a:pt x="5822" y="10811"/>
                    </a:cubicBezTo>
                    <a:cubicBezTo>
                      <a:pt x="5822" y="8053"/>
                      <a:pt x="8045" y="5820"/>
                      <a:pt x="10792" y="5820"/>
                    </a:cubicBezTo>
                    <a:close/>
                    <a:moveTo>
                      <a:pt x="10792" y="7592"/>
                    </a:moveTo>
                    <a:cubicBezTo>
                      <a:pt x="9016" y="7592"/>
                      <a:pt x="7581" y="9033"/>
                      <a:pt x="7581" y="10816"/>
                    </a:cubicBezTo>
                    <a:cubicBezTo>
                      <a:pt x="7581" y="12593"/>
                      <a:pt x="9016" y="14040"/>
                      <a:pt x="10792" y="14040"/>
                    </a:cubicBezTo>
                    <a:cubicBezTo>
                      <a:pt x="12567" y="14040"/>
                      <a:pt x="14002" y="12599"/>
                      <a:pt x="14002" y="10816"/>
                    </a:cubicBezTo>
                    <a:cubicBezTo>
                      <a:pt x="14002" y="9033"/>
                      <a:pt x="12567" y="7592"/>
                      <a:pt x="10792" y="7592"/>
                    </a:cubicBezTo>
                    <a:close/>
                  </a:path>
                </a:pathLst>
              </a:custGeom>
              <a:solidFill>
                <a:srgbClr val="B6DB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22" name="Ingranaggio"/>
              <p:cNvSpPr/>
              <p:nvPr/>
            </p:nvSpPr>
            <p:spPr>
              <a:xfrm>
                <a:off x="1465115" y="0"/>
                <a:ext cx="1476635" cy="14702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9" extrusionOk="0">
                    <a:moveTo>
                      <a:pt x="9384" y="0"/>
                    </a:moveTo>
                    <a:cubicBezTo>
                      <a:pt x="9373" y="0"/>
                      <a:pt x="9237" y="27"/>
                      <a:pt x="9075" y="54"/>
                    </a:cubicBezTo>
                    <a:lnTo>
                      <a:pt x="7468" y="445"/>
                    </a:lnTo>
                    <a:cubicBezTo>
                      <a:pt x="7312" y="494"/>
                      <a:pt x="7177" y="531"/>
                      <a:pt x="7166" y="537"/>
                    </a:cubicBezTo>
                    <a:cubicBezTo>
                      <a:pt x="7161" y="542"/>
                      <a:pt x="7154" y="677"/>
                      <a:pt x="7154" y="840"/>
                    </a:cubicBezTo>
                    <a:lnTo>
                      <a:pt x="7166" y="1761"/>
                    </a:lnTo>
                    <a:cubicBezTo>
                      <a:pt x="7166" y="1924"/>
                      <a:pt x="7047" y="2119"/>
                      <a:pt x="6902" y="2190"/>
                    </a:cubicBezTo>
                    <a:lnTo>
                      <a:pt x="6151" y="2574"/>
                    </a:lnTo>
                    <a:cubicBezTo>
                      <a:pt x="6006" y="2655"/>
                      <a:pt x="5778" y="2644"/>
                      <a:pt x="5649" y="2547"/>
                    </a:cubicBezTo>
                    <a:lnTo>
                      <a:pt x="4900" y="2010"/>
                    </a:lnTo>
                    <a:cubicBezTo>
                      <a:pt x="4765" y="1913"/>
                      <a:pt x="4651" y="1842"/>
                      <a:pt x="4645" y="1848"/>
                    </a:cubicBezTo>
                    <a:cubicBezTo>
                      <a:pt x="4640" y="1853"/>
                      <a:pt x="4527" y="1941"/>
                      <a:pt x="4398" y="2044"/>
                    </a:cubicBezTo>
                    <a:lnTo>
                      <a:pt x="3162" y="3116"/>
                    </a:lnTo>
                    <a:cubicBezTo>
                      <a:pt x="3043" y="3230"/>
                      <a:pt x="2941" y="3327"/>
                      <a:pt x="2936" y="3333"/>
                    </a:cubicBezTo>
                    <a:cubicBezTo>
                      <a:pt x="2930" y="3338"/>
                      <a:pt x="2990" y="3462"/>
                      <a:pt x="3065" y="3609"/>
                    </a:cubicBezTo>
                    <a:lnTo>
                      <a:pt x="3490" y="4401"/>
                    </a:lnTo>
                    <a:cubicBezTo>
                      <a:pt x="3566" y="4548"/>
                      <a:pt x="3551" y="4769"/>
                      <a:pt x="3448" y="4899"/>
                    </a:cubicBezTo>
                    <a:lnTo>
                      <a:pt x="2909" y="5648"/>
                    </a:lnTo>
                    <a:cubicBezTo>
                      <a:pt x="2817" y="5783"/>
                      <a:pt x="2612" y="5879"/>
                      <a:pt x="2450" y="5858"/>
                    </a:cubicBezTo>
                    <a:lnTo>
                      <a:pt x="1548" y="5739"/>
                    </a:lnTo>
                    <a:cubicBezTo>
                      <a:pt x="1386" y="5717"/>
                      <a:pt x="1251" y="5707"/>
                      <a:pt x="1246" y="5712"/>
                    </a:cubicBezTo>
                    <a:cubicBezTo>
                      <a:pt x="1241" y="5717"/>
                      <a:pt x="1181" y="5848"/>
                      <a:pt x="1111" y="6000"/>
                    </a:cubicBezTo>
                    <a:lnTo>
                      <a:pt x="518" y="7483"/>
                    </a:lnTo>
                    <a:cubicBezTo>
                      <a:pt x="464" y="7640"/>
                      <a:pt x="420" y="7776"/>
                      <a:pt x="415" y="7781"/>
                    </a:cubicBezTo>
                    <a:cubicBezTo>
                      <a:pt x="415" y="7792"/>
                      <a:pt x="523" y="7874"/>
                      <a:pt x="658" y="7966"/>
                    </a:cubicBezTo>
                    <a:lnTo>
                      <a:pt x="1381" y="8454"/>
                    </a:lnTo>
                    <a:cubicBezTo>
                      <a:pt x="1516" y="8546"/>
                      <a:pt x="1602" y="8752"/>
                      <a:pt x="1570" y="8914"/>
                    </a:cubicBezTo>
                    <a:lnTo>
                      <a:pt x="1420" y="9944"/>
                    </a:lnTo>
                    <a:cubicBezTo>
                      <a:pt x="1404" y="10106"/>
                      <a:pt x="1263" y="10291"/>
                      <a:pt x="1106" y="10345"/>
                    </a:cubicBezTo>
                    <a:lnTo>
                      <a:pt x="280" y="10648"/>
                    </a:lnTo>
                    <a:cubicBezTo>
                      <a:pt x="123" y="10702"/>
                      <a:pt x="0" y="10758"/>
                      <a:pt x="0" y="10769"/>
                    </a:cubicBezTo>
                    <a:cubicBezTo>
                      <a:pt x="0" y="10779"/>
                      <a:pt x="6" y="10919"/>
                      <a:pt x="17" y="11082"/>
                    </a:cubicBezTo>
                    <a:lnTo>
                      <a:pt x="167" y="12626"/>
                    </a:lnTo>
                    <a:cubicBezTo>
                      <a:pt x="194" y="12789"/>
                      <a:pt x="210" y="12930"/>
                      <a:pt x="216" y="12941"/>
                    </a:cubicBezTo>
                    <a:cubicBezTo>
                      <a:pt x="216" y="12952"/>
                      <a:pt x="350" y="12974"/>
                      <a:pt x="518" y="12990"/>
                    </a:cubicBezTo>
                    <a:lnTo>
                      <a:pt x="1354" y="13082"/>
                    </a:lnTo>
                    <a:cubicBezTo>
                      <a:pt x="1516" y="13098"/>
                      <a:pt x="1688" y="13245"/>
                      <a:pt x="1737" y="13402"/>
                    </a:cubicBezTo>
                    <a:lnTo>
                      <a:pt x="2121" y="14501"/>
                    </a:lnTo>
                    <a:cubicBezTo>
                      <a:pt x="2181" y="14653"/>
                      <a:pt x="2142" y="14881"/>
                      <a:pt x="2028" y="15000"/>
                    </a:cubicBezTo>
                    <a:lnTo>
                      <a:pt x="1457" y="15624"/>
                    </a:lnTo>
                    <a:cubicBezTo>
                      <a:pt x="1349" y="15743"/>
                      <a:pt x="1258" y="15850"/>
                      <a:pt x="1263" y="15856"/>
                    </a:cubicBezTo>
                    <a:cubicBezTo>
                      <a:pt x="1268" y="15861"/>
                      <a:pt x="1338" y="15986"/>
                      <a:pt x="1425" y="16127"/>
                    </a:cubicBezTo>
                    <a:lnTo>
                      <a:pt x="2256" y="17380"/>
                    </a:lnTo>
                    <a:cubicBezTo>
                      <a:pt x="2353" y="17510"/>
                      <a:pt x="2440" y="17623"/>
                      <a:pt x="2445" y="17634"/>
                    </a:cubicBezTo>
                    <a:cubicBezTo>
                      <a:pt x="2450" y="17639"/>
                      <a:pt x="2579" y="17595"/>
                      <a:pt x="2730" y="17535"/>
                    </a:cubicBezTo>
                    <a:lnTo>
                      <a:pt x="3490" y="17232"/>
                    </a:lnTo>
                    <a:cubicBezTo>
                      <a:pt x="3641" y="17173"/>
                      <a:pt x="3863" y="17216"/>
                      <a:pt x="3976" y="17336"/>
                    </a:cubicBezTo>
                    <a:lnTo>
                      <a:pt x="4905" y="18192"/>
                    </a:lnTo>
                    <a:cubicBezTo>
                      <a:pt x="5029" y="18295"/>
                      <a:pt x="5100" y="18511"/>
                      <a:pt x="5062" y="18673"/>
                    </a:cubicBezTo>
                    <a:lnTo>
                      <a:pt x="4851" y="19476"/>
                    </a:lnTo>
                    <a:cubicBezTo>
                      <a:pt x="4808" y="19633"/>
                      <a:pt x="4780" y="19769"/>
                      <a:pt x="4785" y="19774"/>
                    </a:cubicBezTo>
                    <a:cubicBezTo>
                      <a:pt x="4791" y="19780"/>
                      <a:pt x="4915" y="19850"/>
                      <a:pt x="5055" y="19937"/>
                    </a:cubicBezTo>
                    <a:lnTo>
                      <a:pt x="6345" y="20631"/>
                    </a:lnTo>
                    <a:cubicBezTo>
                      <a:pt x="6491" y="20701"/>
                      <a:pt x="6621" y="20761"/>
                      <a:pt x="6632" y="20766"/>
                    </a:cubicBezTo>
                    <a:cubicBezTo>
                      <a:pt x="6637" y="20772"/>
                      <a:pt x="6735" y="20668"/>
                      <a:pt x="6843" y="20543"/>
                    </a:cubicBezTo>
                    <a:lnTo>
                      <a:pt x="7370" y="19932"/>
                    </a:lnTo>
                    <a:cubicBezTo>
                      <a:pt x="7478" y="19807"/>
                      <a:pt x="7694" y="19742"/>
                      <a:pt x="7851" y="19791"/>
                    </a:cubicBezTo>
                    <a:lnTo>
                      <a:pt x="9136" y="20116"/>
                    </a:lnTo>
                    <a:cubicBezTo>
                      <a:pt x="9298" y="20149"/>
                      <a:pt x="9459" y="20306"/>
                      <a:pt x="9497" y="20468"/>
                    </a:cubicBezTo>
                    <a:lnTo>
                      <a:pt x="9680" y="21259"/>
                    </a:lnTo>
                    <a:cubicBezTo>
                      <a:pt x="9718" y="21422"/>
                      <a:pt x="9756" y="21552"/>
                      <a:pt x="9761" y="21552"/>
                    </a:cubicBezTo>
                    <a:cubicBezTo>
                      <a:pt x="9767" y="21552"/>
                      <a:pt x="9911" y="21562"/>
                      <a:pt x="10073" y="21573"/>
                    </a:cubicBezTo>
                    <a:lnTo>
                      <a:pt x="10500" y="21595"/>
                    </a:lnTo>
                    <a:cubicBezTo>
                      <a:pt x="10662" y="21600"/>
                      <a:pt x="10931" y="21600"/>
                      <a:pt x="11098" y="21595"/>
                    </a:cubicBezTo>
                    <a:lnTo>
                      <a:pt x="11525" y="21573"/>
                    </a:lnTo>
                    <a:cubicBezTo>
                      <a:pt x="11687" y="21562"/>
                      <a:pt x="11828" y="21552"/>
                      <a:pt x="11839" y="21552"/>
                    </a:cubicBezTo>
                    <a:cubicBezTo>
                      <a:pt x="11849" y="21552"/>
                      <a:pt x="11882" y="21416"/>
                      <a:pt x="11920" y="21259"/>
                    </a:cubicBezTo>
                    <a:lnTo>
                      <a:pt x="12103" y="20468"/>
                    </a:lnTo>
                    <a:cubicBezTo>
                      <a:pt x="12141" y="20306"/>
                      <a:pt x="12302" y="20149"/>
                      <a:pt x="12464" y="20116"/>
                    </a:cubicBezTo>
                    <a:lnTo>
                      <a:pt x="13749" y="19791"/>
                    </a:lnTo>
                    <a:cubicBezTo>
                      <a:pt x="13906" y="19742"/>
                      <a:pt x="14120" y="19807"/>
                      <a:pt x="14228" y="19932"/>
                    </a:cubicBezTo>
                    <a:lnTo>
                      <a:pt x="14757" y="20543"/>
                    </a:lnTo>
                    <a:cubicBezTo>
                      <a:pt x="14865" y="20668"/>
                      <a:pt x="14957" y="20767"/>
                      <a:pt x="14968" y="20766"/>
                    </a:cubicBezTo>
                    <a:cubicBezTo>
                      <a:pt x="14974" y="20761"/>
                      <a:pt x="15102" y="20701"/>
                      <a:pt x="15253" y="20631"/>
                    </a:cubicBezTo>
                    <a:lnTo>
                      <a:pt x="16543" y="19937"/>
                    </a:lnTo>
                    <a:cubicBezTo>
                      <a:pt x="16683" y="19850"/>
                      <a:pt x="16802" y="19780"/>
                      <a:pt x="16813" y="19774"/>
                    </a:cubicBezTo>
                    <a:cubicBezTo>
                      <a:pt x="16818" y="19769"/>
                      <a:pt x="16792" y="19633"/>
                      <a:pt x="16749" y="19476"/>
                    </a:cubicBezTo>
                    <a:lnTo>
                      <a:pt x="16538" y="18673"/>
                    </a:lnTo>
                    <a:cubicBezTo>
                      <a:pt x="16495" y="18516"/>
                      <a:pt x="16565" y="18301"/>
                      <a:pt x="16695" y="18192"/>
                    </a:cubicBezTo>
                    <a:lnTo>
                      <a:pt x="17622" y="17336"/>
                    </a:lnTo>
                    <a:cubicBezTo>
                      <a:pt x="17736" y="17216"/>
                      <a:pt x="17957" y="17173"/>
                      <a:pt x="18108" y="17232"/>
                    </a:cubicBezTo>
                    <a:lnTo>
                      <a:pt x="18868" y="17535"/>
                    </a:lnTo>
                    <a:cubicBezTo>
                      <a:pt x="19019" y="17595"/>
                      <a:pt x="19150" y="17639"/>
                      <a:pt x="19155" y="17634"/>
                    </a:cubicBezTo>
                    <a:cubicBezTo>
                      <a:pt x="19160" y="17628"/>
                      <a:pt x="19247" y="17515"/>
                      <a:pt x="19344" y="17380"/>
                    </a:cubicBezTo>
                    <a:lnTo>
                      <a:pt x="20175" y="16127"/>
                    </a:lnTo>
                    <a:cubicBezTo>
                      <a:pt x="20262" y="15986"/>
                      <a:pt x="20332" y="15861"/>
                      <a:pt x="20337" y="15856"/>
                    </a:cubicBezTo>
                    <a:cubicBezTo>
                      <a:pt x="20342" y="15850"/>
                      <a:pt x="20256" y="15743"/>
                      <a:pt x="20143" y="15624"/>
                    </a:cubicBezTo>
                    <a:lnTo>
                      <a:pt x="19570" y="14989"/>
                    </a:lnTo>
                    <a:cubicBezTo>
                      <a:pt x="19462" y="14869"/>
                      <a:pt x="19419" y="14642"/>
                      <a:pt x="19479" y="14491"/>
                    </a:cubicBezTo>
                    <a:lnTo>
                      <a:pt x="19862" y="13390"/>
                    </a:lnTo>
                    <a:cubicBezTo>
                      <a:pt x="19910" y="13233"/>
                      <a:pt x="20082" y="13088"/>
                      <a:pt x="20244" y="13072"/>
                    </a:cubicBezTo>
                    <a:lnTo>
                      <a:pt x="21081" y="12978"/>
                    </a:lnTo>
                    <a:cubicBezTo>
                      <a:pt x="21243" y="12962"/>
                      <a:pt x="21379" y="12940"/>
                      <a:pt x="21384" y="12929"/>
                    </a:cubicBezTo>
                    <a:cubicBezTo>
                      <a:pt x="21384" y="12918"/>
                      <a:pt x="21404" y="12784"/>
                      <a:pt x="21431" y="12616"/>
                    </a:cubicBezTo>
                    <a:lnTo>
                      <a:pt x="21583" y="11072"/>
                    </a:lnTo>
                    <a:cubicBezTo>
                      <a:pt x="21594" y="10909"/>
                      <a:pt x="21600" y="10767"/>
                      <a:pt x="21600" y="10757"/>
                    </a:cubicBezTo>
                    <a:cubicBezTo>
                      <a:pt x="21584" y="10757"/>
                      <a:pt x="21460" y="10702"/>
                      <a:pt x="21303" y="10648"/>
                    </a:cubicBezTo>
                    <a:lnTo>
                      <a:pt x="20477" y="10345"/>
                    </a:lnTo>
                    <a:cubicBezTo>
                      <a:pt x="20321" y="10291"/>
                      <a:pt x="20180" y="10106"/>
                      <a:pt x="20163" y="9944"/>
                    </a:cubicBezTo>
                    <a:lnTo>
                      <a:pt x="20013" y="8914"/>
                    </a:lnTo>
                    <a:cubicBezTo>
                      <a:pt x="19981" y="8752"/>
                      <a:pt x="20067" y="8546"/>
                      <a:pt x="20202" y="8454"/>
                    </a:cubicBezTo>
                    <a:lnTo>
                      <a:pt x="20926" y="7966"/>
                    </a:lnTo>
                    <a:cubicBezTo>
                      <a:pt x="21060" y="7874"/>
                      <a:pt x="21174" y="7792"/>
                      <a:pt x="21168" y="7781"/>
                    </a:cubicBezTo>
                    <a:cubicBezTo>
                      <a:pt x="21168" y="7770"/>
                      <a:pt x="21119" y="7640"/>
                      <a:pt x="21065" y="7483"/>
                    </a:cubicBezTo>
                    <a:lnTo>
                      <a:pt x="20472" y="6000"/>
                    </a:lnTo>
                    <a:cubicBezTo>
                      <a:pt x="20402" y="5848"/>
                      <a:pt x="20342" y="5723"/>
                      <a:pt x="20337" y="5712"/>
                    </a:cubicBezTo>
                    <a:cubicBezTo>
                      <a:pt x="20332" y="5701"/>
                      <a:pt x="20197" y="5717"/>
                      <a:pt x="20035" y="5739"/>
                    </a:cubicBezTo>
                    <a:lnTo>
                      <a:pt x="19133" y="5858"/>
                    </a:lnTo>
                    <a:cubicBezTo>
                      <a:pt x="18971" y="5879"/>
                      <a:pt x="18761" y="5788"/>
                      <a:pt x="18674" y="5648"/>
                    </a:cubicBezTo>
                    <a:lnTo>
                      <a:pt x="18135" y="4899"/>
                    </a:lnTo>
                    <a:cubicBezTo>
                      <a:pt x="18032" y="4769"/>
                      <a:pt x="18017" y="4548"/>
                      <a:pt x="18093" y="4401"/>
                    </a:cubicBezTo>
                    <a:lnTo>
                      <a:pt x="18518" y="3609"/>
                    </a:lnTo>
                    <a:cubicBezTo>
                      <a:pt x="18593" y="3462"/>
                      <a:pt x="18653" y="3338"/>
                      <a:pt x="18647" y="3333"/>
                    </a:cubicBezTo>
                    <a:cubicBezTo>
                      <a:pt x="18642" y="3327"/>
                      <a:pt x="18540" y="3230"/>
                      <a:pt x="18422" y="3116"/>
                    </a:cubicBezTo>
                    <a:lnTo>
                      <a:pt x="17186" y="2044"/>
                    </a:lnTo>
                    <a:cubicBezTo>
                      <a:pt x="17056" y="1941"/>
                      <a:pt x="16943" y="1853"/>
                      <a:pt x="16938" y="1848"/>
                    </a:cubicBezTo>
                    <a:cubicBezTo>
                      <a:pt x="16932" y="1842"/>
                      <a:pt x="16813" y="1918"/>
                      <a:pt x="16683" y="2010"/>
                    </a:cubicBezTo>
                    <a:lnTo>
                      <a:pt x="15934" y="2547"/>
                    </a:lnTo>
                    <a:cubicBezTo>
                      <a:pt x="15800" y="2644"/>
                      <a:pt x="15572" y="2655"/>
                      <a:pt x="15432" y="2574"/>
                    </a:cubicBezTo>
                    <a:lnTo>
                      <a:pt x="14682" y="2190"/>
                    </a:lnTo>
                    <a:cubicBezTo>
                      <a:pt x="14531" y="2119"/>
                      <a:pt x="14411" y="1929"/>
                      <a:pt x="14417" y="1761"/>
                    </a:cubicBezTo>
                    <a:lnTo>
                      <a:pt x="14429" y="840"/>
                    </a:lnTo>
                    <a:cubicBezTo>
                      <a:pt x="14429" y="677"/>
                      <a:pt x="14428" y="537"/>
                      <a:pt x="14417" y="537"/>
                    </a:cubicBezTo>
                    <a:cubicBezTo>
                      <a:pt x="14411" y="531"/>
                      <a:pt x="14272" y="494"/>
                      <a:pt x="14115" y="445"/>
                    </a:cubicBezTo>
                    <a:lnTo>
                      <a:pt x="12508" y="54"/>
                    </a:lnTo>
                    <a:cubicBezTo>
                      <a:pt x="12346" y="22"/>
                      <a:pt x="12205" y="0"/>
                      <a:pt x="12200" y="0"/>
                    </a:cubicBezTo>
                    <a:cubicBezTo>
                      <a:pt x="12189" y="0"/>
                      <a:pt x="12125" y="120"/>
                      <a:pt x="12049" y="266"/>
                    </a:cubicBezTo>
                    <a:lnTo>
                      <a:pt x="11628" y="1096"/>
                    </a:lnTo>
                    <a:cubicBezTo>
                      <a:pt x="11552" y="1242"/>
                      <a:pt x="11358" y="1355"/>
                      <a:pt x="11196" y="1350"/>
                    </a:cubicBezTo>
                    <a:lnTo>
                      <a:pt x="10387" y="1350"/>
                    </a:lnTo>
                    <a:cubicBezTo>
                      <a:pt x="10225" y="1355"/>
                      <a:pt x="10025" y="1242"/>
                      <a:pt x="9955" y="1096"/>
                    </a:cubicBezTo>
                    <a:lnTo>
                      <a:pt x="9534" y="266"/>
                    </a:lnTo>
                    <a:cubicBezTo>
                      <a:pt x="9458" y="120"/>
                      <a:pt x="9394" y="0"/>
                      <a:pt x="9384" y="0"/>
                    </a:cubicBezTo>
                    <a:close/>
                    <a:moveTo>
                      <a:pt x="10792" y="5820"/>
                    </a:moveTo>
                    <a:cubicBezTo>
                      <a:pt x="13533" y="5820"/>
                      <a:pt x="15761" y="8053"/>
                      <a:pt x="15761" y="10811"/>
                    </a:cubicBezTo>
                    <a:cubicBezTo>
                      <a:pt x="15761" y="13569"/>
                      <a:pt x="13533" y="15801"/>
                      <a:pt x="10792" y="15801"/>
                    </a:cubicBezTo>
                    <a:cubicBezTo>
                      <a:pt x="8051" y="15801"/>
                      <a:pt x="5822" y="13569"/>
                      <a:pt x="5822" y="10811"/>
                    </a:cubicBezTo>
                    <a:cubicBezTo>
                      <a:pt x="5822" y="8053"/>
                      <a:pt x="8045" y="5820"/>
                      <a:pt x="10792" y="5820"/>
                    </a:cubicBezTo>
                    <a:close/>
                    <a:moveTo>
                      <a:pt x="10792" y="7592"/>
                    </a:moveTo>
                    <a:cubicBezTo>
                      <a:pt x="9016" y="7592"/>
                      <a:pt x="7581" y="9033"/>
                      <a:pt x="7581" y="10816"/>
                    </a:cubicBezTo>
                    <a:cubicBezTo>
                      <a:pt x="7581" y="12593"/>
                      <a:pt x="9016" y="14040"/>
                      <a:pt x="10792" y="14040"/>
                    </a:cubicBezTo>
                    <a:cubicBezTo>
                      <a:pt x="12567" y="14040"/>
                      <a:pt x="14002" y="12599"/>
                      <a:pt x="14002" y="10816"/>
                    </a:cubicBezTo>
                    <a:cubicBezTo>
                      <a:pt x="14002" y="9033"/>
                      <a:pt x="12567" y="7592"/>
                      <a:pt x="10792" y="7592"/>
                    </a:cubicBezTo>
                    <a:close/>
                  </a:path>
                </a:pathLst>
              </a:custGeom>
              <a:solidFill>
                <a:srgbClr val="B6DB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312" name="Trapezio 3"/>
          <p:cNvSpPr/>
          <p:nvPr/>
        </p:nvSpPr>
        <p:spPr>
          <a:xfrm rot="10800000">
            <a:off x="4981863" y="516248"/>
            <a:ext cx="16038740" cy="34107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3" name="CasellaDiTesto 1"/>
          <p:cNvSpPr txBox="1"/>
          <p:nvPr/>
        </p:nvSpPr>
        <p:spPr>
          <a:xfrm>
            <a:off x="5754718" y="941307"/>
            <a:ext cx="14518430" cy="309234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/>
          <a:p>
            <a:pPr algn="ctr" defTabSz="1591055">
              <a:lnSpc>
                <a:spcPct val="80000"/>
              </a:lnSpc>
              <a:defRPr sz="1009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10050" b="1"/>
              <a:t>PROMUOVERE</a:t>
            </a:r>
            <a:br>
              <a:rPr sz="10050" b="1"/>
            </a:br>
            <a:r>
              <a:rPr sz="10050" b="1"/>
              <a:t>LA RICOMPOSIZIONE</a:t>
            </a:r>
          </a:p>
        </p:txBody>
      </p:sp>
      <p:sp>
        <p:nvSpPr>
          <p:cNvPr id="2" name="Linea di collegamento">
            <a:extLst>
              <a:ext uri="{FF2B5EF4-FFF2-40B4-BE49-F238E27FC236}">
                <a16:creationId xmlns:a16="http://schemas.microsoft.com/office/drawing/2014/main" id="{E8974635-E81E-34A5-5A43-8E3842CDC85F}"/>
              </a:ext>
            </a:extLst>
          </p:cNvPr>
          <p:cNvSpPr/>
          <p:nvPr/>
        </p:nvSpPr>
        <p:spPr>
          <a:xfrm flipH="1">
            <a:off x="6906822" y="3858249"/>
            <a:ext cx="909673" cy="1475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012" y="13191"/>
                  <a:pt x="10812" y="5991"/>
                  <a:pt x="0" y="0"/>
                </a:cubicBezTo>
              </a:path>
            </a:pathLst>
          </a:custGeom>
          <a:ln w="139700">
            <a:solidFill>
              <a:srgbClr val="E48D39"/>
            </a:solidFill>
            <a:miter/>
            <a:headEnd type="arrow"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28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329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31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333" name="Rettangolo"/>
          <p:cNvSpPr/>
          <p:nvPr/>
        </p:nvSpPr>
        <p:spPr>
          <a:xfrm>
            <a:off x="1020199" y="1094979"/>
            <a:ext cx="22363922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34" name="Trapezio 3"/>
          <p:cNvSpPr/>
          <p:nvPr/>
        </p:nvSpPr>
        <p:spPr>
          <a:xfrm rot="10800000">
            <a:off x="359063" y="493121"/>
            <a:ext cx="18157652" cy="3180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484" y="0"/>
                </a:lnTo>
                <a:lnTo>
                  <a:pt x="21198" y="324"/>
                </a:lnTo>
                <a:lnTo>
                  <a:pt x="21600" y="21183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CasellaDiTesto 1"/>
          <p:cNvSpPr txBox="1"/>
          <p:nvPr/>
        </p:nvSpPr>
        <p:spPr>
          <a:xfrm>
            <a:off x="818181" y="803527"/>
            <a:ext cx="17367408" cy="256010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>
            <a:lvl1pPr defTabSz="1097280">
              <a:defRPr sz="72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b="1"/>
              <a:t>LUOGHI DELL’AMMINISTRAZIONE COME LUOGHI DI PARTECIPAZIONE</a:t>
            </a:r>
          </a:p>
        </p:txBody>
      </p:sp>
      <p:grpSp>
        <p:nvGrpSpPr>
          <p:cNvPr id="342" name="Raggruppa"/>
          <p:cNvGrpSpPr/>
          <p:nvPr/>
        </p:nvGrpSpPr>
        <p:grpSpPr>
          <a:xfrm>
            <a:off x="2075891" y="5034904"/>
            <a:ext cx="20232219" cy="5364320"/>
            <a:chOff x="0" y="0"/>
            <a:chExt cx="20232218" cy="5364319"/>
          </a:xfrm>
        </p:grpSpPr>
        <p:sp>
          <p:nvSpPr>
            <p:cNvPr id="336" name="Rettangolo"/>
            <p:cNvSpPr/>
            <p:nvPr/>
          </p:nvSpPr>
          <p:spPr>
            <a:xfrm>
              <a:off x="0" y="0"/>
              <a:ext cx="19897158" cy="2351828"/>
            </a:xfrm>
            <a:prstGeom prst="roundRect">
              <a:avLst>
                <a:gd name="adj" fmla="val 0"/>
              </a:avLst>
            </a:prstGeom>
            <a:solidFill>
              <a:srgbClr val="B6DB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2000"/>
                </a:spcBef>
                <a:defRPr sz="5600"/>
              </a:pPr>
              <a:endParaRPr/>
            </a:p>
          </p:txBody>
        </p:sp>
        <p:sp>
          <p:nvSpPr>
            <p:cNvPr id="337" name="Quadrato"/>
            <p:cNvSpPr/>
            <p:nvPr/>
          </p:nvSpPr>
          <p:spPr>
            <a:xfrm>
              <a:off x="711428" y="529160"/>
              <a:ext cx="1293505" cy="1293505"/>
            </a:xfrm>
            <a:prstGeom prst="rect">
              <a:avLst/>
            </a:prstGeom>
            <a:blipFill rotWithShape="1">
              <a:blip r:embed="rId5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2000"/>
                </a:spcBef>
                <a:defRPr sz="5600"/>
              </a:pPr>
              <a:endParaRPr/>
            </a:p>
          </p:txBody>
        </p:sp>
        <p:sp>
          <p:nvSpPr>
            <p:cNvPr id="338" name="POTENZIARE I MUNICIPI decentrando  strumenti esistenti e fornendone di nuovi"/>
            <p:cNvSpPr txBox="1"/>
            <p:nvPr/>
          </p:nvSpPr>
          <p:spPr>
            <a:xfrm>
              <a:off x="2848241" y="112700"/>
              <a:ext cx="17383977" cy="222338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63088" tIns="263088" rIns="263088" bIns="263088" numCol="1" anchor="ctr">
              <a:noAutofit/>
            </a:bodyPr>
            <a:lstStyle/>
            <a:p>
              <a:pPr defTabSz="2222500">
                <a:spcBef>
                  <a:spcPts val="2100"/>
                </a:spcBef>
                <a:defRPr sz="4800"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rPr b="1" dirty="0">
                  <a:latin typeface="Montserrat Bold"/>
                  <a:ea typeface="Montserrat Bold"/>
                  <a:cs typeface="Montserrat Bold"/>
                  <a:sym typeface="Montserrat Bold"/>
                </a:rPr>
                <a:t>POTENZIARE I MUNICIPI</a:t>
              </a:r>
              <a:r>
                <a:rPr dirty="0">
                  <a:latin typeface="Montserrat Bold"/>
                  <a:ea typeface="Montserrat Bold"/>
                  <a:cs typeface="Montserrat Bold"/>
                  <a:sym typeface="Montserrat Bold"/>
                </a:rPr>
                <a:t> </a:t>
              </a:r>
              <a:r>
                <a:rPr dirty="0"/>
                <a:t>decentrando </a:t>
              </a:r>
              <a:br>
                <a:rPr dirty="0"/>
              </a:br>
              <a:r>
                <a:rPr dirty="0" err="1"/>
                <a:t>strumenti</a:t>
              </a:r>
              <a:r>
                <a:rPr dirty="0"/>
                <a:t> </a:t>
              </a:r>
              <a:r>
                <a:rPr dirty="0" err="1"/>
                <a:t>esistenti</a:t>
              </a:r>
              <a:r>
                <a:rPr dirty="0"/>
                <a:t> e </a:t>
              </a:r>
              <a:r>
                <a:rPr dirty="0" err="1"/>
                <a:t>fornendone</a:t>
              </a:r>
              <a:r>
                <a:rPr dirty="0"/>
                <a:t> di </a:t>
              </a:r>
              <a:r>
                <a:rPr dirty="0" err="1"/>
                <a:t>nuovi</a:t>
              </a:r>
              <a:r>
                <a:rPr lang="it-IT" dirty="0"/>
                <a:t> (+ risorse)</a:t>
              </a:r>
            </a:p>
          </p:txBody>
        </p:sp>
        <p:sp>
          <p:nvSpPr>
            <p:cNvPr id="339" name="Rettangolo"/>
            <p:cNvSpPr/>
            <p:nvPr/>
          </p:nvSpPr>
          <p:spPr>
            <a:xfrm>
              <a:off x="0" y="2939786"/>
              <a:ext cx="19897158" cy="2351828"/>
            </a:xfrm>
            <a:prstGeom prst="roundRect">
              <a:avLst>
                <a:gd name="adj" fmla="val 0"/>
              </a:avLst>
            </a:prstGeom>
            <a:solidFill>
              <a:srgbClr val="B6DB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2000"/>
                </a:spcBef>
                <a:defRPr sz="5600"/>
              </a:pPr>
              <a:endParaRPr/>
            </a:p>
          </p:txBody>
        </p:sp>
        <p:sp>
          <p:nvSpPr>
            <p:cNvPr id="340" name="CONSOLIDARE LA CAPACITÀ…"/>
            <p:cNvSpPr txBox="1"/>
            <p:nvPr/>
          </p:nvSpPr>
          <p:spPr>
            <a:xfrm>
              <a:off x="2716360" y="2919010"/>
              <a:ext cx="17258896" cy="244530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63088" tIns="263088" rIns="263088" bIns="263088" numCol="1" anchor="ctr">
              <a:noAutofit/>
            </a:bodyPr>
            <a:lstStyle/>
            <a:p>
              <a:pPr defTabSz="2222500">
                <a:lnSpc>
                  <a:spcPct val="70000"/>
                </a:lnSpc>
                <a:spcBef>
                  <a:spcPts val="2100"/>
                </a:spcBef>
                <a:defRPr sz="4800"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rPr b="1" dirty="0"/>
                <a:t>CONSOLIDARE LA CAPACITÀ</a:t>
              </a:r>
            </a:p>
            <a:p>
              <a:pPr defTabSz="2222500">
                <a:lnSpc>
                  <a:spcPct val="70000"/>
                </a:lnSpc>
                <a:spcBef>
                  <a:spcPts val="2100"/>
                </a:spcBef>
                <a:defRPr sz="4800"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rPr dirty="0"/>
                <a:t>di </a:t>
              </a:r>
              <a:r>
                <a:rPr dirty="0" err="1"/>
                <a:t>informare</a:t>
              </a:r>
              <a:r>
                <a:rPr dirty="0"/>
                <a:t> e </a:t>
              </a:r>
              <a:r>
                <a:rPr dirty="0" err="1"/>
                <a:t>orientare</a:t>
              </a:r>
              <a:r>
                <a:rPr lang="it-IT" dirty="0"/>
                <a:t> (formazione interna e divulgazione degli strumenti verso l'esterno)</a:t>
              </a:r>
              <a:endParaRPr dirty="0"/>
            </a:p>
          </p:txBody>
        </p:sp>
      </p:grpSp>
      <p:pic>
        <p:nvPicPr>
          <p:cNvPr id="3" name="Immagine 3">
            <a:extLst>
              <a:ext uri="{FF2B5EF4-FFF2-40B4-BE49-F238E27FC236}">
                <a16:creationId xmlns:a16="http://schemas.microsoft.com/office/drawing/2014/main" id="{2186AC47-A67B-9523-5BEF-10DDDF0BAE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6003" y="8371683"/>
            <a:ext cx="1461477" cy="146147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45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346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Rettangolo"/>
          <p:cNvSpPr/>
          <p:nvPr/>
        </p:nvSpPr>
        <p:spPr>
          <a:xfrm>
            <a:off x="1020199" y="1094979"/>
            <a:ext cx="22363922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51" name="Trapezio 3"/>
          <p:cNvSpPr/>
          <p:nvPr/>
        </p:nvSpPr>
        <p:spPr>
          <a:xfrm rot="10800000">
            <a:off x="359062" y="493121"/>
            <a:ext cx="18642170" cy="2255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484" y="0"/>
                </a:lnTo>
                <a:lnTo>
                  <a:pt x="21198" y="324"/>
                </a:lnTo>
                <a:lnTo>
                  <a:pt x="21600" y="21183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2" name="CasellaDiTesto 1"/>
          <p:cNvSpPr txBox="1"/>
          <p:nvPr/>
        </p:nvSpPr>
        <p:spPr>
          <a:xfrm>
            <a:off x="818181" y="803527"/>
            <a:ext cx="17367408" cy="256010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>
            <a:lvl1pPr defTabSz="1426463">
              <a:defRPr sz="936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sz="9350" b="1"/>
              <a:t>LAVORARE AI MECCANISMI</a:t>
            </a:r>
          </a:p>
        </p:txBody>
      </p:sp>
      <p:sp>
        <p:nvSpPr>
          <p:cNvPr id="353" name="DISEGNO…"/>
          <p:cNvSpPr txBox="1"/>
          <p:nvPr/>
        </p:nvSpPr>
        <p:spPr>
          <a:xfrm>
            <a:off x="1416444" y="9086587"/>
            <a:ext cx="5957508" cy="182819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spAutoFit/>
          </a:bodyPr>
          <a:lstStyle/>
          <a:p>
            <a:pPr algn="ctr" defTabSz="1511300">
              <a:lnSpc>
                <a:spcPct val="90000"/>
              </a:lnSpc>
              <a:defRPr sz="440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b="1"/>
              <a:t>DISEGNO</a:t>
            </a:r>
          </a:p>
          <a:p>
            <a:pPr algn="ctr" defTabSz="1511300">
              <a:lnSpc>
                <a:spcPct val="90000"/>
              </a:lnSpc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DEGLI STRUMENTI </a:t>
            </a:r>
            <a:br>
              <a:rPr/>
            </a:br>
            <a:r>
              <a:t>PARTECIPATIVI</a:t>
            </a:r>
          </a:p>
        </p:txBody>
      </p:sp>
      <p:sp>
        <p:nvSpPr>
          <p:cNvPr id="354" name="LEGGIBILITÀ…"/>
          <p:cNvSpPr txBox="1"/>
          <p:nvPr/>
        </p:nvSpPr>
        <p:spPr>
          <a:xfrm>
            <a:off x="8950257" y="9141864"/>
            <a:ext cx="5957508" cy="182819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spAutoFit/>
          </a:bodyPr>
          <a:lstStyle/>
          <a:p>
            <a:pPr algn="ctr" defTabSz="1511300">
              <a:lnSpc>
                <a:spcPct val="90000"/>
              </a:lnSpc>
              <a:defRPr sz="440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b="1"/>
              <a:t>LEGGIBILITÀ</a:t>
            </a:r>
          </a:p>
          <a:p>
            <a:pPr algn="ctr" defTabSz="1511300">
              <a:lnSpc>
                <a:spcPct val="90000"/>
              </a:lnSpc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DEGLI STRUMENTI </a:t>
            </a:r>
            <a:br>
              <a:rPr/>
            </a:br>
            <a:r>
              <a:t>PARTECIPATIVI</a:t>
            </a:r>
          </a:p>
        </p:txBody>
      </p:sp>
      <p:sp>
        <p:nvSpPr>
          <p:cNvPr id="355" name="TRASPARENZA…"/>
          <p:cNvSpPr txBox="1"/>
          <p:nvPr/>
        </p:nvSpPr>
        <p:spPr>
          <a:xfrm>
            <a:off x="16112664" y="9137387"/>
            <a:ext cx="6892545" cy="243759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spAutoFit/>
          </a:bodyPr>
          <a:lstStyle/>
          <a:p>
            <a:pPr algn="ctr" defTabSz="1511300">
              <a:lnSpc>
                <a:spcPct val="90000"/>
              </a:lnSpc>
              <a:defRPr sz="440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b="1"/>
              <a:t>TRASPARENZA</a:t>
            </a:r>
            <a:endParaRPr lang="it-IT" b="1"/>
          </a:p>
          <a:p>
            <a:pPr algn="ctr" defTabSz="1511300">
              <a:lnSpc>
                <a:spcPct val="90000"/>
              </a:lnSpc>
              <a:defRPr sz="440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b="1"/>
              <a:t>MONITORAGGIO</a:t>
            </a:r>
          </a:p>
          <a:p>
            <a:pPr algn="ctr" defTabSz="1511300">
              <a:lnSpc>
                <a:spcPct val="90000"/>
              </a:lnSpc>
              <a:defRPr sz="440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b="1"/>
              <a:t>VALUTAZIONE</a:t>
            </a:r>
            <a:br>
              <a:rPr b="1"/>
            </a:br>
            <a:r>
              <a:rPr b="1"/>
              <a:t>RECIPROCA</a:t>
            </a:r>
          </a:p>
        </p:txBody>
      </p:sp>
      <p:sp>
        <p:nvSpPr>
          <p:cNvPr id="356" name="Compasso da disegno"/>
          <p:cNvSpPr/>
          <p:nvPr/>
        </p:nvSpPr>
        <p:spPr>
          <a:xfrm>
            <a:off x="3376600" y="5331475"/>
            <a:ext cx="2037196" cy="3053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6" y="0"/>
                </a:moveTo>
                <a:cubicBezTo>
                  <a:pt x="10327" y="0"/>
                  <a:pt x="9946" y="254"/>
                  <a:pt x="9946" y="567"/>
                </a:cubicBezTo>
                <a:lnTo>
                  <a:pt x="9946" y="1610"/>
                </a:lnTo>
                <a:cubicBezTo>
                  <a:pt x="7891" y="1874"/>
                  <a:pt x="6330" y="3089"/>
                  <a:pt x="6330" y="4536"/>
                </a:cubicBezTo>
                <a:cubicBezTo>
                  <a:pt x="6330" y="5362"/>
                  <a:pt x="6838" y="6112"/>
                  <a:pt x="7655" y="6652"/>
                </a:cubicBezTo>
                <a:lnTo>
                  <a:pt x="4355" y="14251"/>
                </a:lnTo>
                <a:lnTo>
                  <a:pt x="850" y="14251"/>
                </a:lnTo>
                <a:cubicBezTo>
                  <a:pt x="380" y="14251"/>
                  <a:pt x="0" y="14505"/>
                  <a:pt x="0" y="14818"/>
                </a:cubicBezTo>
                <a:cubicBezTo>
                  <a:pt x="0" y="15131"/>
                  <a:pt x="380" y="15385"/>
                  <a:pt x="850" y="15385"/>
                </a:cubicBezTo>
                <a:lnTo>
                  <a:pt x="3862" y="15385"/>
                </a:lnTo>
                <a:lnTo>
                  <a:pt x="2428" y="18689"/>
                </a:lnTo>
                <a:cubicBezTo>
                  <a:pt x="2371" y="18829"/>
                  <a:pt x="2436" y="18970"/>
                  <a:pt x="2582" y="19067"/>
                </a:cubicBezTo>
                <a:lnTo>
                  <a:pt x="2258" y="21443"/>
                </a:lnTo>
                <a:lnTo>
                  <a:pt x="3035" y="21595"/>
                </a:lnTo>
                <a:lnTo>
                  <a:pt x="4580" y="19462"/>
                </a:lnTo>
                <a:cubicBezTo>
                  <a:pt x="4790" y="19440"/>
                  <a:pt x="4978" y="19338"/>
                  <a:pt x="5043" y="19192"/>
                </a:cubicBezTo>
                <a:lnTo>
                  <a:pt x="6694" y="15385"/>
                </a:lnTo>
                <a:lnTo>
                  <a:pt x="10134" y="15385"/>
                </a:lnTo>
                <a:lnTo>
                  <a:pt x="10134" y="15785"/>
                </a:lnTo>
                <a:cubicBezTo>
                  <a:pt x="10134" y="15995"/>
                  <a:pt x="10393" y="16163"/>
                  <a:pt x="10700" y="16163"/>
                </a:cubicBezTo>
                <a:lnTo>
                  <a:pt x="10804" y="16163"/>
                </a:lnTo>
                <a:lnTo>
                  <a:pt x="10821" y="16163"/>
                </a:lnTo>
                <a:lnTo>
                  <a:pt x="10925" y="16163"/>
                </a:lnTo>
                <a:cubicBezTo>
                  <a:pt x="11241" y="16163"/>
                  <a:pt x="11492" y="15990"/>
                  <a:pt x="11492" y="15785"/>
                </a:cubicBezTo>
                <a:lnTo>
                  <a:pt x="11492" y="15390"/>
                </a:lnTo>
                <a:lnTo>
                  <a:pt x="14931" y="15390"/>
                </a:lnTo>
                <a:lnTo>
                  <a:pt x="16583" y="19197"/>
                </a:lnTo>
                <a:cubicBezTo>
                  <a:pt x="16647" y="19343"/>
                  <a:pt x="16832" y="19440"/>
                  <a:pt x="17043" y="19467"/>
                </a:cubicBezTo>
                <a:lnTo>
                  <a:pt x="18591" y="21600"/>
                </a:lnTo>
                <a:lnTo>
                  <a:pt x="19367" y="21448"/>
                </a:lnTo>
                <a:lnTo>
                  <a:pt x="19043" y="19072"/>
                </a:lnTo>
                <a:cubicBezTo>
                  <a:pt x="19189" y="18975"/>
                  <a:pt x="19262" y="18835"/>
                  <a:pt x="19197" y="18694"/>
                </a:cubicBezTo>
                <a:lnTo>
                  <a:pt x="17741" y="15390"/>
                </a:lnTo>
                <a:lnTo>
                  <a:pt x="20750" y="15390"/>
                </a:lnTo>
                <a:cubicBezTo>
                  <a:pt x="21220" y="15390"/>
                  <a:pt x="21600" y="15136"/>
                  <a:pt x="21600" y="14823"/>
                </a:cubicBezTo>
                <a:cubicBezTo>
                  <a:pt x="21600" y="14510"/>
                  <a:pt x="21220" y="14251"/>
                  <a:pt x="20743" y="14251"/>
                </a:cubicBezTo>
                <a:lnTo>
                  <a:pt x="17238" y="14251"/>
                </a:lnTo>
                <a:lnTo>
                  <a:pt x="13937" y="6652"/>
                </a:lnTo>
                <a:cubicBezTo>
                  <a:pt x="14755" y="6112"/>
                  <a:pt x="15262" y="5362"/>
                  <a:pt x="15262" y="4536"/>
                </a:cubicBezTo>
                <a:cubicBezTo>
                  <a:pt x="15262" y="3083"/>
                  <a:pt x="13702" y="1874"/>
                  <a:pt x="11646" y="1610"/>
                </a:cubicBezTo>
                <a:lnTo>
                  <a:pt x="11646" y="567"/>
                </a:lnTo>
                <a:cubicBezTo>
                  <a:pt x="11646" y="254"/>
                  <a:pt x="11266" y="0"/>
                  <a:pt x="10796" y="0"/>
                </a:cubicBezTo>
                <a:close/>
                <a:moveTo>
                  <a:pt x="9946" y="2781"/>
                </a:moveTo>
                <a:lnTo>
                  <a:pt x="9946" y="3520"/>
                </a:lnTo>
                <a:cubicBezTo>
                  <a:pt x="9946" y="3833"/>
                  <a:pt x="10327" y="4087"/>
                  <a:pt x="10796" y="4087"/>
                </a:cubicBezTo>
                <a:cubicBezTo>
                  <a:pt x="11266" y="4087"/>
                  <a:pt x="11646" y="3833"/>
                  <a:pt x="11646" y="3520"/>
                </a:cubicBezTo>
                <a:lnTo>
                  <a:pt x="11646" y="2781"/>
                </a:lnTo>
                <a:cubicBezTo>
                  <a:pt x="12755" y="3024"/>
                  <a:pt x="13555" y="3715"/>
                  <a:pt x="13555" y="4536"/>
                </a:cubicBezTo>
                <a:cubicBezTo>
                  <a:pt x="13555" y="5551"/>
                  <a:pt x="12318" y="6382"/>
                  <a:pt x="10789" y="6382"/>
                </a:cubicBezTo>
                <a:cubicBezTo>
                  <a:pt x="9259" y="6382"/>
                  <a:pt x="8019" y="5557"/>
                  <a:pt x="8019" y="4536"/>
                </a:cubicBezTo>
                <a:cubicBezTo>
                  <a:pt x="8027" y="3715"/>
                  <a:pt x="8838" y="3024"/>
                  <a:pt x="9946" y="2781"/>
                </a:cubicBezTo>
                <a:close/>
                <a:moveTo>
                  <a:pt x="10108" y="7479"/>
                </a:moveTo>
                <a:cubicBezTo>
                  <a:pt x="10335" y="7501"/>
                  <a:pt x="10562" y="7516"/>
                  <a:pt x="10796" y="7516"/>
                </a:cubicBezTo>
                <a:cubicBezTo>
                  <a:pt x="11031" y="7516"/>
                  <a:pt x="11257" y="7501"/>
                  <a:pt x="11484" y="7479"/>
                </a:cubicBezTo>
                <a:lnTo>
                  <a:pt x="14423" y="14251"/>
                </a:lnTo>
                <a:lnTo>
                  <a:pt x="11477" y="14251"/>
                </a:lnTo>
                <a:lnTo>
                  <a:pt x="11477" y="13851"/>
                </a:lnTo>
                <a:cubicBezTo>
                  <a:pt x="11477" y="13640"/>
                  <a:pt x="11218" y="13473"/>
                  <a:pt x="10910" y="13473"/>
                </a:cubicBezTo>
                <a:lnTo>
                  <a:pt x="10796" y="13473"/>
                </a:lnTo>
                <a:lnTo>
                  <a:pt x="10682" y="13473"/>
                </a:lnTo>
                <a:cubicBezTo>
                  <a:pt x="10367" y="13473"/>
                  <a:pt x="10116" y="13646"/>
                  <a:pt x="10116" y="13851"/>
                </a:cubicBezTo>
                <a:lnTo>
                  <a:pt x="10116" y="14251"/>
                </a:lnTo>
                <a:lnTo>
                  <a:pt x="7170" y="14251"/>
                </a:lnTo>
                <a:lnTo>
                  <a:pt x="10108" y="7479"/>
                </a:ln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57" name="Documento di testo"/>
          <p:cNvSpPr/>
          <p:nvPr/>
        </p:nvSpPr>
        <p:spPr>
          <a:xfrm>
            <a:off x="10803544" y="5388427"/>
            <a:ext cx="2269634" cy="29391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" y="0"/>
                </a:moveTo>
                <a:cubicBezTo>
                  <a:pt x="96" y="0"/>
                  <a:pt x="0" y="72"/>
                  <a:pt x="0" y="162"/>
                </a:cubicBezTo>
                <a:lnTo>
                  <a:pt x="0" y="21438"/>
                </a:lnTo>
                <a:cubicBezTo>
                  <a:pt x="0" y="21528"/>
                  <a:pt x="96" y="21600"/>
                  <a:pt x="213" y="21600"/>
                </a:cubicBezTo>
                <a:lnTo>
                  <a:pt x="21387" y="21600"/>
                </a:lnTo>
                <a:cubicBezTo>
                  <a:pt x="21504" y="21600"/>
                  <a:pt x="21600" y="21528"/>
                  <a:pt x="21600" y="21438"/>
                </a:cubicBezTo>
                <a:lnTo>
                  <a:pt x="21600" y="5895"/>
                </a:lnTo>
                <a:cubicBezTo>
                  <a:pt x="21600" y="5863"/>
                  <a:pt x="21567" y="5837"/>
                  <a:pt x="21525" y="5837"/>
                </a:cubicBezTo>
                <a:lnTo>
                  <a:pt x="14257" y="5837"/>
                </a:lnTo>
                <a:cubicBezTo>
                  <a:pt x="14140" y="5837"/>
                  <a:pt x="14044" y="5765"/>
                  <a:pt x="14044" y="5674"/>
                </a:cubicBezTo>
                <a:lnTo>
                  <a:pt x="14044" y="58"/>
                </a:lnTo>
                <a:cubicBezTo>
                  <a:pt x="14044" y="26"/>
                  <a:pt x="14011" y="0"/>
                  <a:pt x="13969" y="0"/>
                </a:cubicBezTo>
                <a:lnTo>
                  <a:pt x="213" y="0"/>
                </a:lnTo>
                <a:close/>
                <a:moveTo>
                  <a:pt x="15018" y="86"/>
                </a:moveTo>
                <a:cubicBezTo>
                  <a:pt x="14992" y="94"/>
                  <a:pt x="14972" y="114"/>
                  <a:pt x="14972" y="140"/>
                </a:cubicBezTo>
                <a:lnTo>
                  <a:pt x="14972" y="4958"/>
                </a:lnTo>
                <a:cubicBezTo>
                  <a:pt x="14972" y="5048"/>
                  <a:pt x="15068" y="5120"/>
                  <a:pt x="15185" y="5120"/>
                </a:cubicBezTo>
                <a:lnTo>
                  <a:pt x="21419" y="5120"/>
                </a:lnTo>
                <a:cubicBezTo>
                  <a:pt x="21486" y="5120"/>
                  <a:pt x="21519" y="5058"/>
                  <a:pt x="21472" y="5021"/>
                </a:cubicBezTo>
                <a:lnTo>
                  <a:pt x="15100" y="99"/>
                </a:lnTo>
                <a:cubicBezTo>
                  <a:pt x="15077" y="81"/>
                  <a:pt x="15044" y="78"/>
                  <a:pt x="15018" y="86"/>
                </a:cubicBezTo>
                <a:close/>
                <a:moveTo>
                  <a:pt x="3916" y="7813"/>
                </a:moveTo>
                <a:lnTo>
                  <a:pt x="17684" y="7813"/>
                </a:lnTo>
                <a:cubicBezTo>
                  <a:pt x="17718" y="7813"/>
                  <a:pt x="17747" y="7836"/>
                  <a:pt x="17747" y="7862"/>
                </a:cubicBezTo>
                <a:lnTo>
                  <a:pt x="17747" y="8842"/>
                </a:lnTo>
                <a:cubicBezTo>
                  <a:pt x="17747" y="8868"/>
                  <a:pt x="17718" y="8890"/>
                  <a:pt x="17684" y="8890"/>
                </a:cubicBezTo>
                <a:lnTo>
                  <a:pt x="3916" y="8890"/>
                </a:lnTo>
                <a:cubicBezTo>
                  <a:pt x="3882" y="8890"/>
                  <a:pt x="3853" y="8868"/>
                  <a:pt x="3853" y="8842"/>
                </a:cubicBezTo>
                <a:lnTo>
                  <a:pt x="3853" y="7862"/>
                </a:lnTo>
                <a:cubicBezTo>
                  <a:pt x="3853" y="7836"/>
                  <a:pt x="3882" y="7813"/>
                  <a:pt x="3916" y="7813"/>
                </a:cubicBezTo>
                <a:close/>
                <a:moveTo>
                  <a:pt x="3916" y="10498"/>
                </a:moveTo>
                <a:lnTo>
                  <a:pt x="17684" y="10498"/>
                </a:lnTo>
                <a:cubicBezTo>
                  <a:pt x="17718" y="10498"/>
                  <a:pt x="17747" y="10520"/>
                  <a:pt x="17747" y="10546"/>
                </a:cubicBezTo>
                <a:lnTo>
                  <a:pt x="17747" y="11526"/>
                </a:lnTo>
                <a:cubicBezTo>
                  <a:pt x="17747" y="11552"/>
                  <a:pt x="17718" y="11573"/>
                  <a:pt x="17684" y="11573"/>
                </a:cubicBezTo>
                <a:lnTo>
                  <a:pt x="3916" y="11573"/>
                </a:lnTo>
                <a:cubicBezTo>
                  <a:pt x="3882" y="11573"/>
                  <a:pt x="3853" y="11552"/>
                  <a:pt x="3853" y="11526"/>
                </a:cubicBezTo>
                <a:lnTo>
                  <a:pt x="3853" y="10546"/>
                </a:lnTo>
                <a:cubicBezTo>
                  <a:pt x="3853" y="10520"/>
                  <a:pt x="3882" y="10498"/>
                  <a:pt x="3916" y="10498"/>
                </a:cubicBezTo>
                <a:close/>
                <a:moveTo>
                  <a:pt x="3916" y="13182"/>
                </a:moveTo>
                <a:lnTo>
                  <a:pt x="17684" y="13182"/>
                </a:lnTo>
                <a:cubicBezTo>
                  <a:pt x="17718" y="13182"/>
                  <a:pt x="17747" y="13204"/>
                  <a:pt x="17747" y="13230"/>
                </a:cubicBezTo>
                <a:lnTo>
                  <a:pt x="17747" y="14210"/>
                </a:lnTo>
                <a:cubicBezTo>
                  <a:pt x="17747" y="14237"/>
                  <a:pt x="17718" y="14257"/>
                  <a:pt x="17684" y="14257"/>
                </a:cubicBezTo>
                <a:lnTo>
                  <a:pt x="3916" y="14257"/>
                </a:lnTo>
                <a:cubicBezTo>
                  <a:pt x="3882" y="14257"/>
                  <a:pt x="3853" y="14237"/>
                  <a:pt x="3853" y="14210"/>
                </a:cubicBezTo>
                <a:lnTo>
                  <a:pt x="3853" y="13230"/>
                </a:lnTo>
                <a:cubicBezTo>
                  <a:pt x="3853" y="13204"/>
                  <a:pt x="3882" y="13182"/>
                  <a:pt x="3916" y="13182"/>
                </a:cubicBezTo>
                <a:close/>
                <a:moveTo>
                  <a:pt x="3916" y="15866"/>
                </a:moveTo>
                <a:lnTo>
                  <a:pt x="17684" y="15866"/>
                </a:lnTo>
                <a:cubicBezTo>
                  <a:pt x="17718" y="15866"/>
                  <a:pt x="17747" y="15888"/>
                  <a:pt x="17747" y="15914"/>
                </a:cubicBezTo>
                <a:lnTo>
                  <a:pt x="17747" y="16894"/>
                </a:lnTo>
                <a:cubicBezTo>
                  <a:pt x="17747" y="16921"/>
                  <a:pt x="17718" y="16941"/>
                  <a:pt x="17684" y="16941"/>
                </a:cubicBezTo>
                <a:lnTo>
                  <a:pt x="3916" y="16941"/>
                </a:lnTo>
                <a:cubicBezTo>
                  <a:pt x="3882" y="16941"/>
                  <a:pt x="3853" y="16921"/>
                  <a:pt x="3853" y="16894"/>
                </a:cubicBezTo>
                <a:lnTo>
                  <a:pt x="3853" y="15914"/>
                </a:lnTo>
                <a:cubicBezTo>
                  <a:pt x="3853" y="15888"/>
                  <a:pt x="3882" y="15866"/>
                  <a:pt x="3916" y="15866"/>
                </a:cubicBez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58" name="Microscopio"/>
          <p:cNvSpPr/>
          <p:nvPr/>
        </p:nvSpPr>
        <p:spPr>
          <a:xfrm>
            <a:off x="18702455" y="5195849"/>
            <a:ext cx="2320690" cy="3324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58" y="0"/>
                </a:moveTo>
                <a:lnTo>
                  <a:pt x="5450" y="778"/>
                </a:lnTo>
                <a:lnTo>
                  <a:pt x="6641" y="3247"/>
                </a:lnTo>
                <a:lnTo>
                  <a:pt x="5792" y="3446"/>
                </a:lnTo>
                <a:lnTo>
                  <a:pt x="6104" y="4092"/>
                </a:lnTo>
                <a:cubicBezTo>
                  <a:pt x="6260" y="4416"/>
                  <a:pt x="6045" y="4765"/>
                  <a:pt x="5610" y="4922"/>
                </a:cubicBezTo>
                <a:cubicBezTo>
                  <a:pt x="2282" y="6123"/>
                  <a:pt x="0" y="8548"/>
                  <a:pt x="0" y="11338"/>
                </a:cubicBezTo>
                <a:cubicBezTo>
                  <a:pt x="0" y="13653"/>
                  <a:pt x="1568" y="15716"/>
                  <a:pt x="4002" y="17038"/>
                </a:cubicBezTo>
                <a:cubicBezTo>
                  <a:pt x="4586" y="17355"/>
                  <a:pt x="4834" y="17888"/>
                  <a:pt x="4600" y="18378"/>
                </a:cubicBezTo>
                <a:lnTo>
                  <a:pt x="4184" y="19249"/>
                </a:lnTo>
                <a:lnTo>
                  <a:pt x="1504" y="19249"/>
                </a:lnTo>
                <a:lnTo>
                  <a:pt x="383" y="21600"/>
                </a:lnTo>
                <a:lnTo>
                  <a:pt x="21600" y="21600"/>
                </a:lnTo>
                <a:lnTo>
                  <a:pt x="20479" y="19249"/>
                </a:lnTo>
                <a:lnTo>
                  <a:pt x="11598" y="19249"/>
                </a:lnTo>
                <a:lnTo>
                  <a:pt x="10562" y="17077"/>
                </a:lnTo>
                <a:lnTo>
                  <a:pt x="11571" y="16839"/>
                </a:lnTo>
                <a:lnTo>
                  <a:pt x="11765" y="17236"/>
                </a:lnTo>
                <a:cubicBezTo>
                  <a:pt x="11884" y="17482"/>
                  <a:pt x="13400" y="17349"/>
                  <a:pt x="15152" y="16937"/>
                </a:cubicBezTo>
                <a:cubicBezTo>
                  <a:pt x="16905" y="16524"/>
                  <a:pt x="18230" y="15990"/>
                  <a:pt x="18111" y="15743"/>
                </a:cubicBezTo>
                <a:lnTo>
                  <a:pt x="17339" y="14141"/>
                </a:lnTo>
                <a:lnTo>
                  <a:pt x="9985" y="15870"/>
                </a:lnTo>
                <a:lnTo>
                  <a:pt x="9392" y="14628"/>
                </a:lnTo>
                <a:lnTo>
                  <a:pt x="18738" y="12430"/>
                </a:lnTo>
                <a:lnTo>
                  <a:pt x="18157" y="11225"/>
                </a:lnTo>
                <a:lnTo>
                  <a:pt x="8816" y="13422"/>
                </a:lnTo>
                <a:cubicBezTo>
                  <a:pt x="8484" y="12824"/>
                  <a:pt x="7243" y="12835"/>
                  <a:pt x="6947" y="13456"/>
                </a:cubicBezTo>
                <a:lnTo>
                  <a:pt x="6503" y="14386"/>
                </a:lnTo>
                <a:cubicBezTo>
                  <a:pt x="6304" y="14804"/>
                  <a:pt x="5529" y="14924"/>
                  <a:pt x="5109" y="14596"/>
                </a:cubicBezTo>
                <a:cubicBezTo>
                  <a:pt x="4000" y="13729"/>
                  <a:pt x="3324" y="12589"/>
                  <a:pt x="3324" y="11338"/>
                </a:cubicBezTo>
                <a:cubicBezTo>
                  <a:pt x="3324" y="9736"/>
                  <a:pt x="4435" y="8310"/>
                  <a:pt x="6145" y="7417"/>
                </a:cubicBezTo>
                <a:cubicBezTo>
                  <a:pt x="6760" y="7095"/>
                  <a:pt x="7648" y="7292"/>
                  <a:pt x="7893" y="7801"/>
                </a:cubicBezTo>
                <a:lnTo>
                  <a:pt x="8198" y="8499"/>
                </a:lnTo>
                <a:cubicBezTo>
                  <a:pt x="7412" y="8705"/>
                  <a:pt x="6996" y="9308"/>
                  <a:pt x="7266" y="9868"/>
                </a:cubicBezTo>
                <a:lnTo>
                  <a:pt x="7411" y="10170"/>
                </a:lnTo>
                <a:lnTo>
                  <a:pt x="10048" y="9550"/>
                </a:lnTo>
                <a:lnTo>
                  <a:pt x="11155" y="11844"/>
                </a:lnTo>
                <a:lnTo>
                  <a:pt x="13852" y="11208"/>
                </a:lnTo>
                <a:lnTo>
                  <a:pt x="12745" y="8916"/>
                </a:lnTo>
                <a:lnTo>
                  <a:pt x="15302" y="8314"/>
                </a:lnTo>
                <a:lnTo>
                  <a:pt x="15157" y="8012"/>
                </a:lnTo>
                <a:cubicBezTo>
                  <a:pt x="14886" y="7450"/>
                  <a:pt x="14024" y="7146"/>
                  <a:pt x="13218" y="7317"/>
                </a:cubicBezTo>
                <a:lnTo>
                  <a:pt x="10821" y="2265"/>
                </a:lnTo>
                <a:lnTo>
                  <a:pt x="9949" y="2469"/>
                </a:lnTo>
                <a:lnTo>
                  <a:pt x="8758" y="0"/>
                </a:lnTo>
                <a:close/>
                <a:moveTo>
                  <a:pt x="7777" y="15736"/>
                </a:moveTo>
                <a:cubicBezTo>
                  <a:pt x="8266" y="15736"/>
                  <a:pt x="8661" y="16014"/>
                  <a:pt x="8661" y="16355"/>
                </a:cubicBezTo>
                <a:cubicBezTo>
                  <a:pt x="8661" y="16696"/>
                  <a:pt x="8266" y="16972"/>
                  <a:pt x="7777" y="16972"/>
                </a:cubicBezTo>
                <a:cubicBezTo>
                  <a:pt x="7288" y="16972"/>
                  <a:pt x="6891" y="16696"/>
                  <a:pt x="6891" y="16355"/>
                </a:cubicBezTo>
                <a:cubicBezTo>
                  <a:pt x="6891" y="16014"/>
                  <a:pt x="7288" y="15736"/>
                  <a:pt x="7777" y="15736"/>
                </a:cubicBez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28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329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31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333" name="Rettangolo"/>
          <p:cNvSpPr/>
          <p:nvPr/>
        </p:nvSpPr>
        <p:spPr>
          <a:xfrm>
            <a:off x="1020199" y="1094979"/>
            <a:ext cx="22363922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34" name="Trapezio 3"/>
          <p:cNvSpPr/>
          <p:nvPr/>
        </p:nvSpPr>
        <p:spPr>
          <a:xfrm rot="10800000">
            <a:off x="359063" y="533225"/>
            <a:ext cx="6707600" cy="1997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484" y="0"/>
                </a:lnTo>
                <a:lnTo>
                  <a:pt x="21198" y="324"/>
                </a:lnTo>
                <a:lnTo>
                  <a:pt x="21600" y="21183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CasellaDiTesto 1"/>
          <p:cNvSpPr txBox="1"/>
          <p:nvPr/>
        </p:nvSpPr>
        <p:spPr>
          <a:xfrm>
            <a:off x="818181" y="803527"/>
            <a:ext cx="17227040" cy="153742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91439" rIns="91440" bIns="91439" anchor="t">
            <a:normAutofit/>
          </a:bodyPr>
          <a:lstStyle>
            <a:lvl1pPr defTabSz="1097280">
              <a:defRPr sz="72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it-IT" b="1" dirty="0"/>
              <a:t>OBIETTIVI</a:t>
            </a:r>
          </a:p>
        </p:txBody>
      </p:sp>
      <p:grpSp>
        <p:nvGrpSpPr>
          <p:cNvPr id="342" name="Raggruppa"/>
          <p:cNvGrpSpPr/>
          <p:nvPr/>
        </p:nvGrpSpPr>
        <p:grpSpPr>
          <a:xfrm>
            <a:off x="1815207" y="3149957"/>
            <a:ext cx="20232219" cy="5364320"/>
            <a:chOff x="0" y="0"/>
            <a:chExt cx="20232218" cy="5364319"/>
          </a:xfrm>
        </p:grpSpPr>
        <p:sp>
          <p:nvSpPr>
            <p:cNvPr id="336" name="Rettangolo"/>
            <p:cNvSpPr/>
            <p:nvPr/>
          </p:nvSpPr>
          <p:spPr>
            <a:xfrm>
              <a:off x="0" y="0"/>
              <a:ext cx="19897158" cy="2351828"/>
            </a:xfrm>
            <a:prstGeom prst="roundRect">
              <a:avLst>
                <a:gd name="adj" fmla="val 0"/>
              </a:avLst>
            </a:prstGeom>
            <a:solidFill>
              <a:srgbClr val="B6DB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2000"/>
                </a:spcBef>
                <a:defRPr sz="5600"/>
              </a:pPr>
              <a:endParaRPr/>
            </a:p>
          </p:txBody>
        </p:sp>
        <p:sp>
          <p:nvSpPr>
            <p:cNvPr id="338" name="POTENZIARE I MUNICIPI decentrando  strumenti esistenti e fornendone di nuovi"/>
            <p:cNvSpPr txBox="1"/>
            <p:nvPr/>
          </p:nvSpPr>
          <p:spPr>
            <a:xfrm>
              <a:off x="2848241" y="112700"/>
              <a:ext cx="17383977" cy="222338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63088" tIns="263088" rIns="263088" bIns="263088" numCol="1" anchor="ctr">
              <a:noAutofit/>
            </a:bodyPr>
            <a:lstStyle/>
            <a:p>
              <a:pPr defTabSz="2222500">
                <a:spcBef>
                  <a:spcPts val="2100"/>
                </a:spcBef>
                <a:defRPr sz="4800"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rPr lang="it-IT" dirty="0"/>
                <a:t>Essere in grado di attivare dei percorsi di partecipazione quando l'amministrazione ne ha il desiderio e la possibilità </a:t>
              </a:r>
            </a:p>
          </p:txBody>
        </p:sp>
        <p:sp>
          <p:nvSpPr>
            <p:cNvPr id="339" name="Rettangolo"/>
            <p:cNvSpPr/>
            <p:nvPr/>
          </p:nvSpPr>
          <p:spPr>
            <a:xfrm>
              <a:off x="0" y="2939786"/>
              <a:ext cx="19897158" cy="2351828"/>
            </a:xfrm>
            <a:prstGeom prst="roundRect">
              <a:avLst>
                <a:gd name="adj" fmla="val 0"/>
              </a:avLst>
            </a:prstGeom>
            <a:solidFill>
              <a:srgbClr val="B6DB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2000"/>
                </a:spcBef>
                <a:defRPr sz="5600"/>
              </a:pPr>
              <a:endParaRPr/>
            </a:p>
          </p:txBody>
        </p:sp>
        <p:sp>
          <p:nvSpPr>
            <p:cNvPr id="340" name="CONSOLIDARE LA CAPACITÀ…"/>
            <p:cNvSpPr txBox="1"/>
            <p:nvPr/>
          </p:nvSpPr>
          <p:spPr>
            <a:xfrm>
              <a:off x="2716360" y="2919010"/>
              <a:ext cx="17258896" cy="244530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63088" tIns="263088" rIns="263088" bIns="263088" numCol="1" anchor="ctr">
              <a:noAutofit/>
            </a:bodyPr>
            <a:lstStyle/>
            <a:p>
              <a:pPr defTabSz="2222500">
                <a:lnSpc>
                  <a:spcPct val="70000"/>
                </a:lnSpc>
                <a:spcBef>
                  <a:spcPts val="2100"/>
                </a:spcBef>
                <a:defRPr sz="4800"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rPr lang="it-IT" dirty="0">
                  <a:latin typeface="Montserrat Regular"/>
                </a:rPr>
                <a:t>Essere in grado di supportare i processi di cittadinanza attiva dal basso </a:t>
              </a:r>
            </a:p>
          </p:txBody>
        </p:sp>
      </p:grpSp>
      <p:sp>
        <p:nvSpPr>
          <p:cNvPr id="4" name="Rettangolo">
            <a:extLst>
              <a:ext uri="{FF2B5EF4-FFF2-40B4-BE49-F238E27FC236}">
                <a16:creationId xmlns:a16="http://schemas.microsoft.com/office/drawing/2014/main" id="{BB1D516B-7D7C-3967-C1E6-A443CFF225AD}"/>
              </a:ext>
            </a:extLst>
          </p:cNvPr>
          <p:cNvSpPr/>
          <p:nvPr/>
        </p:nvSpPr>
        <p:spPr>
          <a:xfrm>
            <a:off x="1807186" y="9009407"/>
            <a:ext cx="19897159" cy="2351828"/>
          </a:xfrm>
          <a:prstGeom prst="roundRect">
            <a:avLst>
              <a:gd name="adj" fmla="val 0"/>
            </a:avLst>
          </a:prstGeom>
          <a:solidFill>
            <a:srgbClr val="B6DBF2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pPr>
              <a:lnSpc>
                <a:spcPct val="90000"/>
              </a:lnSpc>
              <a:spcBef>
                <a:spcPts val="2000"/>
              </a:spcBef>
              <a:defRPr sz="5600"/>
            </a:pPr>
            <a:endParaRPr/>
          </a:p>
        </p:txBody>
      </p:sp>
      <p:sp>
        <p:nvSpPr>
          <p:cNvPr id="6" name="POTENZIARE I MUNICIPI decentrando  strumenti esistenti e fornendone di nuovi">
            <a:extLst>
              <a:ext uri="{FF2B5EF4-FFF2-40B4-BE49-F238E27FC236}">
                <a16:creationId xmlns:a16="http://schemas.microsoft.com/office/drawing/2014/main" id="{2B18BCB4-4305-7FC8-11DC-9B643032607B}"/>
              </a:ext>
            </a:extLst>
          </p:cNvPr>
          <p:cNvSpPr txBox="1"/>
          <p:nvPr/>
        </p:nvSpPr>
        <p:spPr>
          <a:xfrm>
            <a:off x="4535111" y="9150110"/>
            <a:ext cx="17383978" cy="222338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63088" tIns="263088" rIns="263088" bIns="263088" numCol="1" anchor="ctr">
            <a:noAutofit/>
          </a:bodyPr>
          <a:lstStyle/>
          <a:p>
            <a:pPr defTabSz="2222500">
              <a:spcBef>
                <a:spcPts val="2100"/>
              </a:spcBef>
              <a:defRPr sz="48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it-IT" dirty="0"/>
              <a:t>Essere in grado di incentivare nuove progettualità e promuovere momenti di partecipazione laddove mancano</a:t>
            </a:r>
          </a:p>
        </p:txBody>
      </p:sp>
      <p:pic>
        <p:nvPicPr>
          <p:cNvPr id="2" name="Elemento grafico 4" descr="Testa con ingranaggi con riempimento a tinta unita">
            <a:extLst>
              <a:ext uri="{FF2B5EF4-FFF2-40B4-BE49-F238E27FC236}">
                <a16:creationId xmlns:a16="http://schemas.microsoft.com/office/drawing/2014/main" id="{EFDE15D8-C4D8-4D1C-4DD7-D239A0912C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25353" y="3433011"/>
            <a:ext cx="1696452" cy="1656347"/>
          </a:xfrm>
          <a:prstGeom prst="rect">
            <a:avLst/>
          </a:prstGeom>
        </p:spPr>
      </p:pic>
      <p:pic>
        <p:nvPicPr>
          <p:cNvPr id="5" name="Elemento grafico 6" descr="Brindisi con riempimento a tinta unita">
            <a:extLst>
              <a:ext uri="{FF2B5EF4-FFF2-40B4-BE49-F238E27FC236}">
                <a16:creationId xmlns:a16="http://schemas.microsoft.com/office/drawing/2014/main" id="{34A92123-B763-E90A-8DB3-A915E82563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225090" y="6440906"/>
            <a:ext cx="1796715" cy="1796715"/>
          </a:xfrm>
          <a:prstGeom prst="rect">
            <a:avLst/>
          </a:prstGeom>
        </p:spPr>
      </p:pic>
      <p:pic>
        <p:nvPicPr>
          <p:cNvPr id="7" name="Elemento grafico 7" descr="Seme di germoglio con riempimento a tinta unita">
            <a:extLst>
              <a:ext uri="{FF2B5EF4-FFF2-40B4-BE49-F238E27FC236}">
                <a16:creationId xmlns:a16="http://schemas.microsoft.com/office/drawing/2014/main" id="{42DF26FD-CF28-BDE3-3D10-9ADE05AE31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65459" y="9208169"/>
            <a:ext cx="1656347" cy="163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24575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28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329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31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333" name="Rettangolo"/>
          <p:cNvSpPr/>
          <p:nvPr/>
        </p:nvSpPr>
        <p:spPr>
          <a:xfrm>
            <a:off x="1020199" y="1094979"/>
            <a:ext cx="22363922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34" name="Trapezio 3"/>
          <p:cNvSpPr/>
          <p:nvPr/>
        </p:nvSpPr>
        <p:spPr>
          <a:xfrm rot="10800000">
            <a:off x="359063" y="533225"/>
            <a:ext cx="6707600" cy="1997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484" y="0"/>
                </a:lnTo>
                <a:lnTo>
                  <a:pt x="21198" y="324"/>
                </a:lnTo>
                <a:lnTo>
                  <a:pt x="21600" y="21183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CasellaDiTesto 1"/>
          <p:cNvSpPr txBox="1"/>
          <p:nvPr/>
        </p:nvSpPr>
        <p:spPr>
          <a:xfrm>
            <a:off x="818181" y="803527"/>
            <a:ext cx="17227040" cy="153742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>
            <a:lvl1pPr defTabSz="1097280">
              <a:defRPr sz="72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it-IT" b="1" dirty="0"/>
              <a:t>CRITICITA'</a:t>
            </a:r>
          </a:p>
        </p:txBody>
      </p:sp>
      <p:grpSp>
        <p:nvGrpSpPr>
          <p:cNvPr id="342" name="Raggruppa"/>
          <p:cNvGrpSpPr/>
          <p:nvPr/>
        </p:nvGrpSpPr>
        <p:grpSpPr>
          <a:xfrm>
            <a:off x="1394101" y="3149957"/>
            <a:ext cx="20653325" cy="8813373"/>
            <a:chOff x="-421106" y="0"/>
            <a:chExt cx="20653324" cy="8813371"/>
          </a:xfrm>
        </p:grpSpPr>
        <p:sp>
          <p:nvSpPr>
            <p:cNvPr id="336" name="Rettangolo"/>
            <p:cNvSpPr/>
            <p:nvPr/>
          </p:nvSpPr>
          <p:spPr>
            <a:xfrm>
              <a:off x="0" y="0"/>
              <a:ext cx="19897158" cy="2351828"/>
            </a:xfrm>
            <a:prstGeom prst="roundRect">
              <a:avLst>
                <a:gd name="adj" fmla="val 0"/>
              </a:avLst>
            </a:prstGeom>
            <a:solidFill>
              <a:srgbClr val="B6DB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2000"/>
                </a:spcBef>
                <a:defRPr sz="5600"/>
              </a:pPr>
              <a:endParaRPr/>
            </a:p>
          </p:txBody>
        </p:sp>
        <p:sp>
          <p:nvSpPr>
            <p:cNvPr id="338" name="POTENZIARE I MUNICIPI decentrando  strumenti esistenti e fornendone di nuovi"/>
            <p:cNvSpPr txBox="1"/>
            <p:nvPr/>
          </p:nvSpPr>
          <p:spPr>
            <a:xfrm>
              <a:off x="2848241" y="112700"/>
              <a:ext cx="17383977" cy="222338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63088" tIns="263088" rIns="263088" bIns="263088" numCol="1" anchor="ctr">
              <a:noAutofit/>
            </a:bodyPr>
            <a:lstStyle/>
            <a:p>
              <a:pPr defTabSz="2222500">
                <a:spcBef>
                  <a:spcPts val="2100"/>
                </a:spcBef>
                <a:defRPr sz="4800"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rPr lang="it-IT" dirty="0"/>
                <a:t>Carenza di risorse umane ed economiche in un momento in cui la situazione degli Enti Locali è complessa </a:t>
              </a:r>
            </a:p>
          </p:txBody>
        </p:sp>
        <p:sp>
          <p:nvSpPr>
            <p:cNvPr id="339" name="Rettangolo"/>
            <p:cNvSpPr/>
            <p:nvPr/>
          </p:nvSpPr>
          <p:spPr>
            <a:xfrm>
              <a:off x="-421106" y="6308628"/>
              <a:ext cx="19897158" cy="2351828"/>
            </a:xfrm>
            <a:prstGeom prst="roundRect">
              <a:avLst>
                <a:gd name="adj" fmla="val 0"/>
              </a:avLst>
            </a:prstGeom>
            <a:solidFill>
              <a:srgbClr val="B6DB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2000"/>
                </a:spcBef>
                <a:defRPr sz="5600"/>
              </a:pPr>
              <a:endParaRPr/>
            </a:p>
          </p:txBody>
        </p:sp>
        <p:sp>
          <p:nvSpPr>
            <p:cNvPr id="340" name="CONSOLIDARE LA CAPACITÀ…"/>
            <p:cNvSpPr txBox="1"/>
            <p:nvPr/>
          </p:nvSpPr>
          <p:spPr>
            <a:xfrm>
              <a:off x="2395518" y="6368062"/>
              <a:ext cx="17258896" cy="244530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63088" tIns="263088" rIns="263088" bIns="263088" numCol="1" anchor="ctr">
              <a:noAutofit/>
            </a:bodyPr>
            <a:lstStyle/>
            <a:p>
              <a:pPr defTabSz="2222500">
                <a:lnSpc>
                  <a:spcPct val="70000"/>
                </a:lnSpc>
                <a:spcBef>
                  <a:spcPts val="2100"/>
                </a:spcBef>
                <a:defRPr sz="4800"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rPr lang="it-IT" dirty="0">
                  <a:latin typeface="Montserrat Regular"/>
                </a:rPr>
                <a:t>Semplificare la collaborazione tra Comune e privati, fondazioni, università</a:t>
              </a:r>
            </a:p>
          </p:txBody>
        </p:sp>
      </p:grpSp>
      <p:pic>
        <p:nvPicPr>
          <p:cNvPr id="2" name="Elemento grafico 3" descr="Banca con riempimento a tinta unita">
            <a:extLst>
              <a:ext uri="{FF2B5EF4-FFF2-40B4-BE49-F238E27FC236}">
                <a16:creationId xmlns:a16="http://schemas.microsoft.com/office/drawing/2014/main" id="{7F54DDF8-70EB-B3E0-B37A-A01D96CBDB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45669" y="3292642"/>
            <a:ext cx="1896978" cy="1896978"/>
          </a:xfrm>
          <a:prstGeom prst="rect">
            <a:avLst/>
          </a:prstGeom>
        </p:spPr>
      </p:pic>
      <p:pic>
        <p:nvPicPr>
          <p:cNvPr id="4" name="Elemento grafico 4" descr="Monete con riempimento a tinta unita">
            <a:extLst>
              <a:ext uri="{FF2B5EF4-FFF2-40B4-BE49-F238E27FC236}">
                <a16:creationId xmlns:a16="http://schemas.microsoft.com/office/drawing/2014/main" id="{9E855BC5-B8C5-E9F7-1E49-FDE9A8E196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225091" y="9829801"/>
            <a:ext cx="1596189" cy="1576136"/>
          </a:xfrm>
          <a:prstGeom prst="rect">
            <a:avLst/>
          </a:prstGeom>
        </p:spPr>
      </p:pic>
      <p:sp>
        <p:nvSpPr>
          <p:cNvPr id="5" name="Trapezio 3">
            <a:extLst>
              <a:ext uri="{FF2B5EF4-FFF2-40B4-BE49-F238E27FC236}">
                <a16:creationId xmlns:a16="http://schemas.microsoft.com/office/drawing/2014/main" id="{09876AC1-8828-867C-C04C-98825161AB64}"/>
              </a:ext>
            </a:extLst>
          </p:cNvPr>
          <p:cNvSpPr/>
          <p:nvPr/>
        </p:nvSpPr>
        <p:spPr>
          <a:xfrm>
            <a:off x="539537" y="6589119"/>
            <a:ext cx="7750336" cy="1997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484" y="0"/>
                </a:lnTo>
                <a:lnTo>
                  <a:pt x="21198" y="324"/>
                </a:lnTo>
                <a:lnTo>
                  <a:pt x="21600" y="21183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lIns="91440" tIns="91439" rIns="91440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it-IT" sz="7200" b="1" dirty="0">
                <a:latin typeface="Montserrat Bold"/>
              </a:rPr>
              <a:t>OPPORTUNITA'</a:t>
            </a:r>
          </a:p>
        </p:txBody>
      </p:sp>
    </p:spTree>
    <p:extLst>
      <p:ext uri="{BB962C8B-B14F-4D97-AF65-F5344CB8AC3E}">
        <p14:creationId xmlns:p14="http://schemas.microsoft.com/office/powerpoint/2010/main" val="323691447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90846" y="804391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493526" y="2803960"/>
            <a:ext cx="19435971" cy="738663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>
                <a:latin typeface="Montserrat ExtraBold"/>
                <a:ea typeface="Montserrat ExtraBold"/>
                <a:cs typeface="Montserrat ExtraBold"/>
                <a:sym typeface="Montserrat ExtraBold"/>
              </a:rPr>
              <a:t>PARTECIPAZIONE</a:t>
            </a:r>
            <a:r>
              <a:t> s. f. [dal lat. tardo </a:t>
            </a:r>
            <a:r>
              <a:rPr err="1"/>
              <a:t>participatio</a:t>
            </a:r>
            <a:r>
              <a:t> -</a:t>
            </a:r>
            <a:r>
              <a:rPr err="1"/>
              <a:t>onis</a:t>
            </a:r>
            <a:r>
              <a:t>].​</a:t>
            </a:r>
          </a:p>
          <a:p>
            <a:pPr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​</a:t>
            </a:r>
            <a:endParaRPr lang="it-IT"/>
          </a:p>
          <a:p>
            <a:pPr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In </a:t>
            </a:r>
            <a:r>
              <a:rPr err="1"/>
              <a:t>generale</a:t>
            </a:r>
            <a:r>
              <a:t>, il </a:t>
            </a:r>
            <a:r>
              <a:rPr err="1"/>
              <a:t>fatto</a:t>
            </a:r>
            <a:r>
              <a:t> di </a:t>
            </a:r>
            <a:r>
              <a:rPr err="1"/>
              <a:t>prendere</a:t>
            </a:r>
            <a:r>
              <a:t> </a:t>
            </a:r>
            <a:r>
              <a:rPr err="1"/>
              <a:t>parte</a:t>
            </a:r>
            <a:r>
              <a:t> a </a:t>
            </a:r>
            <a:r>
              <a:rPr err="1"/>
              <a:t>una</a:t>
            </a:r>
            <a:r>
              <a:t> forma </a:t>
            </a:r>
            <a:r>
              <a:rPr err="1"/>
              <a:t>qualsiasi</a:t>
            </a:r>
            <a:r>
              <a:t> di </a:t>
            </a:r>
            <a:r>
              <a:rPr err="1"/>
              <a:t>attività</a:t>
            </a:r>
            <a:r>
              <a:t>, </a:t>
            </a:r>
            <a:r>
              <a:rPr err="1"/>
              <a:t>sia</a:t>
            </a:r>
            <a:r>
              <a:t> </a:t>
            </a:r>
            <a:r>
              <a:rPr err="1"/>
              <a:t>semplicemente</a:t>
            </a:r>
            <a:r>
              <a:t> con la propria </a:t>
            </a:r>
            <a:r>
              <a:rPr err="1"/>
              <a:t>presenza</a:t>
            </a:r>
            <a:r>
              <a:t>, con la propria </a:t>
            </a:r>
            <a:r>
              <a:rPr err="1"/>
              <a:t>adesione</a:t>
            </a:r>
            <a:r>
              <a:t>, con un </a:t>
            </a:r>
            <a:r>
              <a:rPr err="1"/>
              <a:t>interessamento</a:t>
            </a:r>
            <a:r>
              <a:t> </a:t>
            </a:r>
            <a:r>
              <a:rPr err="1"/>
              <a:t>diretto</a:t>
            </a:r>
            <a:r>
              <a:t>, </a:t>
            </a:r>
            <a:r>
              <a:rPr err="1"/>
              <a:t>sia</a:t>
            </a:r>
            <a:r>
              <a:t> </a:t>
            </a:r>
            <a:r>
              <a:rPr err="1"/>
              <a:t>recando</a:t>
            </a:r>
            <a:r>
              <a:t> un </a:t>
            </a:r>
            <a:r>
              <a:rPr err="1"/>
              <a:t>effettivo</a:t>
            </a:r>
            <a:r>
              <a:t> </a:t>
            </a:r>
            <a:r>
              <a:rPr err="1"/>
              <a:t>contributo</a:t>
            </a:r>
            <a:r>
              <a:t> al </a:t>
            </a:r>
            <a:r>
              <a:rPr err="1"/>
              <a:t>compiersi</a:t>
            </a:r>
            <a:r>
              <a:t> </a:t>
            </a:r>
            <a:r>
              <a:rPr err="1"/>
              <a:t>dell’attività</a:t>
            </a:r>
            <a:r>
              <a:t> </a:t>
            </a:r>
            <a:r>
              <a:rPr err="1"/>
              <a:t>stessa</a:t>
            </a:r>
            <a:r>
              <a:t>. In </a:t>
            </a:r>
            <a:r>
              <a:rPr err="1"/>
              <a:t>partic</a:t>
            </a:r>
            <a:r>
              <a:t>., </a:t>
            </a:r>
            <a:r>
              <a:rPr err="1"/>
              <a:t>nella</a:t>
            </a:r>
            <a:r>
              <a:t> vita </a:t>
            </a:r>
            <a:r>
              <a:rPr err="1"/>
              <a:t>pubblica</a:t>
            </a:r>
            <a:r>
              <a:t> </a:t>
            </a:r>
            <a:r>
              <a:rPr err="1"/>
              <a:t>delle</a:t>
            </a:r>
            <a:r>
              <a:t> </a:t>
            </a:r>
            <a:r>
              <a:rPr err="1"/>
              <a:t>società</a:t>
            </a:r>
            <a:r>
              <a:t> </a:t>
            </a:r>
            <a:r>
              <a:rPr err="1"/>
              <a:t>democratiche</a:t>
            </a:r>
            <a:r>
              <a:t>, la </a:t>
            </a:r>
            <a:r>
              <a:rPr err="1"/>
              <a:t>collaborazione</a:t>
            </a:r>
            <a:r>
              <a:t> e </a:t>
            </a:r>
            <a:r>
              <a:rPr err="1"/>
              <a:t>l’intervento</a:t>
            </a:r>
            <a:r>
              <a:t> </a:t>
            </a:r>
            <a:r>
              <a:rPr err="1"/>
              <a:t>diretto</a:t>
            </a:r>
            <a:r>
              <a:t> </a:t>
            </a:r>
            <a:r>
              <a:rPr err="1"/>
              <a:t>dei</a:t>
            </a:r>
            <a:r>
              <a:t> </a:t>
            </a:r>
            <a:r>
              <a:rPr err="1"/>
              <a:t>cittadini</a:t>
            </a:r>
            <a:r>
              <a:t> al </a:t>
            </a:r>
            <a:r>
              <a:rPr err="1"/>
              <a:t>funzionamento</a:t>
            </a:r>
            <a:r>
              <a:t> </a:t>
            </a:r>
            <a:r>
              <a:rPr err="1"/>
              <a:t>degli</a:t>
            </a:r>
            <a:r>
              <a:t> </a:t>
            </a:r>
            <a:r>
              <a:rPr err="1"/>
              <a:t>organi</a:t>
            </a:r>
            <a:r>
              <a:t> di </a:t>
            </a:r>
            <a:r>
              <a:rPr err="1"/>
              <a:t>governo</a:t>
            </a:r>
            <a:r>
              <a:t> o di determinate </a:t>
            </a:r>
            <a:r>
              <a:rPr err="1"/>
              <a:t>istituzioni</a:t>
            </a:r>
            <a:r>
              <a:t>, </a:t>
            </a:r>
            <a:r>
              <a:rPr err="1"/>
              <a:t>mediante</a:t>
            </a:r>
            <a:r>
              <a:t> </a:t>
            </a:r>
            <a:r>
              <a:rPr err="1"/>
              <a:t>l’esercizio</a:t>
            </a:r>
            <a:r>
              <a:t> del </a:t>
            </a:r>
            <a:r>
              <a:rPr err="1"/>
              <a:t>diritto</a:t>
            </a:r>
            <a:r>
              <a:t> di </a:t>
            </a:r>
            <a:r>
              <a:rPr err="1"/>
              <a:t>voto</a:t>
            </a:r>
            <a:r>
              <a:t> e di </a:t>
            </a:r>
            <a:r>
              <a:rPr err="1"/>
              <a:t>altri</a:t>
            </a:r>
            <a:r>
              <a:t> </a:t>
            </a:r>
            <a:r>
              <a:rPr err="1"/>
              <a:t>diritti</a:t>
            </a:r>
            <a:r>
              <a:t> loro </a:t>
            </a:r>
            <a:r>
              <a:rPr err="1"/>
              <a:t>riconosciuti</a:t>
            </a:r>
            <a:r>
              <a:t>. ​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70" name="Cerchio"/>
          <p:cNvSpPr/>
          <p:nvPr/>
        </p:nvSpPr>
        <p:spPr>
          <a:xfrm>
            <a:off x="6632941" y="890428"/>
            <a:ext cx="11935145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371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5860" y="3024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72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7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9100432" y="2308048"/>
            <a:ext cx="675555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374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1805551" y="102328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375" name="Trapezio 3"/>
          <p:cNvSpPr/>
          <p:nvPr/>
        </p:nvSpPr>
        <p:spPr>
          <a:xfrm rot="10800000">
            <a:off x="4561890" y="3467009"/>
            <a:ext cx="16208116" cy="6978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6" name="Questo è un PROGETTO, un PERCORSO COLLETTIVO  a lungo termine."/>
          <p:cNvSpPr txBox="1">
            <a:spLocks noGrp="1"/>
          </p:cNvSpPr>
          <p:nvPr>
            <p:ph type="title" idx="4294967295"/>
          </p:nvPr>
        </p:nvSpPr>
        <p:spPr>
          <a:xfrm>
            <a:off x="5434717" y="6114695"/>
            <a:ext cx="14462015" cy="1468702"/>
          </a:xfrm>
          <a:prstGeom prst="rect">
            <a:avLst/>
          </a:prstGeom>
        </p:spPr>
        <p:txBody>
          <a:bodyPr lIns="91440" tIns="91439" rIns="91440" bIns="91439" anchor="b">
            <a:normAutofit/>
          </a:bodyPr>
          <a:lstStyle/>
          <a:p>
            <a:pPr algn="ctr" defTabSz="749808">
              <a:lnSpc>
                <a:spcPct val="80000"/>
              </a:lnSpc>
              <a:defRPr sz="7872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it-IT" sz="7850" b="1" dirty="0"/>
              <a:t>GRAZIE PER L'ATTENZIONE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18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9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Rettangolo"/>
          <p:cNvSpPr/>
          <p:nvPr/>
        </p:nvSpPr>
        <p:spPr>
          <a:xfrm>
            <a:off x="1020199" y="1094979"/>
            <a:ext cx="22363922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24" name="Trapezio 3"/>
          <p:cNvSpPr/>
          <p:nvPr/>
        </p:nvSpPr>
        <p:spPr>
          <a:xfrm rot="10800000">
            <a:off x="359063" y="493121"/>
            <a:ext cx="8729886" cy="20939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CasellaDiTesto 1"/>
          <p:cNvSpPr txBox="1"/>
          <p:nvPr/>
        </p:nvSpPr>
        <p:spPr>
          <a:xfrm>
            <a:off x="976860" y="759733"/>
            <a:ext cx="7494292" cy="209397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>
            <a:lvl1pPr algn="ctr" defTabSz="1517903">
              <a:defRPr sz="996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sz="9950" b="1"/>
              <a:t>CONTESTO</a:t>
            </a:r>
          </a:p>
        </p:txBody>
      </p:sp>
      <p:grpSp>
        <p:nvGrpSpPr>
          <p:cNvPr id="135" name="Segnaposto contenuto 2"/>
          <p:cNvGrpSpPr/>
          <p:nvPr/>
        </p:nvGrpSpPr>
        <p:grpSpPr>
          <a:xfrm>
            <a:off x="2611620" y="3666784"/>
            <a:ext cx="19619677" cy="7926754"/>
            <a:chOff x="0" y="0"/>
            <a:chExt cx="19619676" cy="7926752"/>
          </a:xfrm>
        </p:grpSpPr>
        <p:sp>
          <p:nvSpPr>
            <p:cNvPr id="126" name="Rettangolo"/>
            <p:cNvSpPr/>
            <p:nvPr/>
          </p:nvSpPr>
          <p:spPr>
            <a:xfrm>
              <a:off x="0" y="0"/>
              <a:ext cx="19160760" cy="2264786"/>
            </a:xfrm>
            <a:prstGeom prst="roundRect">
              <a:avLst>
                <a:gd name="adj" fmla="val 0"/>
              </a:avLst>
            </a:prstGeom>
            <a:solidFill>
              <a:srgbClr val="B6DB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2000"/>
                </a:spcBef>
                <a:defRPr sz="5600"/>
              </a:pPr>
              <a:endParaRPr/>
            </a:p>
          </p:txBody>
        </p:sp>
        <p:sp>
          <p:nvSpPr>
            <p:cNvPr id="127" name="Quadrato"/>
            <p:cNvSpPr/>
            <p:nvPr/>
          </p:nvSpPr>
          <p:spPr>
            <a:xfrm>
              <a:off x="685097" y="509576"/>
              <a:ext cx="1245633" cy="1245632"/>
            </a:xfrm>
            <a:prstGeom prst="rect">
              <a:avLst/>
            </a:prstGeom>
            <a:blipFill rotWithShape="1">
              <a:blip r:embed="rId5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2000"/>
                </a:spcBef>
                <a:defRPr sz="5600"/>
              </a:pPr>
              <a:endParaRPr/>
            </a:p>
          </p:txBody>
        </p:sp>
        <p:sp>
          <p:nvSpPr>
            <p:cNvPr id="128" name="La DEMOCRAZIA ha perso parte della sua FORZA"/>
            <p:cNvSpPr txBox="1"/>
            <p:nvPr/>
          </p:nvSpPr>
          <p:spPr>
            <a:xfrm>
              <a:off x="2615827" y="545587"/>
              <a:ext cx="16544932" cy="117361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63088" tIns="263088" rIns="263088" bIns="263088" numCol="1" anchor="ctr">
              <a:noAutofit/>
            </a:bodyPr>
            <a:lstStyle/>
            <a:p>
              <a:pPr defTabSz="2222500">
                <a:spcBef>
                  <a:spcPts val="2100"/>
                </a:spcBef>
                <a:defRPr sz="4800"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t>La </a:t>
              </a:r>
              <a:r>
                <a:rPr b="1">
                  <a:latin typeface="Montserrat Bold"/>
                  <a:ea typeface="Montserrat Bold"/>
                  <a:cs typeface="Montserrat Bold"/>
                  <a:sym typeface="Montserrat Bold"/>
                </a:rPr>
                <a:t>DEMOCRAZIA </a:t>
              </a:r>
              <a:r>
                <a:t>ha </a:t>
              </a:r>
              <a:r>
                <a:rPr err="1"/>
                <a:t>perso</a:t>
              </a:r>
              <a:r>
                <a:t> </a:t>
              </a:r>
              <a:r>
                <a:rPr err="1"/>
                <a:t>parte</a:t>
              </a:r>
              <a:r>
                <a:t> </a:t>
              </a:r>
              <a:r>
                <a:rPr err="1"/>
                <a:t>della</a:t>
              </a:r>
              <a:r>
                <a:t> </a:t>
              </a:r>
              <a:r>
                <a:rPr err="1"/>
                <a:t>sua</a:t>
              </a:r>
              <a:r>
                <a:t> </a:t>
              </a:r>
              <a:r>
                <a:rPr b="1">
                  <a:latin typeface="Montserrat Bold"/>
                  <a:ea typeface="Montserrat Bold"/>
                  <a:cs typeface="Montserrat Bold"/>
                  <a:sym typeface="Montserrat Bold"/>
                </a:rPr>
                <a:t>FORZA</a:t>
              </a:r>
            </a:p>
          </p:txBody>
        </p:sp>
        <p:sp>
          <p:nvSpPr>
            <p:cNvPr id="129" name="Rettangolo"/>
            <p:cNvSpPr/>
            <p:nvPr/>
          </p:nvSpPr>
          <p:spPr>
            <a:xfrm>
              <a:off x="0" y="2830983"/>
              <a:ext cx="19160760" cy="2264787"/>
            </a:xfrm>
            <a:prstGeom prst="roundRect">
              <a:avLst>
                <a:gd name="adj" fmla="val 0"/>
              </a:avLst>
            </a:prstGeom>
            <a:solidFill>
              <a:srgbClr val="B6DB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2000"/>
                </a:spcBef>
                <a:defRPr sz="5600"/>
              </a:pPr>
              <a:endParaRPr/>
            </a:p>
          </p:txBody>
        </p:sp>
        <p:sp>
          <p:nvSpPr>
            <p:cNvPr id="130" name="Il CONTESTO LOCALE influenza le dinamiche di INCONTRO/SCONTRO tra PUBBLICO e PRIVATO."/>
            <p:cNvSpPr txBox="1"/>
            <p:nvPr/>
          </p:nvSpPr>
          <p:spPr>
            <a:xfrm>
              <a:off x="2615827" y="3029456"/>
              <a:ext cx="16544932" cy="1867842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63088" tIns="263088" rIns="263088" bIns="263088" numCol="1" anchor="ctr">
              <a:noAutofit/>
            </a:bodyPr>
            <a:lstStyle/>
            <a:p>
              <a:pPr defTabSz="2222500">
                <a:spcBef>
                  <a:spcPts val="2100"/>
                </a:spcBef>
                <a:defRPr sz="4800"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t>Il</a:t>
              </a:r>
              <a:r>
                <a:rPr>
                  <a:latin typeface="Montserrat Bold"/>
                  <a:ea typeface="Montserrat Bold"/>
                  <a:cs typeface="Montserrat Bold"/>
                  <a:sym typeface="Montserrat Bold"/>
                </a:rPr>
                <a:t> </a:t>
              </a:r>
              <a:r>
                <a:rPr b="1">
                  <a:latin typeface="Montserrat Bold"/>
                  <a:ea typeface="Montserrat Bold"/>
                  <a:cs typeface="Montserrat Bold"/>
                  <a:sym typeface="Montserrat Bold"/>
                </a:rPr>
                <a:t>CONTESTO LOCALE </a:t>
              </a:r>
              <a:r>
                <a:t>influenza le </a:t>
              </a:r>
              <a:r>
                <a:rPr err="1"/>
                <a:t>dinamiche</a:t>
              </a:r>
              <a:r>
                <a:t> di </a:t>
              </a:r>
              <a:r>
                <a:rPr b="1">
                  <a:latin typeface="Montserrat Bold"/>
                  <a:ea typeface="Montserrat Bold"/>
                  <a:cs typeface="Montserrat Bold"/>
                  <a:sym typeface="Montserrat Bold"/>
                </a:rPr>
                <a:t>INCONTRO/SCONTRO</a:t>
              </a:r>
              <a:r>
                <a:t> </a:t>
              </a:r>
              <a:r>
                <a:rPr err="1"/>
                <a:t>tra</a:t>
              </a:r>
              <a:r>
                <a:t> </a:t>
              </a:r>
              <a:r>
                <a:rPr b="1">
                  <a:latin typeface="Montserrat Bold"/>
                  <a:ea typeface="Montserrat Bold"/>
                  <a:cs typeface="Montserrat Bold"/>
                  <a:sym typeface="Montserrat Bold"/>
                </a:rPr>
                <a:t>PUBBLICO </a:t>
              </a:r>
              <a:r>
                <a:t>e </a:t>
              </a:r>
              <a:r>
                <a:rPr b="1">
                  <a:latin typeface="Montserrat Bold"/>
                  <a:ea typeface="Montserrat Bold"/>
                  <a:cs typeface="Montserrat Bold"/>
                  <a:sym typeface="Montserrat Bold"/>
                </a:rPr>
                <a:t>PRIVATO</a:t>
              </a:r>
              <a:r>
                <a:t>.</a:t>
              </a:r>
            </a:p>
          </p:txBody>
        </p:sp>
        <p:sp>
          <p:nvSpPr>
            <p:cNvPr id="131" name="Rettangolo"/>
            <p:cNvSpPr/>
            <p:nvPr/>
          </p:nvSpPr>
          <p:spPr>
            <a:xfrm>
              <a:off x="0" y="5661966"/>
              <a:ext cx="19160760" cy="2264786"/>
            </a:xfrm>
            <a:prstGeom prst="roundRect">
              <a:avLst>
                <a:gd name="adj" fmla="val 0"/>
              </a:avLst>
            </a:prstGeom>
            <a:solidFill>
              <a:srgbClr val="B6DB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2000"/>
                </a:spcBef>
                <a:defRPr sz="5600"/>
              </a:pPr>
              <a:endParaRPr/>
            </a:p>
          </p:txBody>
        </p:sp>
        <p:sp>
          <p:nvSpPr>
            <p:cNvPr id="132" name="Quadrato"/>
            <p:cNvSpPr/>
            <p:nvPr/>
          </p:nvSpPr>
          <p:spPr>
            <a:xfrm>
              <a:off x="479944" y="5860438"/>
              <a:ext cx="1655940" cy="1655940"/>
            </a:xfrm>
            <a:prstGeom prst="rect">
              <a:avLst/>
            </a:prstGeom>
            <a:blipFill rotWithShape="1">
              <a:blip r:embed="rId6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2000"/>
                </a:spcBef>
                <a:defRPr sz="5600"/>
              </a:pPr>
              <a:endParaRPr/>
            </a:p>
          </p:txBody>
        </p:sp>
        <p:sp>
          <p:nvSpPr>
            <p:cNvPr id="133" name="A Milano l'ordine del giorno è TENERE INSIEME CRESCITA ECONOMICA e SOSTENIBILITÀ SOCIALE."/>
            <p:cNvSpPr txBox="1"/>
            <p:nvPr/>
          </p:nvSpPr>
          <p:spPr>
            <a:xfrm>
              <a:off x="2615827" y="5860438"/>
              <a:ext cx="17003849" cy="1867842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63088" tIns="263088" rIns="263088" bIns="263088" numCol="1" anchor="ctr">
              <a:noAutofit/>
            </a:bodyPr>
            <a:lstStyle/>
            <a:p>
              <a:pPr defTabSz="2222500">
                <a:spcBef>
                  <a:spcPts val="2100"/>
                </a:spcBef>
                <a:defRPr sz="5000">
                  <a:latin typeface="Montserrat Regular"/>
                  <a:ea typeface="Montserrat Regular"/>
                  <a:cs typeface="Montserrat Regular"/>
                  <a:sym typeface="Montserrat Regular"/>
                </a:defRPr>
              </a:pPr>
              <a:r>
                <a:rPr sz="4800"/>
                <a:t>A Milano </a:t>
              </a:r>
              <a:r>
                <a:rPr sz="4800" err="1"/>
                <a:t>l'ordine</a:t>
              </a:r>
              <a:r>
                <a:rPr sz="4800"/>
                <a:t> del </a:t>
              </a:r>
              <a:r>
                <a:rPr sz="4800" err="1"/>
                <a:t>giorno</a:t>
              </a:r>
              <a:r>
                <a:rPr sz="4800"/>
                <a:t> è </a:t>
              </a:r>
              <a:r>
                <a:rPr sz="4800" b="1">
                  <a:latin typeface="Montserrat Bold"/>
                  <a:ea typeface="Montserrat Bold"/>
                  <a:cs typeface="Montserrat Bold"/>
                  <a:sym typeface="Montserrat Bold"/>
                </a:rPr>
                <a:t>TENERE INSIEME</a:t>
              </a:r>
              <a:r>
                <a:rPr sz="4800"/>
                <a:t> </a:t>
              </a:r>
              <a:r>
                <a:rPr sz="4800" b="1">
                  <a:latin typeface="Montserrat Bold"/>
                  <a:ea typeface="Montserrat Bold"/>
                  <a:cs typeface="Montserrat Bold"/>
                  <a:sym typeface="Montserrat Bold"/>
                </a:rPr>
                <a:t>CRESCITA ECONOMIC</a:t>
              </a:r>
              <a:r>
                <a:rPr sz="4800" b="1"/>
                <a:t>A</a:t>
              </a:r>
              <a:r>
                <a:rPr sz="4800"/>
                <a:t> e </a:t>
              </a:r>
              <a:r>
                <a:rPr sz="4800" b="1">
                  <a:latin typeface="Montserrat Bold"/>
                </a:rPr>
                <a:t>SOSTENIBILITÀ</a:t>
              </a:r>
              <a:r>
                <a:rPr b="1">
                  <a:latin typeface="Montserrat Bold"/>
                  <a:ea typeface="Montserrat Bold"/>
                  <a:cs typeface="Montserrat Bold"/>
                  <a:sym typeface="Montserrat Bold"/>
                </a:rPr>
                <a:t> SOCIALE</a:t>
              </a:r>
              <a:r>
                <a:t>.</a:t>
              </a:r>
            </a:p>
          </p:txBody>
        </p:sp>
        <p:sp>
          <p:nvSpPr>
            <p:cNvPr id="134" name="Pedone"/>
            <p:cNvSpPr/>
            <p:nvPr/>
          </p:nvSpPr>
          <p:spPr>
            <a:xfrm>
              <a:off x="950495" y="3314941"/>
              <a:ext cx="714837" cy="1296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7" extrusionOk="0">
                  <a:moveTo>
                    <a:pt x="10528" y="4"/>
                  </a:moveTo>
                  <a:cubicBezTo>
                    <a:pt x="7271" y="81"/>
                    <a:pt x="4104" y="1326"/>
                    <a:pt x="4104" y="3662"/>
                  </a:cubicBezTo>
                  <a:cubicBezTo>
                    <a:pt x="4104" y="4897"/>
                    <a:pt x="5209" y="5991"/>
                    <a:pt x="6913" y="6662"/>
                  </a:cubicBezTo>
                  <a:cubicBezTo>
                    <a:pt x="6991" y="6694"/>
                    <a:pt x="7009" y="6756"/>
                    <a:pt x="6932" y="6788"/>
                  </a:cubicBezTo>
                  <a:cubicBezTo>
                    <a:pt x="6350" y="7129"/>
                    <a:pt x="5809" y="7354"/>
                    <a:pt x="5170" y="7566"/>
                  </a:cubicBezTo>
                  <a:cubicBezTo>
                    <a:pt x="5054" y="7609"/>
                    <a:pt x="4976" y="7671"/>
                    <a:pt x="4976" y="7746"/>
                  </a:cubicBezTo>
                  <a:lnTo>
                    <a:pt x="4976" y="8694"/>
                  </a:lnTo>
                  <a:cubicBezTo>
                    <a:pt x="4976" y="8811"/>
                    <a:pt x="5151" y="8907"/>
                    <a:pt x="5364" y="8907"/>
                  </a:cubicBezTo>
                  <a:lnTo>
                    <a:pt x="7688" y="8907"/>
                  </a:lnTo>
                  <a:cubicBezTo>
                    <a:pt x="7824" y="8907"/>
                    <a:pt x="7920" y="8962"/>
                    <a:pt x="7900" y="9036"/>
                  </a:cubicBezTo>
                  <a:cubicBezTo>
                    <a:pt x="7823" y="9611"/>
                    <a:pt x="7378" y="12248"/>
                    <a:pt x="7010" y="14121"/>
                  </a:cubicBezTo>
                  <a:cubicBezTo>
                    <a:pt x="6991" y="14196"/>
                    <a:pt x="6873" y="14251"/>
                    <a:pt x="6738" y="14251"/>
                  </a:cubicBezTo>
                  <a:lnTo>
                    <a:pt x="5424" y="14251"/>
                  </a:lnTo>
                  <a:cubicBezTo>
                    <a:pt x="5037" y="14251"/>
                    <a:pt x="4706" y="14410"/>
                    <a:pt x="4667" y="14623"/>
                  </a:cubicBezTo>
                  <a:cubicBezTo>
                    <a:pt x="4571" y="15091"/>
                    <a:pt x="4278" y="15910"/>
                    <a:pt x="3251" y="16495"/>
                  </a:cubicBezTo>
                  <a:cubicBezTo>
                    <a:pt x="1720" y="17368"/>
                    <a:pt x="18" y="17890"/>
                    <a:pt x="18" y="18890"/>
                  </a:cubicBezTo>
                  <a:cubicBezTo>
                    <a:pt x="18" y="19305"/>
                    <a:pt x="694" y="19675"/>
                    <a:pt x="1023" y="19824"/>
                  </a:cubicBezTo>
                  <a:cubicBezTo>
                    <a:pt x="1101" y="19867"/>
                    <a:pt x="1101" y="19942"/>
                    <a:pt x="1023" y="19974"/>
                  </a:cubicBezTo>
                  <a:lnTo>
                    <a:pt x="442" y="20220"/>
                  </a:lnTo>
                  <a:cubicBezTo>
                    <a:pt x="171" y="20337"/>
                    <a:pt x="0" y="20517"/>
                    <a:pt x="0" y="20709"/>
                  </a:cubicBezTo>
                  <a:lnTo>
                    <a:pt x="0" y="21294"/>
                  </a:lnTo>
                  <a:cubicBezTo>
                    <a:pt x="0" y="21422"/>
                    <a:pt x="191" y="21527"/>
                    <a:pt x="424" y="21527"/>
                  </a:cubicBezTo>
                  <a:lnTo>
                    <a:pt x="21116" y="21527"/>
                  </a:lnTo>
                  <a:cubicBezTo>
                    <a:pt x="21348" y="21527"/>
                    <a:pt x="21539" y="21422"/>
                    <a:pt x="21539" y="21294"/>
                  </a:cubicBezTo>
                  <a:lnTo>
                    <a:pt x="21539" y="20709"/>
                  </a:lnTo>
                  <a:cubicBezTo>
                    <a:pt x="21598" y="20507"/>
                    <a:pt x="21441" y="20327"/>
                    <a:pt x="21170" y="20210"/>
                  </a:cubicBezTo>
                  <a:lnTo>
                    <a:pt x="20589" y="19964"/>
                  </a:lnTo>
                  <a:cubicBezTo>
                    <a:pt x="20492" y="19921"/>
                    <a:pt x="20492" y="19846"/>
                    <a:pt x="20589" y="19814"/>
                  </a:cubicBezTo>
                  <a:cubicBezTo>
                    <a:pt x="20918" y="19655"/>
                    <a:pt x="21600" y="19295"/>
                    <a:pt x="21600" y="18880"/>
                  </a:cubicBezTo>
                  <a:cubicBezTo>
                    <a:pt x="21600" y="17880"/>
                    <a:pt x="19872" y="17358"/>
                    <a:pt x="18361" y="16485"/>
                  </a:cubicBezTo>
                  <a:cubicBezTo>
                    <a:pt x="17334" y="15900"/>
                    <a:pt x="17028" y="15078"/>
                    <a:pt x="16951" y="14610"/>
                  </a:cubicBezTo>
                  <a:cubicBezTo>
                    <a:pt x="16912" y="14397"/>
                    <a:pt x="16581" y="14237"/>
                    <a:pt x="16194" y="14237"/>
                  </a:cubicBezTo>
                  <a:lnTo>
                    <a:pt x="14874" y="14237"/>
                  </a:lnTo>
                  <a:cubicBezTo>
                    <a:pt x="14739" y="14237"/>
                    <a:pt x="14621" y="14186"/>
                    <a:pt x="14602" y="14111"/>
                  </a:cubicBezTo>
                  <a:cubicBezTo>
                    <a:pt x="14234" y="12249"/>
                    <a:pt x="13789" y="9598"/>
                    <a:pt x="13712" y="9023"/>
                  </a:cubicBezTo>
                  <a:cubicBezTo>
                    <a:pt x="13693" y="8949"/>
                    <a:pt x="13808" y="8897"/>
                    <a:pt x="13924" y="8897"/>
                  </a:cubicBezTo>
                  <a:lnTo>
                    <a:pt x="16248" y="8897"/>
                  </a:lnTo>
                  <a:cubicBezTo>
                    <a:pt x="16462" y="8897"/>
                    <a:pt x="16636" y="8801"/>
                    <a:pt x="16636" y="8684"/>
                  </a:cubicBezTo>
                  <a:lnTo>
                    <a:pt x="16636" y="7746"/>
                  </a:lnTo>
                  <a:cubicBezTo>
                    <a:pt x="16636" y="7671"/>
                    <a:pt x="16558" y="7598"/>
                    <a:pt x="16442" y="7566"/>
                  </a:cubicBezTo>
                  <a:cubicBezTo>
                    <a:pt x="15842" y="7375"/>
                    <a:pt x="15242" y="7118"/>
                    <a:pt x="14680" y="6788"/>
                  </a:cubicBezTo>
                  <a:cubicBezTo>
                    <a:pt x="14622" y="6746"/>
                    <a:pt x="14621" y="6694"/>
                    <a:pt x="14699" y="6662"/>
                  </a:cubicBezTo>
                  <a:cubicBezTo>
                    <a:pt x="16539" y="5938"/>
                    <a:pt x="17703" y="4716"/>
                    <a:pt x="17489" y="3343"/>
                  </a:cubicBezTo>
                  <a:cubicBezTo>
                    <a:pt x="17131" y="1018"/>
                    <a:pt x="13785" y="-73"/>
                    <a:pt x="10528" y="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ttangolo"/>
          <p:cNvSpPr/>
          <p:nvPr/>
        </p:nvSpPr>
        <p:spPr>
          <a:xfrm>
            <a:off x="-1" y="-1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38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39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Rettangolo"/>
          <p:cNvSpPr/>
          <p:nvPr/>
        </p:nvSpPr>
        <p:spPr>
          <a:xfrm>
            <a:off x="1010039" y="1094979"/>
            <a:ext cx="22363923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44" name="Trapezio 3"/>
          <p:cNvSpPr/>
          <p:nvPr/>
        </p:nvSpPr>
        <p:spPr>
          <a:xfrm rot="10800000">
            <a:off x="359063" y="493121"/>
            <a:ext cx="15348555" cy="1920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" name="CasellaDiTesto 1"/>
          <p:cNvSpPr txBox="1"/>
          <p:nvPr/>
        </p:nvSpPr>
        <p:spPr>
          <a:xfrm>
            <a:off x="821651" y="704549"/>
            <a:ext cx="14084558" cy="215259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>
            <a:lvl1pPr algn="ctr" defTabSz="1353311">
              <a:defRPr sz="8584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sz="8550" b="1"/>
              <a:t>PROCESSI PARTECIPATI</a:t>
            </a:r>
          </a:p>
        </p:txBody>
      </p:sp>
      <p:sp>
        <p:nvSpPr>
          <p:cNvPr id="146" name="Contribuiscono a  RIDURRE la DISTANZA tra  Amministrazione e cittadini."/>
          <p:cNvSpPr txBox="1"/>
          <p:nvPr/>
        </p:nvSpPr>
        <p:spPr>
          <a:xfrm>
            <a:off x="1667872" y="9774604"/>
            <a:ext cx="9695276" cy="182819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spAutoFit/>
          </a:bodyPr>
          <a:lstStyle/>
          <a:p>
            <a:pPr algn="ctr" defTabSz="1511300">
              <a:lnSpc>
                <a:spcPct val="90000"/>
              </a:lnSpc>
              <a:spcBef>
                <a:spcPts val="1400"/>
              </a:spcBef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err="1"/>
              <a:t>Contribuiscono</a:t>
            </a:r>
            <a:r>
              <a:t> a</a:t>
            </a:r>
            <a:r>
              <a:rPr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br>
              <a:rPr>
                <a:latin typeface="Montserrat Bold"/>
                <a:ea typeface="Montserrat Bold"/>
                <a:cs typeface="Montserrat Bold"/>
              </a:rPr>
            </a:br>
            <a:r>
              <a:rPr b="1">
                <a:latin typeface="Montserrat Bold"/>
                <a:ea typeface="Montserrat Bold"/>
                <a:cs typeface="Montserrat Bold"/>
                <a:sym typeface="Montserrat Bold"/>
              </a:rPr>
              <a:t>RIDURRE </a:t>
            </a:r>
            <a:r>
              <a:rPr b="1"/>
              <a:t>la</a:t>
            </a:r>
            <a:r>
              <a:rPr b="1">
                <a:latin typeface="Montserrat Bold"/>
                <a:ea typeface="Montserrat Bold"/>
                <a:cs typeface="Montserrat Bold"/>
                <a:sym typeface="Montserrat Bold"/>
              </a:rPr>
              <a:t> DISTANZA</a:t>
            </a:r>
            <a:r>
              <a:rPr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err="1"/>
              <a:t>tra</a:t>
            </a:r>
            <a:r>
              <a:t> </a:t>
            </a:r>
            <a:br>
              <a:rPr/>
            </a:br>
            <a:r>
              <a:rPr err="1">
                <a:latin typeface="Montserrat Bold"/>
                <a:ea typeface="Montserrat Bold"/>
                <a:cs typeface="Montserrat Bold"/>
                <a:sym typeface="Montserrat Bold"/>
              </a:rPr>
              <a:t>Amministrazione</a:t>
            </a:r>
            <a:r>
              <a:t> e </a:t>
            </a:r>
            <a:r>
              <a:rPr err="1">
                <a:latin typeface="Montserrat Bold"/>
                <a:ea typeface="Montserrat Bold"/>
                <a:cs typeface="Montserrat Bold"/>
                <a:sym typeface="Montserrat Bold"/>
              </a:rPr>
              <a:t>cittadini</a:t>
            </a:r>
            <a:r>
              <a:t>.</a:t>
            </a:r>
          </a:p>
        </p:txBody>
      </p:sp>
      <p:sp>
        <p:nvSpPr>
          <p:cNvPr id="147" name="Consentono di DECIDERE e REALIZZARE politiche o interventi…"/>
          <p:cNvSpPr txBox="1"/>
          <p:nvPr/>
        </p:nvSpPr>
        <p:spPr>
          <a:xfrm>
            <a:off x="12262391" y="9810165"/>
            <a:ext cx="10513122" cy="174509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spAutoFit/>
          </a:bodyPr>
          <a:lstStyle/>
          <a:p>
            <a:pPr algn="ctr" defTabSz="1511300">
              <a:lnSpc>
                <a:spcPct val="90000"/>
              </a:lnSpc>
              <a:defRPr sz="42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err="1"/>
              <a:t>Consentono</a:t>
            </a:r>
            <a:r>
              <a:t> di</a:t>
            </a:r>
            <a:r>
              <a:rPr>
                <a:latin typeface="Montserrat Bold"/>
                <a:ea typeface="Montserrat Bold"/>
                <a:cs typeface="Montserrat Bold"/>
                <a:sym typeface="Montserrat Bold"/>
              </a:rPr>
              <a:t> </a:t>
            </a:r>
            <a:r>
              <a:rPr b="1">
                <a:latin typeface="Montserrat Bold"/>
                <a:ea typeface="Montserrat Bold"/>
                <a:cs typeface="Montserrat Bold"/>
                <a:sym typeface="Montserrat Bold"/>
              </a:rPr>
              <a:t>DECIDERE </a:t>
            </a:r>
            <a:r>
              <a:rPr>
                <a:latin typeface="Montserrat Bold"/>
                <a:ea typeface="Montserrat Bold"/>
                <a:cs typeface="Montserrat Bold"/>
                <a:sym typeface="Montserrat Bold"/>
              </a:rPr>
              <a:t>e </a:t>
            </a:r>
            <a:r>
              <a:rPr b="1">
                <a:latin typeface="Montserrat Bold"/>
                <a:ea typeface="Montserrat Bold"/>
                <a:cs typeface="Montserrat Bold"/>
                <a:sym typeface="Montserrat Bold"/>
              </a:rPr>
              <a:t>REALIZZARE</a:t>
            </a:r>
            <a:r>
              <a:rPr b="1"/>
              <a:t> </a:t>
            </a:r>
            <a:r>
              <a:rPr err="1"/>
              <a:t>politiche</a:t>
            </a:r>
            <a:r>
              <a:t> o </a:t>
            </a:r>
            <a:r>
              <a:rPr err="1"/>
              <a:t>interventi</a:t>
            </a:r>
            <a:r>
              <a:rPr lang="it-IT"/>
              <a:t> </a:t>
            </a:r>
            <a:endParaRPr/>
          </a:p>
          <a:p>
            <a:pPr algn="ctr" defTabSz="1511300">
              <a:lnSpc>
                <a:spcPct val="90000"/>
              </a:lnSpc>
              <a:defRPr sz="42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col </a:t>
            </a:r>
            <a:r>
              <a:rPr err="1"/>
              <a:t>coinvolgimento</a:t>
            </a:r>
            <a:r>
              <a:t> </a:t>
            </a:r>
            <a:r>
              <a:rPr err="1"/>
              <a:t>dei</a:t>
            </a:r>
            <a:r>
              <a:t> </a:t>
            </a:r>
            <a:r>
              <a:rPr err="1"/>
              <a:t>cittadini</a:t>
            </a:r>
            <a:r>
              <a:t>.</a:t>
            </a:r>
          </a:p>
        </p:txBody>
      </p:sp>
      <p:sp>
        <p:nvSpPr>
          <p:cNvPr id="148" name="Stazione ferroviaria"/>
          <p:cNvSpPr/>
          <p:nvPr/>
        </p:nvSpPr>
        <p:spPr>
          <a:xfrm>
            <a:off x="5039937" y="4421787"/>
            <a:ext cx="2465566" cy="4534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546" y="0"/>
                </a:moveTo>
                <a:lnTo>
                  <a:pt x="7546" y="738"/>
                </a:lnTo>
                <a:lnTo>
                  <a:pt x="14054" y="738"/>
                </a:lnTo>
                <a:lnTo>
                  <a:pt x="14054" y="0"/>
                </a:lnTo>
                <a:lnTo>
                  <a:pt x="7546" y="0"/>
                </a:lnTo>
                <a:close/>
                <a:moveTo>
                  <a:pt x="3926" y="1105"/>
                </a:moveTo>
                <a:cubicBezTo>
                  <a:pt x="2578" y="1105"/>
                  <a:pt x="1410" y="1612"/>
                  <a:pt x="1113" y="2329"/>
                </a:cubicBezTo>
                <a:cubicBezTo>
                  <a:pt x="399" y="4049"/>
                  <a:pt x="0" y="5990"/>
                  <a:pt x="0" y="8044"/>
                </a:cubicBezTo>
                <a:cubicBezTo>
                  <a:pt x="0" y="10099"/>
                  <a:pt x="399" y="12034"/>
                  <a:pt x="1113" y="13760"/>
                </a:cubicBezTo>
                <a:cubicBezTo>
                  <a:pt x="1410" y="14477"/>
                  <a:pt x="2578" y="14983"/>
                  <a:pt x="3926" y="14983"/>
                </a:cubicBezTo>
                <a:lnTo>
                  <a:pt x="17674" y="14983"/>
                </a:lnTo>
                <a:cubicBezTo>
                  <a:pt x="19022" y="14983"/>
                  <a:pt x="20190" y="14477"/>
                  <a:pt x="20487" y="13760"/>
                </a:cubicBezTo>
                <a:cubicBezTo>
                  <a:pt x="21201" y="12040"/>
                  <a:pt x="21600" y="10099"/>
                  <a:pt x="21600" y="8044"/>
                </a:cubicBezTo>
                <a:cubicBezTo>
                  <a:pt x="21600" y="5990"/>
                  <a:pt x="21201" y="4054"/>
                  <a:pt x="20487" y="2329"/>
                </a:cubicBezTo>
                <a:cubicBezTo>
                  <a:pt x="20190" y="1612"/>
                  <a:pt x="19022" y="1105"/>
                  <a:pt x="17674" y="1105"/>
                </a:cubicBezTo>
                <a:lnTo>
                  <a:pt x="3926" y="1105"/>
                </a:lnTo>
                <a:close/>
                <a:moveTo>
                  <a:pt x="3493" y="3736"/>
                </a:moveTo>
                <a:lnTo>
                  <a:pt x="9443" y="3736"/>
                </a:lnTo>
                <a:cubicBezTo>
                  <a:pt x="9839" y="3736"/>
                  <a:pt x="10165" y="3914"/>
                  <a:pt x="10165" y="4130"/>
                </a:cubicBezTo>
                <a:lnTo>
                  <a:pt x="10165" y="7365"/>
                </a:lnTo>
                <a:cubicBezTo>
                  <a:pt x="10165" y="7581"/>
                  <a:pt x="9839" y="7758"/>
                  <a:pt x="9443" y="7758"/>
                </a:cubicBezTo>
                <a:lnTo>
                  <a:pt x="3493" y="7758"/>
                </a:lnTo>
                <a:cubicBezTo>
                  <a:pt x="3096" y="7758"/>
                  <a:pt x="2767" y="7581"/>
                  <a:pt x="2767" y="7365"/>
                </a:cubicBezTo>
                <a:lnTo>
                  <a:pt x="2767" y="4130"/>
                </a:lnTo>
                <a:cubicBezTo>
                  <a:pt x="2767" y="3914"/>
                  <a:pt x="3096" y="3736"/>
                  <a:pt x="3493" y="3736"/>
                </a:cubicBezTo>
                <a:close/>
                <a:moveTo>
                  <a:pt x="12157" y="3736"/>
                </a:moveTo>
                <a:lnTo>
                  <a:pt x="18107" y="3736"/>
                </a:lnTo>
                <a:cubicBezTo>
                  <a:pt x="18504" y="3736"/>
                  <a:pt x="18833" y="3914"/>
                  <a:pt x="18833" y="4130"/>
                </a:cubicBezTo>
                <a:lnTo>
                  <a:pt x="18833" y="7365"/>
                </a:lnTo>
                <a:cubicBezTo>
                  <a:pt x="18833" y="7581"/>
                  <a:pt x="18504" y="7758"/>
                  <a:pt x="18107" y="7758"/>
                </a:cubicBezTo>
                <a:lnTo>
                  <a:pt x="12157" y="7758"/>
                </a:lnTo>
                <a:cubicBezTo>
                  <a:pt x="11761" y="7758"/>
                  <a:pt x="11435" y="7581"/>
                  <a:pt x="11435" y="7365"/>
                </a:cubicBezTo>
                <a:lnTo>
                  <a:pt x="11435" y="4130"/>
                </a:lnTo>
                <a:cubicBezTo>
                  <a:pt x="11435" y="3914"/>
                  <a:pt x="11761" y="3736"/>
                  <a:pt x="12157" y="3736"/>
                </a:cubicBezTo>
                <a:close/>
                <a:moveTo>
                  <a:pt x="4710" y="9306"/>
                </a:moveTo>
                <a:cubicBezTo>
                  <a:pt x="5722" y="9306"/>
                  <a:pt x="6536" y="9749"/>
                  <a:pt x="6536" y="10299"/>
                </a:cubicBezTo>
                <a:cubicBezTo>
                  <a:pt x="6536" y="10849"/>
                  <a:pt x="5712" y="11289"/>
                  <a:pt x="4710" y="11289"/>
                </a:cubicBezTo>
                <a:cubicBezTo>
                  <a:pt x="3709" y="11289"/>
                  <a:pt x="2885" y="10849"/>
                  <a:pt x="2885" y="10299"/>
                </a:cubicBezTo>
                <a:cubicBezTo>
                  <a:pt x="2885" y="9749"/>
                  <a:pt x="3699" y="9306"/>
                  <a:pt x="4710" y="9306"/>
                </a:cubicBezTo>
                <a:close/>
                <a:moveTo>
                  <a:pt x="16890" y="9306"/>
                </a:moveTo>
                <a:cubicBezTo>
                  <a:pt x="17901" y="9306"/>
                  <a:pt x="18715" y="9749"/>
                  <a:pt x="18715" y="10299"/>
                </a:cubicBezTo>
                <a:cubicBezTo>
                  <a:pt x="18715" y="10849"/>
                  <a:pt x="17901" y="11289"/>
                  <a:pt x="16890" y="11289"/>
                </a:cubicBezTo>
                <a:cubicBezTo>
                  <a:pt x="15888" y="11289"/>
                  <a:pt x="15064" y="10849"/>
                  <a:pt x="15064" y="10299"/>
                </a:cubicBezTo>
                <a:cubicBezTo>
                  <a:pt x="15064" y="9749"/>
                  <a:pt x="15878" y="9306"/>
                  <a:pt x="16890" y="9306"/>
                </a:cubicBezTo>
                <a:close/>
                <a:moveTo>
                  <a:pt x="2411" y="15718"/>
                </a:moveTo>
                <a:lnTo>
                  <a:pt x="2064" y="16439"/>
                </a:lnTo>
                <a:lnTo>
                  <a:pt x="4881" y="16439"/>
                </a:lnTo>
                <a:lnTo>
                  <a:pt x="4593" y="17340"/>
                </a:lnTo>
                <a:lnTo>
                  <a:pt x="1636" y="17340"/>
                </a:lnTo>
                <a:lnTo>
                  <a:pt x="1221" y="18203"/>
                </a:lnTo>
                <a:lnTo>
                  <a:pt x="4305" y="18203"/>
                </a:lnTo>
                <a:lnTo>
                  <a:pt x="3957" y="19292"/>
                </a:lnTo>
                <a:lnTo>
                  <a:pt x="703" y="19292"/>
                </a:lnTo>
                <a:lnTo>
                  <a:pt x="198" y="20348"/>
                </a:lnTo>
                <a:lnTo>
                  <a:pt x="3620" y="20348"/>
                </a:lnTo>
                <a:lnTo>
                  <a:pt x="3214" y="21600"/>
                </a:lnTo>
                <a:lnTo>
                  <a:pt x="5742" y="21600"/>
                </a:lnTo>
                <a:lnTo>
                  <a:pt x="6009" y="20348"/>
                </a:lnTo>
                <a:lnTo>
                  <a:pt x="15579" y="20348"/>
                </a:lnTo>
                <a:lnTo>
                  <a:pt x="15848" y="21600"/>
                </a:lnTo>
                <a:lnTo>
                  <a:pt x="18377" y="21600"/>
                </a:lnTo>
                <a:lnTo>
                  <a:pt x="17971" y="20348"/>
                </a:lnTo>
                <a:lnTo>
                  <a:pt x="21392" y="20348"/>
                </a:lnTo>
                <a:lnTo>
                  <a:pt x="20897" y="19292"/>
                </a:lnTo>
                <a:lnTo>
                  <a:pt x="17643" y="19292"/>
                </a:lnTo>
                <a:lnTo>
                  <a:pt x="17295" y="18203"/>
                </a:lnTo>
                <a:lnTo>
                  <a:pt x="20379" y="18203"/>
                </a:lnTo>
                <a:lnTo>
                  <a:pt x="19964" y="17340"/>
                </a:lnTo>
                <a:lnTo>
                  <a:pt x="17007" y="17340"/>
                </a:lnTo>
                <a:lnTo>
                  <a:pt x="16719" y="16439"/>
                </a:lnTo>
                <a:lnTo>
                  <a:pt x="19536" y="16439"/>
                </a:lnTo>
                <a:lnTo>
                  <a:pt x="19189" y="15718"/>
                </a:lnTo>
                <a:lnTo>
                  <a:pt x="2411" y="15718"/>
                </a:lnTo>
                <a:close/>
                <a:moveTo>
                  <a:pt x="6852" y="16439"/>
                </a:moveTo>
                <a:lnTo>
                  <a:pt x="14736" y="16439"/>
                </a:lnTo>
                <a:lnTo>
                  <a:pt x="14934" y="17340"/>
                </a:lnTo>
                <a:lnTo>
                  <a:pt x="6654" y="17340"/>
                </a:lnTo>
                <a:lnTo>
                  <a:pt x="6852" y="16439"/>
                </a:lnTo>
                <a:close/>
                <a:moveTo>
                  <a:pt x="6477" y="18203"/>
                </a:moveTo>
                <a:lnTo>
                  <a:pt x="15123" y="18203"/>
                </a:lnTo>
                <a:lnTo>
                  <a:pt x="15362" y="19292"/>
                </a:lnTo>
                <a:lnTo>
                  <a:pt x="6238" y="19292"/>
                </a:lnTo>
                <a:lnTo>
                  <a:pt x="6477" y="18203"/>
                </a:ln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49" name="Bandiera"/>
          <p:cNvSpPr/>
          <p:nvPr/>
        </p:nvSpPr>
        <p:spPr>
          <a:xfrm>
            <a:off x="16814538" y="4576802"/>
            <a:ext cx="3298362" cy="42753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5" y="0"/>
                </a:moveTo>
                <a:cubicBezTo>
                  <a:pt x="616" y="0"/>
                  <a:pt x="0" y="475"/>
                  <a:pt x="0" y="1069"/>
                </a:cubicBezTo>
                <a:cubicBezTo>
                  <a:pt x="0" y="1490"/>
                  <a:pt x="321" y="1855"/>
                  <a:pt x="782" y="2028"/>
                </a:cubicBezTo>
                <a:lnTo>
                  <a:pt x="782" y="21600"/>
                </a:lnTo>
                <a:lnTo>
                  <a:pt x="1993" y="21600"/>
                </a:lnTo>
                <a:lnTo>
                  <a:pt x="1993" y="2023"/>
                </a:lnTo>
                <a:cubicBezTo>
                  <a:pt x="2454" y="1850"/>
                  <a:pt x="2769" y="1490"/>
                  <a:pt x="2769" y="1069"/>
                </a:cubicBezTo>
                <a:cubicBezTo>
                  <a:pt x="2769" y="481"/>
                  <a:pt x="2155" y="0"/>
                  <a:pt x="1385" y="0"/>
                </a:cubicBezTo>
                <a:close/>
                <a:moveTo>
                  <a:pt x="6999" y="2126"/>
                </a:moveTo>
                <a:cubicBezTo>
                  <a:pt x="4468" y="2126"/>
                  <a:pt x="2565" y="2616"/>
                  <a:pt x="2565" y="2616"/>
                </a:cubicBezTo>
                <a:lnTo>
                  <a:pt x="2565" y="13368"/>
                </a:lnTo>
                <a:cubicBezTo>
                  <a:pt x="2565" y="13368"/>
                  <a:pt x="4468" y="12878"/>
                  <a:pt x="6999" y="12878"/>
                </a:cubicBezTo>
                <a:cubicBezTo>
                  <a:pt x="9530" y="12878"/>
                  <a:pt x="12210" y="14253"/>
                  <a:pt x="14916" y="14253"/>
                </a:cubicBezTo>
                <a:cubicBezTo>
                  <a:pt x="17622" y="14253"/>
                  <a:pt x="21600" y="13368"/>
                  <a:pt x="21600" y="13368"/>
                </a:cubicBezTo>
                <a:lnTo>
                  <a:pt x="21600" y="2616"/>
                </a:lnTo>
                <a:cubicBezTo>
                  <a:pt x="21600" y="2616"/>
                  <a:pt x="17615" y="3501"/>
                  <a:pt x="14916" y="3501"/>
                </a:cubicBezTo>
                <a:cubicBezTo>
                  <a:pt x="12217" y="3501"/>
                  <a:pt x="9530" y="2126"/>
                  <a:pt x="6999" y="2126"/>
                </a:cubicBez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52" name="Cerchio"/>
          <p:cNvSpPr/>
          <p:nvPr/>
        </p:nvSpPr>
        <p:spPr>
          <a:xfrm>
            <a:off x="-1590992" y="4630823"/>
            <a:ext cx="11935145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53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ttangolo"/>
          <p:cNvSpPr/>
          <p:nvPr/>
        </p:nvSpPr>
        <p:spPr>
          <a:xfrm>
            <a:off x="1010039" y="1094979"/>
            <a:ext cx="22363923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58" name="Trapezio 3"/>
          <p:cNvSpPr/>
          <p:nvPr/>
        </p:nvSpPr>
        <p:spPr>
          <a:xfrm rot="10800000">
            <a:off x="359063" y="493121"/>
            <a:ext cx="14025591" cy="3086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9" name="CasellaDiTesto 1"/>
          <p:cNvSpPr txBox="1"/>
          <p:nvPr/>
        </p:nvSpPr>
        <p:spPr>
          <a:xfrm>
            <a:off x="665391" y="881002"/>
            <a:ext cx="13412935" cy="27014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>
            <a:lvl1pPr algn="ctr" defTabSz="1408175">
              <a:lnSpc>
                <a:spcPct val="80000"/>
              </a:lnSpc>
              <a:defRPr sz="893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sz="8900" b="1"/>
              <a:t>CHE RUOLO PER LA PARTECIPAZIONE?</a:t>
            </a:r>
          </a:p>
        </p:txBody>
      </p:sp>
      <p:sp>
        <p:nvSpPr>
          <p:cNvPr id="160" name="RICOSTRUIRE la FIDUCIA e RIDURRE le DISUGUAGLIANZE"/>
          <p:cNvSpPr txBox="1"/>
          <p:nvPr/>
        </p:nvSpPr>
        <p:spPr>
          <a:xfrm>
            <a:off x="1820637" y="9946885"/>
            <a:ext cx="9695277" cy="121879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spAutoFit/>
          </a:bodyPr>
          <a:lstStyle/>
          <a:p>
            <a:pPr algn="ctr" defTabSz="1511300">
              <a:lnSpc>
                <a:spcPct val="90000"/>
              </a:lnSpc>
              <a:spcBef>
                <a:spcPts val="1400"/>
              </a:spcBef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b="1"/>
              <a:t>RICOSTRUIRE </a:t>
            </a:r>
            <a:r>
              <a:t>la </a:t>
            </a:r>
            <a:r>
              <a:rPr b="1">
                <a:latin typeface="Montserrat Bold"/>
                <a:ea typeface="Montserrat Bold"/>
                <a:cs typeface="Montserrat Bold"/>
                <a:sym typeface="Montserrat Bold"/>
              </a:rPr>
              <a:t>FIDUCIA</a:t>
            </a:r>
            <a:r>
              <a:rPr b="1"/>
              <a:t> </a:t>
            </a:r>
            <a:r>
              <a:t>e </a:t>
            </a:r>
            <a:r>
              <a:rPr b="1">
                <a:latin typeface="Montserrat Bold"/>
                <a:ea typeface="Montserrat Bold"/>
                <a:cs typeface="Montserrat Bold"/>
                <a:sym typeface="Montserrat Bold"/>
              </a:rPr>
              <a:t>RIDURRE</a:t>
            </a:r>
            <a:r>
              <a:rPr b="1"/>
              <a:t> </a:t>
            </a:r>
            <a:r>
              <a:t>le </a:t>
            </a:r>
            <a:r>
              <a:rPr b="1">
                <a:latin typeface="Montserrat Bold"/>
                <a:ea typeface="Montserrat Bold"/>
                <a:cs typeface="Montserrat Bold"/>
                <a:sym typeface="Montserrat Bold"/>
              </a:rPr>
              <a:t>DISUGUAGLIANZE</a:t>
            </a:r>
          </a:p>
        </p:txBody>
      </p:sp>
      <p:sp>
        <p:nvSpPr>
          <p:cNvPr id="161" name="Ricostruire TESSUTO CONNETTIVO tra ISTITUZIONI e PERSONE"/>
          <p:cNvSpPr txBox="1"/>
          <p:nvPr/>
        </p:nvSpPr>
        <p:spPr>
          <a:xfrm>
            <a:off x="12662074" y="9946885"/>
            <a:ext cx="10001520" cy="121879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spAutoFit/>
          </a:bodyPr>
          <a:lstStyle/>
          <a:p>
            <a:pPr algn="ctr" defTabSz="1511300">
              <a:lnSpc>
                <a:spcPct val="90000"/>
              </a:lnSpc>
              <a:spcBef>
                <a:spcPts val="1400"/>
              </a:spcBef>
              <a:defRPr sz="4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err="1"/>
              <a:t>Ricostruire</a:t>
            </a:r>
            <a:r>
              <a:t> </a:t>
            </a:r>
            <a:r>
              <a:rPr b="1">
                <a:latin typeface="Montserrat Bold"/>
                <a:ea typeface="Montserrat Bold"/>
                <a:cs typeface="Montserrat Bold"/>
                <a:sym typeface="Montserrat Bold"/>
              </a:rPr>
              <a:t>TESSUTO CONNETTIVO </a:t>
            </a:r>
            <a:r>
              <a:rPr err="1"/>
              <a:t>tra</a:t>
            </a:r>
            <a:r>
              <a:t> </a:t>
            </a:r>
            <a:r>
              <a:rPr b="1">
                <a:latin typeface="Montserrat Bold"/>
                <a:ea typeface="Montserrat Bold"/>
                <a:cs typeface="Montserrat Bold"/>
                <a:sym typeface="Montserrat Bold"/>
              </a:rPr>
              <a:t>ISTITUZIONI</a:t>
            </a:r>
            <a:r>
              <a:rPr b="1"/>
              <a:t> </a:t>
            </a:r>
            <a:r>
              <a:t>e </a:t>
            </a:r>
            <a:r>
              <a:rPr b="1">
                <a:latin typeface="Montserrat Bold"/>
                <a:ea typeface="Montserrat Bold"/>
                <a:cs typeface="Montserrat Bold"/>
                <a:sym typeface="Montserrat Bold"/>
              </a:rPr>
              <a:t>PERSONE</a:t>
            </a:r>
          </a:p>
        </p:txBody>
      </p:sp>
      <p:sp>
        <p:nvSpPr>
          <p:cNvPr id="162" name="Bilancia"/>
          <p:cNvSpPr/>
          <p:nvPr/>
        </p:nvSpPr>
        <p:spPr>
          <a:xfrm>
            <a:off x="3891189" y="4999100"/>
            <a:ext cx="4836342" cy="42268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0226" y="0"/>
                  <a:pt x="9760" y="531"/>
                  <a:pt x="9761" y="1187"/>
                </a:cubicBezTo>
                <a:cubicBezTo>
                  <a:pt x="9761" y="1611"/>
                  <a:pt x="9955" y="1983"/>
                  <a:pt x="10247" y="2193"/>
                </a:cubicBezTo>
                <a:lnTo>
                  <a:pt x="10247" y="2956"/>
                </a:lnTo>
                <a:cubicBezTo>
                  <a:pt x="9939" y="3110"/>
                  <a:pt x="9689" y="3387"/>
                  <a:pt x="9546" y="3734"/>
                </a:cubicBezTo>
                <a:lnTo>
                  <a:pt x="2528" y="3734"/>
                </a:lnTo>
                <a:lnTo>
                  <a:pt x="2528" y="4844"/>
                </a:lnTo>
                <a:lnTo>
                  <a:pt x="3409" y="4844"/>
                </a:lnTo>
                <a:lnTo>
                  <a:pt x="845" y="13979"/>
                </a:lnTo>
                <a:lnTo>
                  <a:pt x="0" y="13979"/>
                </a:lnTo>
                <a:cubicBezTo>
                  <a:pt x="713" y="15444"/>
                  <a:pt x="2079" y="16435"/>
                  <a:pt x="3648" y="16435"/>
                </a:cubicBezTo>
                <a:cubicBezTo>
                  <a:pt x="5218" y="16435"/>
                  <a:pt x="6585" y="15444"/>
                  <a:pt x="7298" y="13979"/>
                </a:cubicBezTo>
                <a:lnTo>
                  <a:pt x="6453" y="13979"/>
                </a:lnTo>
                <a:lnTo>
                  <a:pt x="3888" y="4844"/>
                </a:lnTo>
                <a:lnTo>
                  <a:pt x="9469" y="4844"/>
                </a:lnTo>
                <a:cubicBezTo>
                  <a:pt x="9583" y="5301"/>
                  <a:pt x="9872" y="5673"/>
                  <a:pt x="10247" y="5860"/>
                </a:cubicBezTo>
                <a:lnTo>
                  <a:pt x="10247" y="10137"/>
                </a:lnTo>
                <a:lnTo>
                  <a:pt x="9447" y="13379"/>
                </a:lnTo>
                <a:lnTo>
                  <a:pt x="9447" y="19963"/>
                </a:lnTo>
                <a:lnTo>
                  <a:pt x="6460" y="19963"/>
                </a:lnTo>
                <a:cubicBezTo>
                  <a:pt x="6276" y="19963"/>
                  <a:pt x="6111" y="20093"/>
                  <a:pt x="6046" y="20289"/>
                </a:cubicBezTo>
                <a:lnTo>
                  <a:pt x="5613" y="21600"/>
                </a:lnTo>
                <a:lnTo>
                  <a:pt x="15987" y="21600"/>
                </a:lnTo>
                <a:lnTo>
                  <a:pt x="15552" y="20289"/>
                </a:lnTo>
                <a:cubicBezTo>
                  <a:pt x="15487" y="20093"/>
                  <a:pt x="15322" y="19963"/>
                  <a:pt x="15139" y="19963"/>
                </a:cubicBezTo>
                <a:lnTo>
                  <a:pt x="12153" y="19963"/>
                </a:lnTo>
                <a:lnTo>
                  <a:pt x="12153" y="13379"/>
                </a:lnTo>
                <a:lnTo>
                  <a:pt x="11353" y="10139"/>
                </a:lnTo>
                <a:lnTo>
                  <a:pt x="11353" y="5860"/>
                </a:lnTo>
                <a:cubicBezTo>
                  <a:pt x="11728" y="5673"/>
                  <a:pt x="12016" y="5302"/>
                  <a:pt x="12130" y="4846"/>
                </a:cubicBezTo>
                <a:lnTo>
                  <a:pt x="17710" y="4846"/>
                </a:lnTo>
                <a:lnTo>
                  <a:pt x="15147" y="13979"/>
                </a:lnTo>
                <a:lnTo>
                  <a:pt x="14302" y="13979"/>
                </a:lnTo>
                <a:cubicBezTo>
                  <a:pt x="15015" y="15444"/>
                  <a:pt x="16380" y="16435"/>
                  <a:pt x="17950" y="16435"/>
                </a:cubicBezTo>
                <a:cubicBezTo>
                  <a:pt x="19519" y="16435"/>
                  <a:pt x="20887" y="15444"/>
                  <a:pt x="21600" y="13979"/>
                </a:cubicBezTo>
                <a:lnTo>
                  <a:pt x="20753" y="13979"/>
                </a:lnTo>
                <a:lnTo>
                  <a:pt x="18190" y="4844"/>
                </a:lnTo>
                <a:lnTo>
                  <a:pt x="19072" y="4844"/>
                </a:lnTo>
                <a:lnTo>
                  <a:pt x="19072" y="3734"/>
                </a:lnTo>
                <a:lnTo>
                  <a:pt x="12052" y="3734"/>
                </a:lnTo>
                <a:cubicBezTo>
                  <a:pt x="11909" y="3388"/>
                  <a:pt x="11661" y="3110"/>
                  <a:pt x="11353" y="2956"/>
                </a:cubicBezTo>
                <a:lnTo>
                  <a:pt x="11353" y="2193"/>
                </a:lnTo>
                <a:cubicBezTo>
                  <a:pt x="11645" y="1983"/>
                  <a:pt x="11838" y="1611"/>
                  <a:pt x="11838" y="1187"/>
                </a:cubicBezTo>
                <a:cubicBezTo>
                  <a:pt x="11838" y="531"/>
                  <a:pt x="11374" y="0"/>
                  <a:pt x="10800" y="0"/>
                </a:cubicBezTo>
                <a:close/>
                <a:moveTo>
                  <a:pt x="3486" y="5791"/>
                </a:moveTo>
                <a:lnTo>
                  <a:pt x="3486" y="13979"/>
                </a:lnTo>
                <a:lnTo>
                  <a:pt x="1188" y="13979"/>
                </a:lnTo>
                <a:lnTo>
                  <a:pt x="3486" y="5791"/>
                </a:lnTo>
                <a:close/>
                <a:moveTo>
                  <a:pt x="3812" y="5791"/>
                </a:moveTo>
                <a:lnTo>
                  <a:pt x="6110" y="13979"/>
                </a:lnTo>
                <a:lnTo>
                  <a:pt x="3812" y="13979"/>
                </a:lnTo>
                <a:lnTo>
                  <a:pt x="3812" y="5791"/>
                </a:lnTo>
                <a:close/>
                <a:moveTo>
                  <a:pt x="17788" y="5791"/>
                </a:moveTo>
                <a:lnTo>
                  <a:pt x="17788" y="13979"/>
                </a:lnTo>
                <a:lnTo>
                  <a:pt x="15490" y="13979"/>
                </a:lnTo>
                <a:lnTo>
                  <a:pt x="17788" y="5791"/>
                </a:lnTo>
                <a:close/>
                <a:moveTo>
                  <a:pt x="18114" y="5791"/>
                </a:moveTo>
                <a:lnTo>
                  <a:pt x="20412" y="13979"/>
                </a:lnTo>
                <a:lnTo>
                  <a:pt x="18114" y="13979"/>
                </a:lnTo>
                <a:lnTo>
                  <a:pt x="18114" y="5791"/>
                </a:ln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63" name="Neurone"/>
          <p:cNvSpPr/>
          <p:nvPr/>
        </p:nvSpPr>
        <p:spPr>
          <a:xfrm>
            <a:off x="15118782" y="5091705"/>
            <a:ext cx="5688341" cy="4376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551" extrusionOk="0">
                <a:moveTo>
                  <a:pt x="17938" y="9"/>
                </a:moveTo>
                <a:cubicBezTo>
                  <a:pt x="17518" y="282"/>
                  <a:pt x="16746" y="1233"/>
                  <a:pt x="16401" y="3208"/>
                </a:cubicBezTo>
                <a:cubicBezTo>
                  <a:pt x="16342" y="3558"/>
                  <a:pt x="16271" y="3867"/>
                  <a:pt x="16191" y="4133"/>
                </a:cubicBezTo>
                <a:cubicBezTo>
                  <a:pt x="16147" y="4287"/>
                  <a:pt x="15997" y="4322"/>
                  <a:pt x="15911" y="4203"/>
                </a:cubicBezTo>
                <a:cubicBezTo>
                  <a:pt x="15819" y="4077"/>
                  <a:pt x="15711" y="3944"/>
                  <a:pt x="15592" y="3790"/>
                </a:cubicBezTo>
                <a:cubicBezTo>
                  <a:pt x="15263" y="3258"/>
                  <a:pt x="16030" y="1815"/>
                  <a:pt x="15955" y="652"/>
                </a:cubicBezTo>
                <a:cubicBezTo>
                  <a:pt x="15949" y="582"/>
                  <a:pt x="15872" y="583"/>
                  <a:pt x="15867" y="646"/>
                </a:cubicBezTo>
                <a:cubicBezTo>
                  <a:pt x="15818" y="982"/>
                  <a:pt x="15744" y="1326"/>
                  <a:pt x="15663" y="1648"/>
                </a:cubicBezTo>
                <a:cubicBezTo>
                  <a:pt x="15652" y="1697"/>
                  <a:pt x="15604" y="1703"/>
                  <a:pt x="15582" y="1661"/>
                </a:cubicBezTo>
                <a:cubicBezTo>
                  <a:pt x="15474" y="1472"/>
                  <a:pt x="15394" y="1277"/>
                  <a:pt x="15415" y="878"/>
                </a:cubicBezTo>
                <a:cubicBezTo>
                  <a:pt x="15421" y="808"/>
                  <a:pt x="15338" y="793"/>
                  <a:pt x="15328" y="856"/>
                </a:cubicBezTo>
                <a:cubicBezTo>
                  <a:pt x="15257" y="1206"/>
                  <a:pt x="15312" y="1506"/>
                  <a:pt x="15474" y="1913"/>
                </a:cubicBezTo>
                <a:cubicBezTo>
                  <a:pt x="15517" y="2011"/>
                  <a:pt x="15523" y="2179"/>
                  <a:pt x="15496" y="2284"/>
                </a:cubicBezTo>
                <a:cubicBezTo>
                  <a:pt x="15394" y="2670"/>
                  <a:pt x="15301" y="2999"/>
                  <a:pt x="15269" y="3258"/>
                </a:cubicBezTo>
                <a:cubicBezTo>
                  <a:pt x="15263" y="3307"/>
                  <a:pt x="15220" y="3319"/>
                  <a:pt x="15193" y="3284"/>
                </a:cubicBezTo>
                <a:cubicBezTo>
                  <a:pt x="14950" y="2948"/>
                  <a:pt x="14708" y="2452"/>
                  <a:pt x="14648" y="1562"/>
                </a:cubicBezTo>
                <a:cubicBezTo>
                  <a:pt x="14643" y="1499"/>
                  <a:pt x="14573" y="1492"/>
                  <a:pt x="14562" y="1562"/>
                </a:cubicBezTo>
                <a:cubicBezTo>
                  <a:pt x="14508" y="1920"/>
                  <a:pt x="14514" y="2593"/>
                  <a:pt x="15016" y="3398"/>
                </a:cubicBezTo>
                <a:cubicBezTo>
                  <a:pt x="15269" y="3811"/>
                  <a:pt x="15528" y="4147"/>
                  <a:pt x="15712" y="4420"/>
                </a:cubicBezTo>
                <a:cubicBezTo>
                  <a:pt x="15868" y="4644"/>
                  <a:pt x="15873" y="4987"/>
                  <a:pt x="15722" y="5219"/>
                </a:cubicBezTo>
                <a:cubicBezTo>
                  <a:pt x="15344" y="5793"/>
                  <a:pt x="14908" y="5952"/>
                  <a:pt x="14535" y="6043"/>
                </a:cubicBezTo>
                <a:cubicBezTo>
                  <a:pt x="14271" y="6078"/>
                  <a:pt x="14023" y="6079"/>
                  <a:pt x="13753" y="5932"/>
                </a:cubicBezTo>
                <a:cubicBezTo>
                  <a:pt x="13478" y="5785"/>
                  <a:pt x="13344" y="5553"/>
                  <a:pt x="13322" y="5168"/>
                </a:cubicBezTo>
                <a:cubicBezTo>
                  <a:pt x="13306" y="4832"/>
                  <a:pt x="13408" y="4349"/>
                  <a:pt x="13548" y="3873"/>
                </a:cubicBezTo>
                <a:cubicBezTo>
                  <a:pt x="13774" y="3131"/>
                  <a:pt x="13695" y="2418"/>
                  <a:pt x="13501" y="1788"/>
                </a:cubicBezTo>
                <a:cubicBezTo>
                  <a:pt x="13479" y="1718"/>
                  <a:pt x="13397" y="1753"/>
                  <a:pt x="13408" y="1823"/>
                </a:cubicBezTo>
                <a:cubicBezTo>
                  <a:pt x="13559" y="2859"/>
                  <a:pt x="13575" y="3181"/>
                  <a:pt x="13332" y="3818"/>
                </a:cubicBezTo>
                <a:cubicBezTo>
                  <a:pt x="13186" y="4189"/>
                  <a:pt x="13106" y="4391"/>
                  <a:pt x="13062" y="4783"/>
                </a:cubicBezTo>
                <a:cubicBezTo>
                  <a:pt x="13035" y="5014"/>
                  <a:pt x="12902" y="5077"/>
                  <a:pt x="12805" y="4888"/>
                </a:cubicBezTo>
                <a:cubicBezTo>
                  <a:pt x="12778" y="4832"/>
                  <a:pt x="12739" y="4784"/>
                  <a:pt x="12707" y="4728"/>
                </a:cubicBezTo>
                <a:cubicBezTo>
                  <a:pt x="12669" y="4665"/>
                  <a:pt x="12636" y="4609"/>
                  <a:pt x="12604" y="4553"/>
                </a:cubicBezTo>
                <a:cubicBezTo>
                  <a:pt x="12448" y="4287"/>
                  <a:pt x="12383" y="3950"/>
                  <a:pt x="12442" y="3628"/>
                </a:cubicBezTo>
                <a:cubicBezTo>
                  <a:pt x="12561" y="2949"/>
                  <a:pt x="12895" y="2032"/>
                  <a:pt x="12847" y="1241"/>
                </a:cubicBezTo>
                <a:cubicBezTo>
                  <a:pt x="12841" y="1178"/>
                  <a:pt x="12771" y="1171"/>
                  <a:pt x="12761" y="1234"/>
                </a:cubicBezTo>
                <a:cubicBezTo>
                  <a:pt x="12712" y="1577"/>
                  <a:pt x="12636" y="1927"/>
                  <a:pt x="12550" y="2256"/>
                </a:cubicBezTo>
                <a:cubicBezTo>
                  <a:pt x="12539" y="2298"/>
                  <a:pt x="12492" y="2305"/>
                  <a:pt x="12476" y="2263"/>
                </a:cubicBezTo>
                <a:cubicBezTo>
                  <a:pt x="12400" y="2088"/>
                  <a:pt x="12324" y="1829"/>
                  <a:pt x="12307" y="1479"/>
                </a:cubicBezTo>
                <a:cubicBezTo>
                  <a:pt x="12302" y="1409"/>
                  <a:pt x="12232" y="1403"/>
                  <a:pt x="12216" y="1473"/>
                </a:cubicBezTo>
                <a:cubicBezTo>
                  <a:pt x="12157" y="1788"/>
                  <a:pt x="12178" y="2081"/>
                  <a:pt x="12307" y="2431"/>
                </a:cubicBezTo>
                <a:cubicBezTo>
                  <a:pt x="12377" y="2627"/>
                  <a:pt x="12395" y="2851"/>
                  <a:pt x="12341" y="3061"/>
                </a:cubicBezTo>
                <a:cubicBezTo>
                  <a:pt x="12276" y="3299"/>
                  <a:pt x="12222" y="3516"/>
                  <a:pt x="12189" y="3698"/>
                </a:cubicBezTo>
                <a:cubicBezTo>
                  <a:pt x="12179" y="3754"/>
                  <a:pt x="12131" y="3768"/>
                  <a:pt x="12098" y="3726"/>
                </a:cubicBezTo>
                <a:cubicBezTo>
                  <a:pt x="11564" y="2991"/>
                  <a:pt x="11331" y="2774"/>
                  <a:pt x="10743" y="2431"/>
                </a:cubicBezTo>
                <a:cubicBezTo>
                  <a:pt x="10695" y="2403"/>
                  <a:pt x="10658" y="2495"/>
                  <a:pt x="10701" y="2530"/>
                </a:cubicBezTo>
                <a:cubicBezTo>
                  <a:pt x="11025" y="2789"/>
                  <a:pt x="11358" y="3061"/>
                  <a:pt x="11930" y="3971"/>
                </a:cubicBezTo>
                <a:cubicBezTo>
                  <a:pt x="11957" y="4013"/>
                  <a:pt x="11930" y="4076"/>
                  <a:pt x="11893" y="4076"/>
                </a:cubicBezTo>
                <a:cubicBezTo>
                  <a:pt x="11790" y="4076"/>
                  <a:pt x="11246" y="4146"/>
                  <a:pt x="10598" y="3936"/>
                </a:cubicBezTo>
                <a:cubicBezTo>
                  <a:pt x="10539" y="3915"/>
                  <a:pt x="10512" y="3986"/>
                  <a:pt x="10566" y="4035"/>
                </a:cubicBezTo>
                <a:cubicBezTo>
                  <a:pt x="10971" y="4399"/>
                  <a:pt x="11758" y="4300"/>
                  <a:pt x="11952" y="4370"/>
                </a:cubicBezTo>
                <a:cubicBezTo>
                  <a:pt x="12124" y="4433"/>
                  <a:pt x="12260" y="4608"/>
                  <a:pt x="12314" y="4685"/>
                </a:cubicBezTo>
                <a:cubicBezTo>
                  <a:pt x="12314" y="4685"/>
                  <a:pt x="12314" y="4686"/>
                  <a:pt x="12314" y="4693"/>
                </a:cubicBezTo>
                <a:cubicBezTo>
                  <a:pt x="12373" y="4805"/>
                  <a:pt x="12448" y="4867"/>
                  <a:pt x="12518" y="4993"/>
                </a:cubicBezTo>
                <a:cubicBezTo>
                  <a:pt x="12610" y="5161"/>
                  <a:pt x="12691" y="5329"/>
                  <a:pt x="12761" y="5490"/>
                </a:cubicBezTo>
                <a:cubicBezTo>
                  <a:pt x="12896" y="5805"/>
                  <a:pt x="12378" y="5994"/>
                  <a:pt x="12167" y="5735"/>
                </a:cubicBezTo>
                <a:cubicBezTo>
                  <a:pt x="11925" y="5434"/>
                  <a:pt x="11531" y="5042"/>
                  <a:pt x="11138" y="5098"/>
                </a:cubicBezTo>
                <a:cubicBezTo>
                  <a:pt x="11089" y="5105"/>
                  <a:pt x="11084" y="5198"/>
                  <a:pt x="11133" y="5219"/>
                </a:cubicBezTo>
                <a:cubicBezTo>
                  <a:pt x="11553" y="5373"/>
                  <a:pt x="11817" y="5672"/>
                  <a:pt x="11947" y="5875"/>
                </a:cubicBezTo>
                <a:cubicBezTo>
                  <a:pt x="11968" y="5910"/>
                  <a:pt x="11952" y="5960"/>
                  <a:pt x="11920" y="5960"/>
                </a:cubicBezTo>
                <a:cubicBezTo>
                  <a:pt x="11580" y="5981"/>
                  <a:pt x="11187" y="5925"/>
                  <a:pt x="10777" y="5715"/>
                </a:cubicBezTo>
                <a:cubicBezTo>
                  <a:pt x="10728" y="5687"/>
                  <a:pt x="10685" y="5792"/>
                  <a:pt x="10733" y="5820"/>
                </a:cubicBezTo>
                <a:cubicBezTo>
                  <a:pt x="11353" y="6191"/>
                  <a:pt x="11936" y="6337"/>
                  <a:pt x="12535" y="6225"/>
                </a:cubicBezTo>
                <a:cubicBezTo>
                  <a:pt x="12821" y="6169"/>
                  <a:pt x="13085" y="6408"/>
                  <a:pt x="13150" y="6772"/>
                </a:cubicBezTo>
                <a:cubicBezTo>
                  <a:pt x="13414" y="8305"/>
                  <a:pt x="12658" y="10084"/>
                  <a:pt x="10280" y="10903"/>
                </a:cubicBezTo>
                <a:cubicBezTo>
                  <a:pt x="5248" y="12618"/>
                  <a:pt x="2778" y="16609"/>
                  <a:pt x="2082" y="17841"/>
                </a:cubicBezTo>
                <a:cubicBezTo>
                  <a:pt x="1893" y="18170"/>
                  <a:pt x="1645" y="18437"/>
                  <a:pt x="1349" y="18591"/>
                </a:cubicBezTo>
                <a:cubicBezTo>
                  <a:pt x="1074" y="18738"/>
                  <a:pt x="696" y="18878"/>
                  <a:pt x="211" y="18920"/>
                </a:cubicBezTo>
                <a:cubicBezTo>
                  <a:pt x="173" y="18927"/>
                  <a:pt x="136" y="18962"/>
                  <a:pt x="130" y="19011"/>
                </a:cubicBezTo>
                <a:cubicBezTo>
                  <a:pt x="109" y="19130"/>
                  <a:pt x="124" y="19234"/>
                  <a:pt x="145" y="19311"/>
                </a:cubicBezTo>
                <a:cubicBezTo>
                  <a:pt x="162" y="19381"/>
                  <a:pt x="226" y="19416"/>
                  <a:pt x="280" y="19381"/>
                </a:cubicBezTo>
                <a:cubicBezTo>
                  <a:pt x="442" y="19262"/>
                  <a:pt x="777" y="19053"/>
                  <a:pt x="836" y="19263"/>
                </a:cubicBezTo>
                <a:cubicBezTo>
                  <a:pt x="901" y="19487"/>
                  <a:pt x="297" y="19662"/>
                  <a:pt x="76" y="19718"/>
                </a:cubicBezTo>
                <a:cubicBezTo>
                  <a:pt x="28" y="19732"/>
                  <a:pt x="-5" y="19788"/>
                  <a:pt x="0" y="19858"/>
                </a:cubicBezTo>
                <a:cubicBezTo>
                  <a:pt x="11" y="19956"/>
                  <a:pt x="49" y="20104"/>
                  <a:pt x="140" y="20237"/>
                </a:cubicBezTo>
                <a:cubicBezTo>
                  <a:pt x="178" y="20286"/>
                  <a:pt x="232" y="20292"/>
                  <a:pt x="275" y="20243"/>
                </a:cubicBezTo>
                <a:cubicBezTo>
                  <a:pt x="496" y="19977"/>
                  <a:pt x="1091" y="19404"/>
                  <a:pt x="1231" y="19642"/>
                </a:cubicBezTo>
                <a:cubicBezTo>
                  <a:pt x="1274" y="19719"/>
                  <a:pt x="1263" y="19990"/>
                  <a:pt x="562" y="20403"/>
                </a:cubicBezTo>
                <a:cubicBezTo>
                  <a:pt x="508" y="20431"/>
                  <a:pt x="491" y="20515"/>
                  <a:pt x="518" y="20578"/>
                </a:cubicBezTo>
                <a:cubicBezTo>
                  <a:pt x="556" y="20662"/>
                  <a:pt x="605" y="20733"/>
                  <a:pt x="643" y="20782"/>
                </a:cubicBezTo>
                <a:cubicBezTo>
                  <a:pt x="686" y="20838"/>
                  <a:pt x="755" y="20825"/>
                  <a:pt x="782" y="20762"/>
                </a:cubicBezTo>
                <a:cubicBezTo>
                  <a:pt x="874" y="20573"/>
                  <a:pt x="1068" y="20237"/>
                  <a:pt x="1224" y="20377"/>
                </a:cubicBezTo>
                <a:cubicBezTo>
                  <a:pt x="1380" y="20517"/>
                  <a:pt x="1251" y="20866"/>
                  <a:pt x="1170" y="21055"/>
                </a:cubicBezTo>
                <a:cubicBezTo>
                  <a:pt x="1143" y="21125"/>
                  <a:pt x="1165" y="21209"/>
                  <a:pt x="1224" y="21230"/>
                </a:cubicBezTo>
                <a:cubicBezTo>
                  <a:pt x="1273" y="21251"/>
                  <a:pt x="1337" y="21265"/>
                  <a:pt x="1413" y="21265"/>
                </a:cubicBezTo>
                <a:cubicBezTo>
                  <a:pt x="1467" y="21265"/>
                  <a:pt x="1516" y="21202"/>
                  <a:pt x="1511" y="21132"/>
                </a:cubicBezTo>
                <a:cubicBezTo>
                  <a:pt x="1446" y="20130"/>
                  <a:pt x="1613" y="19963"/>
                  <a:pt x="1694" y="20005"/>
                </a:cubicBezTo>
                <a:cubicBezTo>
                  <a:pt x="1910" y="20103"/>
                  <a:pt x="1823" y="21005"/>
                  <a:pt x="1753" y="21383"/>
                </a:cubicBezTo>
                <a:cubicBezTo>
                  <a:pt x="1742" y="21446"/>
                  <a:pt x="1775" y="21518"/>
                  <a:pt x="1824" y="21532"/>
                </a:cubicBezTo>
                <a:cubicBezTo>
                  <a:pt x="1959" y="21574"/>
                  <a:pt x="2072" y="21539"/>
                  <a:pt x="2148" y="21504"/>
                </a:cubicBezTo>
                <a:cubicBezTo>
                  <a:pt x="2196" y="21483"/>
                  <a:pt x="2218" y="21411"/>
                  <a:pt x="2202" y="21348"/>
                </a:cubicBezTo>
                <a:cubicBezTo>
                  <a:pt x="2131" y="21068"/>
                  <a:pt x="1952" y="20298"/>
                  <a:pt x="2136" y="20263"/>
                </a:cubicBezTo>
                <a:cubicBezTo>
                  <a:pt x="2303" y="20228"/>
                  <a:pt x="2325" y="20712"/>
                  <a:pt x="2325" y="20950"/>
                </a:cubicBezTo>
                <a:cubicBezTo>
                  <a:pt x="2325" y="21027"/>
                  <a:pt x="2379" y="21082"/>
                  <a:pt x="2432" y="21068"/>
                </a:cubicBezTo>
                <a:cubicBezTo>
                  <a:pt x="2492" y="21054"/>
                  <a:pt x="2573" y="21020"/>
                  <a:pt x="2643" y="20943"/>
                </a:cubicBezTo>
                <a:cubicBezTo>
                  <a:pt x="2675" y="20908"/>
                  <a:pt x="2681" y="20846"/>
                  <a:pt x="2665" y="20797"/>
                </a:cubicBezTo>
                <a:cubicBezTo>
                  <a:pt x="2428" y="20132"/>
                  <a:pt x="2341" y="19577"/>
                  <a:pt x="2314" y="19178"/>
                </a:cubicBezTo>
                <a:cubicBezTo>
                  <a:pt x="2293" y="18821"/>
                  <a:pt x="2369" y="18451"/>
                  <a:pt x="2552" y="18178"/>
                </a:cubicBezTo>
                <a:cubicBezTo>
                  <a:pt x="5033" y="14593"/>
                  <a:pt x="6839" y="13262"/>
                  <a:pt x="10415" y="11785"/>
                </a:cubicBezTo>
                <a:cubicBezTo>
                  <a:pt x="12097" y="11091"/>
                  <a:pt x="13646" y="10904"/>
                  <a:pt x="14391" y="11940"/>
                </a:cubicBezTo>
                <a:cubicBezTo>
                  <a:pt x="14725" y="12409"/>
                  <a:pt x="14676" y="13142"/>
                  <a:pt x="14288" y="13542"/>
                </a:cubicBezTo>
                <a:cubicBezTo>
                  <a:pt x="13813" y="14025"/>
                  <a:pt x="13473" y="14585"/>
                  <a:pt x="13246" y="15607"/>
                </a:cubicBezTo>
                <a:cubicBezTo>
                  <a:pt x="13230" y="15677"/>
                  <a:pt x="13317" y="15712"/>
                  <a:pt x="13339" y="15642"/>
                </a:cubicBezTo>
                <a:cubicBezTo>
                  <a:pt x="13571" y="14928"/>
                  <a:pt x="13888" y="14418"/>
                  <a:pt x="14195" y="14054"/>
                </a:cubicBezTo>
                <a:cubicBezTo>
                  <a:pt x="14222" y="14019"/>
                  <a:pt x="14271" y="14046"/>
                  <a:pt x="14271" y="14095"/>
                </a:cubicBezTo>
                <a:cubicBezTo>
                  <a:pt x="14282" y="14424"/>
                  <a:pt x="14244" y="14893"/>
                  <a:pt x="14050" y="15362"/>
                </a:cubicBezTo>
                <a:cubicBezTo>
                  <a:pt x="14023" y="15425"/>
                  <a:pt x="14083" y="15483"/>
                  <a:pt x="14126" y="15441"/>
                </a:cubicBezTo>
                <a:cubicBezTo>
                  <a:pt x="14428" y="15126"/>
                  <a:pt x="14486" y="14571"/>
                  <a:pt x="14519" y="14102"/>
                </a:cubicBezTo>
                <a:cubicBezTo>
                  <a:pt x="14535" y="13857"/>
                  <a:pt x="14687" y="13564"/>
                  <a:pt x="14854" y="13445"/>
                </a:cubicBezTo>
                <a:cubicBezTo>
                  <a:pt x="14865" y="13438"/>
                  <a:pt x="14880" y="13431"/>
                  <a:pt x="14891" y="13417"/>
                </a:cubicBezTo>
                <a:cubicBezTo>
                  <a:pt x="14961" y="13368"/>
                  <a:pt x="15043" y="13417"/>
                  <a:pt x="15070" y="13515"/>
                </a:cubicBezTo>
                <a:cubicBezTo>
                  <a:pt x="15124" y="13739"/>
                  <a:pt x="15172" y="13976"/>
                  <a:pt x="15210" y="14242"/>
                </a:cubicBezTo>
                <a:cubicBezTo>
                  <a:pt x="15231" y="14403"/>
                  <a:pt x="15252" y="14559"/>
                  <a:pt x="15274" y="14706"/>
                </a:cubicBezTo>
                <a:cubicBezTo>
                  <a:pt x="15279" y="14818"/>
                  <a:pt x="15301" y="15110"/>
                  <a:pt x="15183" y="15320"/>
                </a:cubicBezTo>
                <a:cubicBezTo>
                  <a:pt x="14686" y="16224"/>
                  <a:pt x="14643" y="15957"/>
                  <a:pt x="14190" y="16902"/>
                </a:cubicBezTo>
                <a:cubicBezTo>
                  <a:pt x="14163" y="16958"/>
                  <a:pt x="14244" y="17009"/>
                  <a:pt x="14276" y="16953"/>
                </a:cubicBezTo>
                <a:cubicBezTo>
                  <a:pt x="14524" y="16469"/>
                  <a:pt x="14967" y="16105"/>
                  <a:pt x="15178" y="15874"/>
                </a:cubicBezTo>
                <a:cubicBezTo>
                  <a:pt x="15221" y="15825"/>
                  <a:pt x="15258" y="15776"/>
                  <a:pt x="15296" y="15727"/>
                </a:cubicBezTo>
                <a:cubicBezTo>
                  <a:pt x="15323" y="15685"/>
                  <a:pt x="15376" y="15706"/>
                  <a:pt x="15382" y="15762"/>
                </a:cubicBezTo>
                <a:cubicBezTo>
                  <a:pt x="15495" y="17058"/>
                  <a:pt x="15393" y="17464"/>
                  <a:pt x="15296" y="18003"/>
                </a:cubicBezTo>
                <a:cubicBezTo>
                  <a:pt x="15285" y="18073"/>
                  <a:pt x="15361" y="18107"/>
                  <a:pt x="15388" y="18044"/>
                </a:cubicBezTo>
                <a:cubicBezTo>
                  <a:pt x="15674" y="17323"/>
                  <a:pt x="15652" y="16427"/>
                  <a:pt x="15663" y="15517"/>
                </a:cubicBezTo>
                <a:cubicBezTo>
                  <a:pt x="15663" y="15461"/>
                  <a:pt x="15712" y="15432"/>
                  <a:pt x="15744" y="15467"/>
                </a:cubicBezTo>
                <a:cubicBezTo>
                  <a:pt x="15857" y="15593"/>
                  <a:pt x="15991" y="15721"/>
                  <a:pt x="16132" y="15861"/>
                </a:cubicBezTo>
                <a:cubicBezTo>
                  <a:pt x="16207" y="15938"/>
                  <a:pt x="16256" y="16048"/>
                  <a:pt x="16266" y="16167"/>
                </a:cubicBezTo>
                <a:cubicBezTo>
                  <a:pt x="16310" y="16678"/>
                  <a:pt x="16386" y="17036"/>
                  <a:pt x="16629" y="17316"/>
                </a:cubicBezTo>
                <a:cubicBezTo>
                  <a:pt x="16672" y="17365"/>
                  <a:pt x="16730" y="17302"/>
                  <a:pt x="16703" y="17239"/>
                </a:cubicBezTo>
                <a:cubicBezTo>
                  <a:pt x="16546" y="16882"/>
                  <a:pt x="16504" y="16568"/>
                  <a:pt x="16499" y="16351"/>
                </a:cubicBezTo>
                <a:cubicBezTo>
                  <a:pt x="16499" y="16309"/>
                  <a:pt x="16531" y="16280"/>
                  <a:pt x="16558" y="16301"/>
                </a:cubicBezTo>
                <a:cubicBezTo>
                  <a:pt x="16855" y="16504"/>
                  <a:pt x="17065" y="16776"/>
                  <a:pt x="17259" y="17112"/>
                </a:cubicBezTo>
                <a:cubicBezTo>
                  <a:pt x="17291" y="17175"/>
                  <a:pt x="17367" y="17121"/>
                  <a:pt x="17340" y="17051"/>
                </a:cubicBezTo>
                <a:cubicBezTo>
                  <a:pt x="17043" y="16288"/>
                  <a:pt x="16310" y="15699"/>
                  <a:pt x="15879" y="15167"/>
                </a:cubicBezTo>
                <a:cubicBezTo>
                  <a:pt x="15695" y="14943"/>
                  <a:pt x="15576" y="14649"/>
                  <a:pt x="15543" y="14327"/>
                </a:cubicBezTo>
                <a:cubicBezTo>
                  <a:pt x="15538" y="14292"/>
                  <a:pt x="15539" y="14250"/>
                  <a:pt x="15533" y="14215"/>
                </a:cubicBezTo>
                <a:cubicBezTo>
                  <a:pt x="15522" y="14117"/>
                  <a:pt x="15517" y="14018"/>
                  <a:pt x="15506" y="13927"/>
                </a:cubicBezTo>
                <a:cubicBezTo>
                  <a:pt x="15495" y="13808"/>
                  <a:pt x="15598" y="13732"/>
                  <a:pt x="15673" y="13802"/>
                </a:cubicBezTo>
                <a:cubicBezTo>
                  <a:pt x="15856" y="13977"/>
                  <a:pt x="16115" y="14144"/>
                  <a:pt x="16487" y="14277"/>
                </a:cubicBezTo>
                <a:cubicBezTo>
                  <a:pt x="17091" y="14494"/>
                  <a:pt x="17389" y="14691"/>
                  <a:pt x="17923" y="15657"/>
                </a:cubicBezTo>
                <a:cubicBezTo>
                  <a:pt x="17956" y="15720"/>
                  <a:pt x="18031" y="15664"/>
                  <a:pt x="18004" y="15594"/>
                </a:cubicBezTo>
                <a:cubicBezTo>
                  <a:pt x="17670" y="14705"/>
                  <a:pt x="17270" y="14278"/>
                  <a:pt x="16585" y="14012"/>
                </a:cubicBezTo>
                <a:cubicBezTo>
                  <a:pt x="16261" y="13886"/>
                  <a:pt x="16050" y="13710"/>
                  <a:pt x="15867" y="13493"/>
                </a:cubicBezTo>
                <a:cubicBezTo>
                  <a:pt x="15576" y="13150"/>
                  <a:pt x="15479" y="12597"/>
                  <a:pt x="15646" y="12128"/>
                </a:cubicBezTo>
                <a:cubicBezTo>
                  <a:pt x="15797" y="11701"/>
                  <a:pt x="16051" y="11372"/>
                  <a:pt x="16423" y="11036"/>
                </a:cubicBezTo>
                <a:cubicBezTo>
                  <a:pt x="16871" y="10693"/>
                  <a:pt x="17249" y="10665"/>
                  <a:pt x="17680" y="10826"/>
                </a:cubicBezTo>
                <a:cubicBezTo>
                  <a:pt x="18112" y="10987"/>
                  <a:pt x="18456" y="11413"/>
                  <a:pt x="18580" y="11966"/>
                </a:cubicBezTo>
                <a:cubicBezTo>
                  <a:pt x="18651" y="12295"/>
                  <a:pt x="18661" y="12645"/>
                  <a:pt x="18715" y="12981"/>
                </a:cubicBezTo>
                <a:cubicBezTo>
                  <a:pt x="18882" y="13955"/>
                  <a:pt x="19088" y="14327"/>
                  <a:pt x="19325" y="14649"/>
                </a:cubicBezTo>
                <a:cubicBezTo>
                  <a:pt x="19379" y="14719"/>
                  <a:pt x="19406" y="14648"/>
                  <a:pt x="19379" y="14585"/>
                </a:cubicBezTo>
                <a:cubicBezTo>
                  <a:pt x="19245" y="14305"/>
                  <a:pt x="19033" y="13815"/>
                  <a:pt x="18990" y="13605"/>
                </a:cubicBezTo>
                <a:cubicBezTo>
                  <a:pt x="18979" y="13556"/>
                  <a:pt x="19022" y="13521"/>
                  <a:pt x="19049" y="13542"/>
                </a:cubicBezTo>
                <a:cubicBezTo>
                  <a:pt x="19356" y="13766"/>
                  <a:pt x="19552" y="14082"/>
                  <a:pt x="19622" y="14180"/>
                </a:cubicBezTo>
                <a:cubicBezTo>
                  <a:pt x="19660" y="14229"/>
                  <a:pt x="19713" y="14145"/>
                  <a:pt x="19681" y="14089"/>
                </a:cubicBezTo>
                <a:cubicBezTo>
                  <a:pt x="19314" y="13451"/>
                  <a:pt x="19108" y="13361"/>
                  <a:pt x="18995" y="13172"/>
                </a:cubicBezTo>
                <a:cubicBezTo>
                  <a:pt x="18925" y="13053"/>
                  <a:pt x="18888" y="12912"/>
                  <a:pt x="18872" y="12765"/>
                </a:cubicBezTo>
                <a:cubicBezTo>
                  <a:pt x="18834" y="12380"/>
                  <a:pt x="18812" y="12024"/>
                  <a:pt x="18747" y="11730"/>
                </a:cubicBezTo>
                <a:cubicBezTo>
                  <a:pt x="18720" y="11597"/>
                  <a:pt x="18829" y="11483"/>
                  <a:pt x="18921" y="11546"/>
                </a:cubicBezTo>
                <a:cubicBezTo>
                  <a:pt x="18991" y="11595"/>
                  <a:pt x="19066" y="11637"/>
                  <a:pt x="19142" y="11686"/>
                </a:cubicBezTo>
                <a:cubicBezTo>
                  <a:pt x="19185" y="11714"/>
                  <a:pt x="19233" y="11743"/>
                  <a:pt x="19277" y="11771"/>
                </a:cubicBezTo>
                <a:cubicBezTo>
                  <a:pt x="19848" y="12227"/>
                  <a:pt x="19518" y="13172"/>
                  <a:pt x="20047" y="13935"/>
                </a:cubicBezTo>
                <a:cubicBezTo>
                  <a:pt x="20090" y="13998"/>
                  <a:pt x="20155" y="13977"/>
                  <a:pt x="20123" y="13900"/>
                </a:cubicBezTo>
                <a:cubicBezTo>
                  <a:pt x="20026" y="13683"/>
                  <a:pt x="19940" y="13486"/>
                  <a:pt x="19924" y="13191"/>
                </a:cubicBezTo>
                <a:cubicBezTo>
                  <a:pt x="19918" y="13135"/>
                  <a:pt x="19967" y="13109"/>
                  <a:pt x="20000" y="13137"/>
                </a:cubicBezTo>
                <a:cubicBezTo>
                  <a:pt x="20107" y="13242"/>
                  <a:pt x="20214" y="13388"/>
                  <a:pt x="20289" y="13493"/>
                </a:cubicBezTo>
                <a:cubicBezTo>
                  <a:pt x="20343" y="13577"/>
                  <a:pt x="20355" y="13508"/>
                  <a:pt x="20338" y="13445"/>
                </a:cubicBezTo>
                <a:cubicBezTo>
                  <a:pt x="20241" y="13123"/>
                  <a:pt x="20041" y="12897"/>
                  <a:pt x="19912" y="12771"/>
                </a:cubicBezTo>
                <a:cubicBezTo>
                  <a:pt x="19847" y="12708"/>
                  <a:pt x="19804" y="12618"/>
                  <a:pt x="19799" y="12513"/>
                </a:cubicBezTo>
                <a:cubicBezTo>
                  <a:pt x="19794" y="12415"/>
                  <a:pt x="19795" y="12351"/>
                  <a:pt x="19784" y="12246"/>
                </a:cubicBezTo>
                <a:cubicBezTo>
                  <a:pt x="19778" y="12197"/>
                  <a:pt x="19821" y="12157"/>
                  <a:pt x="19853" y="12185"/>
                </a:cubicBezTo>
                <a:cubicBezTo>
                  <a:pt x="20775" y="12913"/>
                  <a:pt x="21023" y="13472"/>
                  <a:pt x="21255" y="13955"/>
                </a:cubicBezTo>
                <a:cubicBezTo>
                  <a:pt x="21282" y="14011"/>
                  <a:pt x="21347" y="13977"/>
                  <a:pt x="21336" y="13914"/>
                </a:cubicBezTo>
                <a:cubicBezTo>
                  <a:pt x="21217" y="13325"/>
                  <a:pt x="20868" y="12353"/>
                  <a:pt x="19433" y="11526"/>
                </a:cubicBezTo>
                <a:cubicBezTo>
                  <a:pt x="19191" y="11386"/>
                  <a:pt x="18963" y="11246"/>
                  <a:pt x="18801" y="10903"/>
                </a:cubicBezTo>
                <a:cubicBezTo>
                  <a:pt x="18612" y="10518"/>
                  <a:pt x="18975" y="10273"/>
                  <a:pt x="18975" y="10273"/>
                </a:cubicBezTo>
                <a:cubicBezTo>
                  <a:pt x="19433" y="9937"/>
                  <a:pt x="20409" y="11155"/>
                  <a:pt x="21304" y="11246"/>
                </a:cubicBezTo>
                <a:cubicBezTo>
                  <a:pt x="21353" y="11253"/>
                  <a:pt x="21369" y="11163"/>
                  <a:pt x="21321" y="11135"/>
                </a:cubicBezTo>
                <a:cubicBezTo>
                  <a:pt x="21067" y="11016"/>
                  <a:pt x="20813" y="10860"/>
                  <a:pt x="20581" y="10699"/>
                </a:cubicBezTo>
                <a:cubicBezTo>
                  <a:pt x="20549" y="10678"/>
                  <a:pt x="20548" y="10615"/>
                  <a:pt x="20586" y="10601"/>
                </a:cubicBezTo>
                <a:cubicBezTo>
                  <a:pt x="20732" y="10538"/>
                  <a:pt x="20943" y="10476"/>
                  <a:pt x="21218" y="10518"/>
                </a:cubicBezTo>
                <a:cubicBezTo>
                  <a:pt x="21267" y="10525"/>
                  <a:pt x="21289" y="10434"/>
                  <a:pt x="21240" y="10406"/>
                </a:cubicBezTo>
                <a:cubicBezTo>
                  <a:pt x="20992" y="10259"/>
                  <a:pt x="20754" y="10252"/>
                  <a:pt x="20436" y="10378"/>
                </a:cubicBezTo>
                <a:cubicBezTo>
                  <a:pt x="20307" y="10427"/>
                  <a:pt x="20167" y="10405"/>
                  <a:pt x="20054" y="10321"/>
                </a:cubicBezTo>
                <a:cubicBezTo>
                  <a:pt x="19827" y="10160"/>
                  <a:pt x="19622" y="10020"/>
                  <a:pt x="19460" y="9936"/>
                </a:cubicBezTo>
                <a:cubicBezTo>
                  <a:pt x="19412" y="9915"/>
                  <a:pt x="19405" y="9831"/>
                  <a:pt x="19448" y="9796"/>
                </a:cubicBezTo>
                <a:cubicBezTo>
                  <a:pt x="19745" y="9551"/>
                  <a:pt x="20138" y="9376"/>
                  <a:pt x="20829" y="9404"/>
                </a:cubicBezTo>
                <a:cubicBezTo>
                  <a:pt x="20877" y="9404"/>
                  <a:pt x="20894" y="9320"/>
                  <a:pt x="20846" y="9299"/>
                </a:cubicBezTo>
                <a:cubicBezTo>
                  <a:pt x="20587" y="9173"/>
                  <a:pt x="20069" y="9062"/>
                  <a:pt x="19368" y="9566"/>
                </a:cubicBezTo>
                <a:cubicBezTo>
                  <a:pt x="19033" y="9811"/>
                  <a:pt x="18763" y="10098"/>
                  <a:pt x="18510" y="10231"/>
                </a:cubicBezTo>
                <a:cubicBezTo>
                  <a:pt x="18251" y="10364"/>
                  <a:pt x="17961" y="10266"/>
                  <a:pt x="17788" y="9986"/>
                </a:cubicBezTo>
                <a:cubicBezTo>
                  <a:pt x="17271" y="9139"/>
                  <a:pt x="17043" y="7871"/>
                  <a:pt x="18051" y="6744"/>
                </a:cubicBezTo>
                <a:cubicBezTo>
                  <a:pt x="18321" y="6442"/>
                  <a:pt x="18716" y="6429"/>
                  <a:pt x="19002" y="6695"/>
                </a:cubicBezTo>
                <a:cubicBezTo>
                  <a:pt x="19428" y="7088"/>
                  <a:pt x="19967" y="7696"/>
                  <a:pt x="20517" y="7899"/>
                </a:cubicBezTo>
                <a:cubicBezTo>
                  <a:pt x="20566" y="7920"/>
                  <a:pt x="20597" y="7829"/>
                  <a:pt x="20554" y="7794"/>
                </a:cubicBezTo>
                <a:cubicBezTo>
                  <a:pt x="20328" y="7619"/>
                  <a:pt x="20096" y="7472"/>
                  <a:pt x="19902" y="7199"/>
                </a:cubicBezTo>
                <a:cubicBezTo>
                  <a:pt x="19875" y="7164"/>
                  <a:pt x="19891" y="7101"/>
                  <a:pt x="19929" y="7094"/>
                </a:cubicBezTo>
                <a:cubicBezTo>
                  <a:pt x="20080" y="7066"/>
                  <a:pt x="20290" y="7066"/>
                  <a:pt x="20544" y="7164"/>
                </a:cubicBezTo>
                <a:cubicBezTo>
                  <a:pt x="20593" y="7185"/>
                  <a:pt x="20624" y="7094"/>
                  <a:pt x="20581" y="7059"/>
                </a:cubicBezTo>
                <a:cubicBezTo>
                  <a:pt x="20365" y="6863"/>
                  <a:pt x="20134" y="6800"/>
                  <a:pt x="19816" y="6842"/>
                </a:cubicBezTo>
                <a:cubicBezTo>
                  <a:pt x="19676" y="6863"/>
                  <a:pt x="19529" y="6808"/>
                  <a:pt x="19421" y="6689"/>
                </a:cubicBezTo>
                <a:cubicBezTo>
                  <a:pt x="19276" y="6535"/>
                  <a:pt x="19141" y="6387"/>
                  <a:pt x="19017" y="6282"/>
                </a:cubicBezTo>
                <a:cubicBezTo>
                  <a:pt x="18920" y="6198"/>
                  <a:pt x="18936" y="6008"/>
                  <a:pt x="19039" y="5938"/>
                </a:cubicBezTo>
                <a:cubicBezTo>
                  <a:pt x="19163" y="5861"/>
                  <a:pt x="19292" y="5792"/>
                  <a:pt x="19416" y="5722"/>
                </a:cubicBezTo>
                <a:cubicBezTo>
                  <a:pt x="19476" y="5694"/>
                  <a:pt x="19540" y="5672"/>
                  <a:pt x="19605" y="5665"/>
                </a:cubicBezTo>
                <a:cubicBezTo>
                  <a:pt x="19713" y="5658"/>
                  <a:pt x="19848" y="5665"/>
                  <a:pt x="19978" y="5735"/>
                </a:cubicBezTo>
                <a:cubicBezTo>
                  <a:pt x="20210" y="5861"/>
                  <a:pt x="20786" y="6617"/>
                  <a:pt x="21520" y="6680"/>
                </a:cubicBezTo>
                <a:cubicBezTo>
                  <a:pt x="21579" y="6729"/>
                  <a:pt x="21595" y="6640"/>
                  <a:pt x="21552" y="6619"/>
                </a:cubicBezTo>
                <a:cubicBezTo>
                  <a:pt x="21342" y="6514"/>
                  <a:pt x="21110" y="6372"/>
                  <a:pt x="20900" y="6225"/>
                </a:cubicBezTo>
                <a:cubicBezTo>
                  <a:pt x="20862" y="6197"/>
                  <a:pt x="20872" y="6127"/>
                  <a:pt x="20910" y="6120"/>
                </a:cubicBezTo>
                <a:cubicBezTo>
                  <a:pt x="21061" y="6078"/>
                  <a:pt x="21250" y="6078"/>
                  <a:pt x="21390" y="6085"/>
                </a:cubicBezTo>
                <a:cubicBezTo>
                  <a:pt x="21439" y="6085"/>
                  <a:pt x="21455" y="5994"/>
                  <a:pt x="21407" y="5973"/>
                </a:cubicBezTo>
                <a:cubicBezTo>
                  <a:pt x="21046" y="5791"/>
                  <a:pt x="20658" y="5883"/>
                  <a:pt x="20512" y="5925"/>
                </a:cubicBezTo>
                <a:cubicBezTo>
                  <a:pt x="20507" y="5925"/>
                  <a:pt x="20500" y="5926"/>
                  <a:pt x="20495" y="5919"/>
                </a:cubicBezTo>
                <a:cubicBezTo>
                  <a:pt x="20425" y="5856"/>
                  <a:pt x="20366" y="5800"/>
                  <a:pt x="20323" y="5744"/>
                </a:cubicBezTo>
                <a:cubicBezTo>
                  <a:pt x="20258" y="5667"/>
                  <a:pt x="20118" y="5554"/>
                  <a:pt x="20059" y="5505"/>
                </a:cubicBezTo>
                <a:cubicBezTo>
                  <a:pt x="20026" y="5477"/>
                  <a:pt x="20036" y="5421"/>
                  <a:pt x="20069" y="5400"/>
                </a:cubicBezTo>
                <a:cubicBezTo>
                  <a:pt x="20651" y="5078"/>
                  <a:pt x="21142" y="5147"/>
                  <a:pt x="21412" y="5098"/>
                </a:cubicBezTo>
                <a:cubicBezTo>
                  <a:pt x="21461" y="5091"/>
                  <a:pt x="21466" y="5008"/>
                  <a:pt x="21417" y="4987"/>
                </a:cubicBezTo>
                <a:cubicBezTo>
                  <a:pt x="20710" y="4721"/>
                  <a:pt x="19983" y="5022"/>
                  <a:pt x="19088" y="5540"/>
                </a:cubicBezTo>
                <a:cubicBezTo>
                  <a:pt x="19007" y="5589"/>
                  <a:pt x="18931" y="5469"/>
                  <a:pt x="18980" y="5378"/>
                </a:cubicBezTo>
                <a:cubicBezTo>
                  <a:pt x="19223" y="4902"/>
                  <a:pt x="19718" y="4167"/>
                  <a:pt x="20743" y="3341"/>
                </a:cubicBezTo>
                <a:cubicBezTo>
                  <a:pt x="20786" y="3306"/>
                  <a:pt x="20760" y="3216"/>
                  <a:pt x="20706" y="3230"/>
                </a:cubicBezTo>
                <a:cubicBezTo>
                  <a:pt x="20086" y="3468"/>
                  <a:pt x="19368" y="4224"/>
                  <a:pt x="18899" y="5015"/>
                </a:cubicBezTo>
                <a:cubicBezTo>
                  <a:pt x="18872" y="5057"/>
                  <a:pt x="18818" y="5036"/>
                  <a:pt x="18818" y="4980"/>
                </a:cubicBezTo>
                <a:cubicBezTo>
                  <a:pt x="18829" y="4602"/>
                  <a:pt x="18786" y="4301"/>
                  <a:pt x="18678" y="4133"/>
                </a:cubicBezTo>
                <a:cubicBezTo>
                  <a:pt x="18646" y="4084"/>
                  <a:pt x="18587" y="4125"/>
                  <a:pt x="18597" y="4188"/>
                </a:cubicBezTo>
                <a:cubicBezTo>
                  <a:pt x="18721" y="4797"/>
                  <a:pt x="18495" y="5898"/>
                  <a:pt x="18171" y="6094"/>
                </a:cubicBezTo>
                <a:cubicBezTo>
                  <a:pt x="17125" y="6759"/>
                  <a:pt x="16763" y="6934"/>
                  <a:pt x="16445" y="6304"/>
                </a:cubicBezTo>
                <a:cubicBezTo>
                  <a:pt x="16262" y="5814"/>
                  <a:pt x="16271" y="5309"/>
                  <a:pt x="16379" y="4665"/>
                </a:cubicBezTo>
                <a:cubicBezTo>
                  <a:pt x="16379" y="4658"/>
                  <a:pt x="16386" y="4650"/>
                  <a:pt x="16386" y="4643"/>
                </a:cubicBezTo>
                <a:cubicBezTo>
                  <a:pt x="16715" y="3873"/>
                  <a:pt x="17238" y="3762"/>
                  <a:pt x="17734" y="3510"/>
                </a:cubicBezTo>
                <a:cubicBezTo>
                  <a:pt x="18209" y="3265"/>
                  <a:pt x="18587" y="3039"/>
                  <a:pt x="18732" y="2654"/>
                </a:cubicBezTo>
                <a:cubicBezTo>
                  <a:pt x="18754" y="2591"/>
                  <a:pt x="18716" y="2549"/>
                  <a:pt x="18678" y="2584"/>
                </a:cubicBezTo>
                <a:cubicBezTo>
                  <a:pt x="18516" y="2766"/>
                  <a:pt x="18381" y="2921"/>
                  <a:pt x="18154" y="3033"/>
                </a:cubicBezTo>
                <a:cubicBezTo>
                  <a:pt x="18116" y="3047"/>
                  <a:pt x="18084" y="3005"/>
                  <a:pt x="18100" y="2956"/>
                </a:cubicBezTo>
                <a:cubicBezTo>
                  <a:pt x="18132" y="2851"/>
                  <a:pt x="18187" y="2733"/>
                  <a:pt x="18247" y="2628"/>
                </a:cubicBezTo>
                <a:cubicBezTo>
                  <a:pt x="18268" y="2586"/>
                  <a:pt x="18230" y="2543"/>
                  <a:pt x="18198" y="2571"/>
                </a:cubicBezTo>
                <a:cubicBezTo>
                  <a:pt x="17885" y="2893"/>
                  <a:pt x="17912" y="3097"/>
                  <a:pt x="17686" y="3265"/>
                </a:cubicBezTo>
                <a:cubicBezTo>
                  <a:pt x="17524" y="3384"/>
                  <a:pt x="16942" y="3537"/>
                  <a:pt x="16629" y="3838"/>
                </a:cubicBezTo>
                <a:cubicBezTo>
                  <a:pt x="16596" y="3866"/>
                  <a:pt x="16552" y="3831"/>
                  <a:pt x="16563" y="3774"/>
                </a:cubicBezTo>
                <a:cubicBezTo>
                  <a:pt x="16601" y="3599"/>
                  <a:pt x="16640" y="3410"/>
                  <a:pt x="16683" y="3214"/>
                </a:cubicBezTo>
                <a:cubicBezTo>
                  <a:pt x="16693" y="3151"/>
                  <a:pt x="16709" y="3089"/>
                  <a:pt x="16720" y="3033"/>
                </a:cubicBezTo>
                <a:cubicBezTo>
                  <a:pt x="16725" y="3012"/>
                  <a:pt x="16811" y="2703"/>
                  <a:pt x="17000" y="2549"/>
                </a:cubicBezTo>
                <a:cubicBezTo>
                  <a:pt x="17172" y="2402"/>
                  <a:pt x="17848" y="2235"/>
                  <a:pt x="18220" y="1597"/>
                </a:cubicBezTo>
                <a:cubicBezTo>
                  <a:pt x="18241" y="1555"/>
                  <a:pt x="18203" y="1499"/>
                  <a:pt x="18171" y="1534"/>
                </a:cubicBezTo>
                <a:cubicBezTo>
                  <a:pt x="18020" y="1667"/>
                  <a:pt x="17826" y="1858"/>
                  <a:pt x="17653" y="1963"/>
                </a:cubicBezTo>
                <a:cubicBezTo>
                  <a:pt x="17589" y="2005"/>
                  <a:pt x="17561" y="1942"/>
                  <a:pt x="17578" y="1893"/>
                </a:cubicBezTo>
                <a:cubicBezTo>
                  <a:pt x="17632" y="1732"/>
                  <a:pt x="17755" y="1528"/>
                  <a:pt x="17825" y="1409"/>
                </a:cubicBezTo>
                <a:cubicBezTo>
                  <a:pt x="17879" y="1318"/>
                  <a:pt x="17820" y="1317"/>
                  <a:pt x="17777" y="1359"/>
                </a:cubicBezTo>
                <a:cubicBezTo>
                  <a:pt x="17507" y="1590"/>
                  <a:pt x="17399" y="1913"/>
                  <a:pt x="17345" y="2074"/>
                </a:cubicBezTo>
                <a:cubicBezTo>
                  <a:pt x="17313" y="2172"/>
                  <a:pt x="17260" y="2199"/>
                  <a:pt x="17249" y="2199"/>
                </a:cubicBezTo>
                <a:cubicBezTo>
                  <a:pt x="17147" y="2255"/>
                  <a:pt x="16898" y="2383"/>
                  <a:pt x="16925" y="2243"/>
                </a:cubicBezTo>
                <a:cubicBezTo>
                  <a:pt x="17136" y="1074"/>
                  <a:pt x="17669" y="484"/>
                  <a:pt x="17987" y="99"/>
                </a:cubicBezTo>
                <a:cubicBezTo>
                  <a:pt x="18025" y="50"/>
                  <a:pt x="17981" y="-26"/>
                  <a:pt x="17938" y="9"/>
                </a:cubicBezTo>
                <a:close/>
                <a:moveTo>
                  <a:pt x="15065" y="7787"/>
                </a:moveTo>
                <a:cubicBezTo>
                  <a:pt x="15550" y="7787"/>
                  <a:pt x="15948" y="8299"/>
                  <a:pt x="15948" y="8936"/>
                </a:cubicBezTo>
                <a:cubicBezTo>
                  <a:pt x="15948" y="9573"/>
                  <a:pt x="15555" y="10085"/>
                  <a:pt x="15065" y="10085"/>
                </a:cubicBezTo>
                <a:cubicBezTo>
                  <a:pt x="14579" y="10085"/>
                  <a:pt x="14180" y="9573"/>
                  <a:pt x="14180" y="8936"/>
                </a:cubicBezTo>
                <a:cubicBezTo>
                  <a:pt x="14180" y="8306"/>
                  <a:pt x="14574" y="7787"/>
                  <a:pt x="15065" y="7787"/>
                </a:cubicBez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Rettangolo"/>
          <p:cNvSpPr/>
          <p:nvPr/>
        </p:nvSpPr>
        <p:spPr>
          <a:xfrm>
            <a:off x="-1" y="-1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66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67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Rettangolo"/>
          <p:cNvSpPr/>
          <p:nvPr/>
        </p:nvSpPr>
        <p:spPr>
          <a:xfrm>
            <a:off x="1010039" y="1094979"/>
            <a:ext cx="22363923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74" name="CasellaDiTesto 1"/>
          <p:cNvSpPr txBox="1"/>
          <p:nvPr/>
        </p:nvSpPr>
        <p:spPr>
          <a:xfrm>
            <a:off x="1559022" y="7941873"/>
            <a:ext cx="10152860" cy="326969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>
            <a:lvl1pPr algn="ctr" defTabSz="1645919">
              <a:lnSpc>
                <a:spcPct val="90000"/>
              </a:lnSpc>
              <a:defRPr sz="10439"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rPr dirty="0"/>
              <a:t>CHI NON PARTECIPA?</a:t>
            </a:r>
          </a:p>
        </p:txBody>
      </p:sp>
      <p:sp>
        <p:nvSpPr>
          <p:cNvPr id="175" name="CasellaDiTesto 1"/>
          <p:cNvSpPr txBox="1"/>
          <p:nvPr/>
        </p:nvSpPr>
        <p:spPr>
          <a:xfrm>
            <a:off x="14873706" y="7848345"/>
            <a:ext cx="7879561" cy="314458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pPr algn="ctr" defTabSz="1591055">
              <a:lnSpc>
                <a:spcPct val="90000"/>
              </a:lnSpc>
              <a:defRPr sz="10092"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rPr dirty="0"/>
              <a:t>CHI </a:t>
            </a:r>
          </a:p>
          <a:p>
            <a:pPr algn="ctr" defTabSz="1591055">
              <a:lnSpc>
                <a:spcPct val="90000"/>
              </a:lnSpc>
              <a:defRPr sz="10092"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rPr dirty="0"/>
              <a:t>MANCA?</a:t>
            </a:r>
          </a:p>
        </p:txBody>
      </p:sp>
      <p:cxnSp>
        <p:nvCxnSpPr>
          <p:cNvPr id="176" name="Linea di collegamento"/>
          <p:cNvCxnSpPr>
            <a:cxnSpLocks/>
          </p:cNvCxnSpPr>
          <p:nvPr/>
        </p:nvCxnSpPr>
        <p:spPr>
          <a:xfrm flipV="1">
            <a:off x="6694205" y="2496832"/>
            <a:ext cx="5439208" cy="4541030"/>
          </a:xfrm>
          <a:prstGeom prst="straightConnector1">
            <a:avLst/>
          </a:prstGeom>
          <a:ln w="139700">
            <a:solidFill>
              <a:srgbClr val="E48D39"/>
            </a:solidFill>
            <a:miter/>
            <a:headEnd type="arrow"/>
          </a:ln>
        </p:spPr>
      </p:cxnSp>
      <p:cxnSp>
        <p:nvCxnSpPr>
          <p:cNvPr id="177" name="Linea di collegamento"/>
          <p:cNvCxnSpPr>
            <a:cxnSpLocks/>
          </p:cNvCxnSpPr>
          <p:nvPr/>
        </p:nvCxnSpPr>
        <p:spPr>
          <a:xfrm flipH="1" flipV="1">
            <a:off x="12435840" y="2651760"/>
            <a:ext cx="5833722" cy="4462664"/>
          </a:xfrm>
          <a:prstGeom prst="straightConnector1">
            <a:avLst/>
          </a:prstGeom>
          <a:ln w="139700">
            <a:solidFill>
              <a:srgbClr val="E48D39"/>
            </a:solidFill>
            <a:miter/>
            <a:headEnd type="arrow"/>
          </a:ln>
        </p:spPr>
      </p:cxnSp>
      <p:sp>
        <p:nvSpPr>
          <p:cNvPr id="172" name="Trapezio 3"/>
          <p:cNvSpPr/>
          <p:nvPr/>
        </p:nvSpPr>
        <p:spPr>
          <a:xfrm rot="10800000">
            <a:off x="4517722" y="687746"/>
            <a:ext cx="15348556" cy="40863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3" name="CasellaDiTesto 1"/>
          <p:cNvSpPr txBox="1"/>
          <p:nvPr/>
        </p:nvSpPr>
        <p:spPr>
          <a:xfrm>
            <a:off x="5437694" y="1041215"/>
            <a:ext cx="12963926" cy="33793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/>
          <a:p>
            <a:pPr algn="ctr" defTabSz="877823">
              <a:lnSpc>
                <a:spcPct val="90000"/>
              </a:lnSpc>
              <a:defRPr sz="5568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sz="5550" dirty="0"/>
              <a:t>Il </a:t>
            </a:r>
            <a:r>
              <a:rPr sz="5550" b="1" dirty="0">
                <a:latin typeface="Montserrat Bold"/>
                <a:ea typeface="Montserrat Bold"/>
                <a:cs typeface="Montserrat Bold"/>
                <a:sym typeface="Montserrat Bold"/>
              </a:rPr>
              <a:t>GRADO DI PARTECIPAZIONE</a:t>
            </a:r>
            <a:r>
              <a:rPr sz="5550" dirty="0"/>
              <a:t> e </a:t>
            </a:r>
            <a:r>
              <a:rPr sz="5550" b="1" dirty="0">
                <a:latin typeface="Montserrat Bold"/>
                <a:ea typeface="Montserrat Bold"/>
                <a:cs typeface="Montserrat Bold"/>
                <a:sym typeface="Montserrat Bold"/>
              </a:rPr>
              <a:t>CHI PARTECIPA</a:t>
            </a:r>
            <a:r>
              <a:rPr sz="5550" b="1" dirty="0"/>
              <a:t> </a:t>
            </a:r>
            <a:r>
              <a:rPr sz="5550" dirty="0" err="1"/>
              <a:t>sono</a:t>
            </a:r>
            <a:r>
              <a:rPr sz="5550" dirty="0"/>
              <a:t> </a:t>
            </a:r>
            <a:r>
              <a:rPr sz="5550" dirty="0" err="1"/>
              <a:t>indicatori</a:t>
            </a:r>
            <a:r>
              <a:rPr sz="5550" dirty="0"/>
              <a:t> </a:t>
            </a:r>
            <a:r>
              <a:rPr sz="5550" dirty="0" err="1"/>
              <a:t>fondamentali</a:t>
            </a:r>
            <a:r>
              <a:rPr sz="5550" dirty="0"/>
              <a:t> del </a:t>
            </a:r>
            <a:r>
              <a:rPr sz="5550" dirty="0" err="1"/>
              <a:t>livello</a:t>
            </a:r>
            <a:r>
              <a:rPr sz="5550" dirty="0"/>
              <a:t> di </a:t>
            </a:r>
            <a:r>
              <a:rPr sz="5550" b="1" dirty="0">
                <a:latin typeface="Montserrat Bold"/>
                <a:ea typeface="Montserrat Bold"/>
                <a:cs typeface="Montserrat Bold"/>
                <a:sym typeface="Montserrat Bold"/>
              </a:rPr>
              <a:t>INCLUSIVITÀ</a:t>
            </a:r>
            <a:r>
              <a:rPr sz="5550" dirty="0"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sz="5550" dirty="0" err="1"/>
              <a:t>della</a:t>
            </a:r>
            <a:r>
              <a:rPr sz="5550" dirty="0"/>
              <a:t> </a:t>
            </a:r>
            <a:r>
              <a:rPr sz="5550" dirty="0" err="1"/>
              <a:t>città</a:t>
            </a:r>
            <a:r>
              <a:rPr sz="5550" dirty="0"/>
              <a:t>.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80" name="Cerchio"/>
          <p:cNvSpPr/>
          <p:nvPr/>
        </p:nvSpPr>
        <p:spPr>
          <a:xfrm>
            <a:off x="-1590992" y="4630823"/>
            <a:ext cx="11935145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81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Rettangolo"/>
          <p:cNvSpPr/>
          <p:nvPr/>
        </p:nvSpPr>
        <p:spPr>
          <a:xfrm>
            <a:off x="1010039" y="1094979"/>
            <a:ext cx="22363923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86" name="Trapezio 3"/>
          <p:cNvSpPr/>
          <p:nvPr/>
        </p:nvSpPr>
        <p:spPr>
          <a:xfrm rot="10800000">
            <a:off x="5179204" y="484795"/>
            <a:ext cx="14025592" cy="3086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7" name="CasellaDiTesto 1"/>
          <p:cNvSpPr txBox="1"/>
          <p:nvPr/>
        </p:nvSpPr>
        <p:spPr>
          <a:xfrm>
            <a:off x="5485533" y="823873"/>
            <a:ext cx="13412934" cy="270141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/>
          <a:p>
            <a:pPr algn="ctr" defTabSz="1335024">
              <a:lnSpc>
                <a:spcPct val="90000"/>
              </a:lnSpc>
              <a:defRPr sz="846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8450" b="1" dirty="0"/>
              <a:t>(RI)PARTIRE DA </a:t>
            </a:r>
            <a:br>
              <a:rPr sz="8450" b="1" dirty="0"/>
            </a:br>
            <a:r>
              <a:rPr sz="8450" b="1" dirty="0"/>
              <a:t>DOVE SIAMO</a:t>
            </a:r>
          </a:p>
        </p:txBody>
      </p:sp>
      <p:sp>
        <p:nvSpPr>
          <p:cNvPr id="188" name="Tessera di puzzle"/>
          <p:cNvSpPr/>
          <p:nvPr/>
        </p:nvSpPr>
        <p:spPr>
          <a:xfrm>
            <a:off x="3993564" y="5910025"/>
            <a:ext cx="5688341" cy="3335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70" y="0"/>
                </a:moveTo>
                <a:cubicBezTo>
                  <a:pt x="4727" y="0"/>
                  <a:pt x="4529" y="339"/>
                  <a:pt x="4529" y="754"/>
                </a:cubicBezTo>
                <a:lnTo>
                  <a:pt x="4529" y="7491"/>
                </a:lnTo>
                <a:cubicBezTo>
                  <a:pt x="4382" y="8825"/>
                  <a:pt x="3672" y="8999"/>
                  <a:pt x="3672" y="8999"/>
                </a:cubicBezTo>
                <a:cubicBezTo>
                  <a:pt x="3377" y="9059"/>
                  <a:pt x="2943" y="8562"/>
                  <a:pt x="2783" y="8363"/>
                </a:cubicBezTo>
                <a:cubicBezTo>
                  <a:pt x="2489" y="7923"/>
                  <a:pt x="2110" y="7658"/>
                  <a:pt x="1698" y="7658"/>
                </a:cubicBezTo>
                <a:cubicBezTo>
                  <a:pt x="760" y="7658"/>
                  <a:pt x="0" y="9026"/>
                  <a:pt x="0" y="10717"/>
                </a:cubicBezTo>
                <a:cubicBezTo>
                  <a:pt x="0" y="12407"/>
                  <a:pt x="760" y="13778"/>
                  <a:pt x="1698" y="13778"/>
                </a:cubicBezTo>
                <a:cubicBezTo>
                  <a:pt x="2082" y="13778"/>
                  <a:pt x="2436" y="13545"/>
                  <a:pt x="2720" y="13157"/>
                </a:cubicBezTo>
                <a:lnTo>
                  <a:pt x="2720" y="13160"/>
                </a:lnTo>
                <a:cubicBezTo>
                  <a:pt x="2746" y="13124"/>
                  <a:pt x="3313" y="12370"/>
                  <a:pt x="3672" y="12443"/>
                </a:cubicBezTo>
                <a:cubicBezTo>
                  <a:pt x="3672" y="12443"/>
                  <a:pt x="4382" y="12617"/>
                  <a:pt x="4529" y="13951"/>
                </a:cubicBezTo>
                <a:lnTo>
                  <a:pt x="4529" y="20846"/>
                </a:lnTo>
                <a:cubicBezTo>
                  <a:pt x="4529" y="21260"/>
                  <a:pt x="4727" y="21600"/>
                  <a:pt x="4970" y="21600"/>
                </a:cubicBezTo>
                <a:lnTo>
                  <a:pt x="9322" y="21600"/>
                </a:lnTo>
                <a:cubicBezTo>
                  <a:pt x="9749" y="21162"/>
                  <a:pt x="9815" y="20388"/>
                  <a:pt x="9815" y="20388"/>
                </a:cubicBezTo>
                <a:cubicBezTo>
                  <a:pt x="9857" y="19778"/>
                  <a:pt x="9419" y="18814"/>
                  <a:pt x="9396" y="18765"/>
                </a:cubicBezTo>
                <a:lnTo>
                  <a:pt x="9394" y="18763"/>
                </a:lnTo>
                <a:cubicBezTo>
                  <a:pt x="9168" y="18278"/>
                  <a:pt x="9032" y="17676"/>
                  <a:pt x="9032" y="17022"/>
                </a:cubicBezTo>
                <a:cubicBezTo>
                  <a:pt x="9032" y="15422"/>
                  <a:pt x="9836" y="14124"/>
                  <a:pt x="10827" y="14124"/>
                </a:cubicBezTo>
                <a:cubicBezTo>
                  <a:pt x="11818" y="14124"/>
                  <a:pt x="12621" y="15422"/>
                  <a:pt x="12621" y="17022"/>
                </a:cubicBezTo>
                <a:cubicBezTo>
                  <a:pt x="12621" y="17724"/>
                  <a:pt x="12467" y="18368"/>
                  <a:pt x="12209" y="18869"/>
                </a:cubicBezTo>
                <a:cubicBezTo>
                  <a:pt x="12092" y="19143"/>
                  <a:pt x="11799" y="19886"/>
                  <a:pt x="11834" y="20388"/>
                </a:cubicBezTo>
                <a:cubicBezTo>
                  <a:pt x="11834" y="20388"/>
                  <a:pt x="11900" y="21162"/>
                  <a:pt x="12327" y="21600"/>
                </a:cubicBezTo>
                <a:lnTo>
                  <a:pt x="16679" y="21600"/>
                </a:lnTo>
                <a:cubicBezTo>
                  <a:pt x="16922" y="21600"/>
                  <a:pt x="17120" y="21261"/>
                  <a:pt x="17120" y="20846"/>
                </a:cubicBezTo>
                <a:lnTo>
                  <a:pt x="17120" y="13499"/>
                </a:lnTo>
                <a:cubicBezTo>
                  <a:pt x="17332" y="12447"/>
                  <a:pt x="17928" y="12299"/>
                  <a:pt x="17928" y="12299"/>
                </a:cubicBezTo>
                <a:cubicBezTo>
                  <a:pt x="18223" y="12239"/>
                  <a:pt x="18657" y="12736"/>
                  <a:pt x="18817" y="12935"/>
                </a:cubicBezTo>
                <a:cubicBezTo>
                  <a:pt x="19111" y="13375"/>
                  <a:pt x="19490" y="13640"/>
                  <a:pt x="19902" y="13640"/>
                </a:cubicBezTo>
                <a:cubicBezTo>
                  <a:pt x="20840" y="13640"/>
                  <a:pt x="21600" y="12272"/>
                  <a:pt x="21600" y="10581"/>
                </a:cubicBezTo>
                <a:cubicBezTo>
                  <a:pt x="21600" y="8891"/>
                  <a:pt x="20840" y="7519"/>
                  <a:pt x="19902" y="7519"/>
                </a:cubicBezTo>
                <a:cubicBezTo>
                  <a:pt x="19518" y="7519"/>
                  <a:pt x="19164" y="7753"/>
                  <a:pt x="18880" y="8141"/>
                </a:cubicBezTo>
                <a:lnTo>
                  <a:pt x="18880" y="8138"/>
                </a:lnTo>
                <a:cubicBezTo>
                  <a:pt x="18854" y="8174"/>
                  <a:pt x="18287" y="8928"/>
                  <a:pt x="17928" y="8855"/>
                </a:cubicBezTo>
                <a:cubicBezTo>
                  <a:pt x="17928" y="8855"/>
                  <a:pt x="17332" y="8707"/>
                  <a:pt x="17120" y="7655"/>
                </a:cubicBezTo>
                <a:lnTo>
                  <a:pt x="17120" y="6814"/>
                </a:lnTo>
                <a:lnTo>
                  <a:pt x="17120" y="754"/>
                </a:lnTo>
                <a:cubicBezTo>
                  <a:pt x="17120" y="340"/>
                  <a:pt x="16921" y="0"/>
                  <a:pt x="16678" y="0"/>
                </a:cubicBezTo>
                <a:lnTo>
                  <a:pt x="12110" y="0"/>
                </a:lnTo>
                <a:cubicBezTo>
                  <a:pt x="11780" y="445"/>
                  <a:pt x="11725" y="1085"/>
                  <a:pt x="11725" y="1085"/>
                </a:cubicBezTo>
                <a:cubicBezTo>
                  <a:pt x="11682" y="1697"/>
                  <a:pt x="12124" y="2664"/>
                  <a:pt x="12145" y="2708"/>
                </a:cubicBezTo>
                <a:lnTo>
                  <a:pt x="12142" y="2708"/>
                </a:lnTo>
                <a:cubicBezTo>
                  <a:pt x="12369" y="3193"/>
                  <a:pt x="12506" y="3796"/>
                  <a:pt x="12506" y="4452"/>
                </a:cubicBezTo>
                <a:cubicBezTo>
                  <a:pt x="12506" y="6051"/>
                  <a:pt x="11704" y="7347"/>
                  <a:pt x="10712" y="7347"/>
                </a:cubicBezTo>
                <a:cubicBezTo>
                  <a:pt x="9721" y="7347"/>
                  <a:pt x="8917" y="6051"/>
                  <a:pt x="8917" y="4452"/>
                </a:cubicBezTo>
                <a:cubicBezTo>
                  <a:pt x="8917" y="3749"/>
                  <a:pt x="9072" y="3103"/>
                  <a:pt x="9330" y="2601"/>
                </a:cubicBezTo>
                <a:cubicBezTo>
                  <a:pt x="9447" y="2328"/>
                  <a:pt x="9738" y="1588"/>
                  <a:pt x="9703" y="1085"/>
                </a:cubicBezTo>
                <a:cubicBezTo>
                  <a:pt x="9703" y="1085"/>
                  <a:pt x="9648" y="445"/>
                  <a:pt x="9318" y="0"/>
                </a:cubicBezTo>
                <a:lnTo>
                  <a:pt x="4970" y="0"/>
                </a:ln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89" name="CasellaDiTesto 1"/>
          <p:cNvSpPr txBox="1"/>
          <p:nvPr/>
        </p:nvSpPr>
        <p:spPr>
          <a:xfrm>
            <a:off x="3275362" y="10021068"/>
            <a:ext cx="7124746" cy="143495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>
            <a:lvl1pPr algn="ctr" defTabSz="1261872">
              <a:lnSpc>
                <a:spcPct val="90000"/>
              </a:lnSpc>
              <a:defRPr sz="8004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sz="8000" b="1" dirty="0"/>
              <a:t>MODALITÀ</a:t>
            </a:r>
          </a:p>
        </p:txBody>
      </p:sp>
      <p:sp>
        <p:nvSpPr>
          <p:cNvPr id="190" name="CasellaDiTesto 1"/>
          <p:cNvSpPr txBox="1"/>
          <p:nvPr/>
        </p:nvSpPr>
        <p:spPr>
          <a:xfrm>
            <a:off x="14004213" y="10021068"/>
            <a:ext cx="7124746" cy="143495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normAutofit/>
          </a:bodyPr>
          <a:lstStyle>
            <a:lvl1pPr algn="ctr" defTabSz="1261872">
              <a:lnSpc>
                <a:spcPct val="90000"/>
              </a:lnSpc>
              <a:defRPr sz="8004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sz="8000" b="1" dirty="0"/>
              <a:t>LIVELLI</a:t>
            </a:r>
          </a:p>
        </p:txBody>
      </p:sp>
      <p:sp>
        <p:nvSpPr>
          <p:cNvPr id="191" name="Società"/>
          <p:cNvSpPr/>
          <p:nvPr/>
        </p:nvSpPr>
        <p:spPr>
          <a:xfrm>
            <a:off x="15555393" y="5849467"/>
            <a:ext cx="4022384" cy="34567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74" y="0"/>
                </a:moveTo>
                <a:cubicBezTo>
                  <a:pt x="7706" y="0"/>
                  <a:pt x="7487" y="255"/>
                  <a:pt x="7487" y="566"/>
                </a:cubicBezTo>
                <a:lnTo>
                  <a:pt x="7487" y="3615"/>
                </a:lnTo>
                <a:cubicBezTo>
                  <a:pt x="7487" y="3926"/>
                  <a:pt x="7706" y="4181"/>
                  <a:pt x="7974" y="4181"/>
                </a:cubicBezTo>
                <a:lnTo>
                  <a:pt x="10530" y="4181"/>
                </a:lnTo>
                <a:lnTo>
                  <a:pt x="10530" y="7322"/>
                </a:lnTo>
                <a:lnTo>
                  <a:pt x="3210" y="7322"/>
                </a:lnTo>
                <a:cubicBezTo>
                  <a:pt x="3102" y="7322"/>
                  <a:pt x="3015" y="7425"/>
                  <a:pt x="3015" y="7550"/>
                </a:cubicBezTo>
                <a:lnTo>
                  <a:pt x="3015" y="10705"/>
                </a:lnTo>
                <a:lnTo>
                  <a:pt x="974" y="10705"/>
                </a:lnTo>
                <a:cubicBezTo>
                  <a:pt x="706" y="10705"/>
                  <a:pt x="487" y="10960"/>
                  <a:pt x="487" y="11271"/>
                </a:cubicBezTo>
                <a:lnTo>
                  <a:pt x="487" y="13737"/>
                </a:lnTo>
                <a:cubicBezTo>
                  <a:pt x="487" y="14049"/>
                  <a:pt x="706" y="14304"/>
                  <a:pt x="974" y="14304"/>
                </a:cubicBezTo>
                <a:lnTo>
                  <a:pt x="3015" y="14304"/>
                </a:lnTo>
                <a:lnTo>
                  <a:pt x="3015" y="17244"/>
                </a:lnTo>
                <a:lnTo>
                  <a:pt x="1350" y="17244"/>
                </a:lnTo>
                <a:cubicBezTo>
                  <a:pt x="1243" y="17244"/>
                  <a:pt x="1156" y="17345"/>
                  <a:pt x="1156" y="17470"/>
                </a:cubicBezTo>
                <a:lnTo>
                  <a:pt x="1156" y="19454"/>
                </a:lnTo>
                <a:lnTo>
                  <a:pt x="274" y="19454"/>
                </a:lnTo>
                <a:cubicBezTo>
                  <a:pt x="124" y="19454"/>
                  <a:pt x="0" y="19598"/>
                  <a:pt x="0" y="19773"/>
                </a:cubicBezTo>
                <a:lnTo>
                  <a:pt x="0" y="21281"/>
                </a:lnTo>
                <a:cubicBezTo>
                  <a:pt x="0" y="21456"/>
                  <a:pt x="124" y="21600"/>
                  <a:pt x="274" y="21600"/>
                </a:cubicBezTo>
                <a:lnTo>
                  <a:pt x="2579" y="21600"/>
                </a:lnTo>
                <a:cubicBezTo>
                  <a:pt x="2729" y="21600"/>
                  <a:pt x="2853" y="21456"/>
                  <a:pt x="2853" y="21281"/>
                </a:cubicBezTo>
                <a:lnTo>
                  <a:pt x="2853" y="19773"/>
                </a:lnTo>
                <a:cubicBezTo>
                  <a:pt x="2853" y="19599"/>
                  <a:pt x="2729" y="19454"/>
                  <a:pt x="2579" y="19454"/>
                </a:cubicBezTo>
                <a:lnTo>
                  <a:pt x="1697" y="19454"/>
                </a:lnTo>
                <a:lnTo>
                  <a:pt x="1697" y="18111"/>
                </a:lnTo>
                <a:cubicBezTo>
                  <a:pt x="1697" y="17987"/>
                  <a:pt x="1784" y="17885"/>
                  <a:pt x="1891" y="17885"/>
                </a:cubicBezTo>
                <a:lnTo>
                  <a:pt x="4629" y="17885"/>
                </a:lnTo>
                <a:cubicBezTo>
                  <a:pt x="4736" y="17885"/>
                  <a:pt x="4824" y="17987"/>
                  <a:pt x="4824" y="18111"/>
                </a:cubicBezTo>
                <a:lnTo>
                  <a:pt x="4824" y="19454"/>
                </a:lnTo>
                <a:lnTo>
                  <a:pt x="3941" y="19454"/>
                </a:lnTo>
                <a:cubicBezTo>
                  <a:pt x="3791" y="19454"/>
                  <a:pt x="3668" y="19598"/>
                  <a:pt x="3668" y="19773"/>
                </a:cubicBezTo>
                <a:lnTo>
                  <a:pt x="3668" y="21281"/>
                </a:lnTo>
                <a:cubicBezTo>
                  <a:pt x="3668" y="21456"/>
                  <a:pt x="3791" y="21600"/>
                  <a:pt x="3941" y="21600"/>
                </a:cubicBezTo>
                <a:lnTo>
                  <a:pt x="6247" y="21600"/>
                </a:lnTo>
                <a:cubicBezTo>
                  <a:pt x="6397" y="21600"/>
                  <a:pt x="6519" y="21456"/>
                  <a:pt x="6519" y="21281"/>
                </a:cubicBezTo>
                <a:lnTo>
                  <a:pt x="6519" y="19773"/>
                </a:lnTo>
                <a:cubicBezTo>
                  <a:pt x="6519" y="19599"/>
                  <a:pt x="6397" y="19454"/>
                  <a:pt x="6247" y="19454"/>
                </a:cubicBezTo>
                <a:lnTo>
                  <a:pt x="5365" y="19454"/>
                </a:lnTo>
                <a:lnTo>
                  <a:pt x="5365" y="17470"/>
                </a:lnTo>
                <a:cubicBezTo>
                  <a:pt x="5365" y="17345"/>
                  <a:pt x="5277" y="17244"/>
                  <a:pt x="5170" y="17244"/>
                </a:cubicBezTo>
                <a:lnTo>
                  <a:pt x="3556" y="17244"/>
                </a:lnTo>
                <a:lnTo>
                  <a:pt x="3556" y="14304"/>
                </a:lnTo>
                <a:lnTo>
                  <a:pt x="5549" y="14304"/>
                </a:lnTo>
                <a:cubicBezTo>
                  <a:pt x="5816" y="14304"/>
                  <a:pt x="6035" y="14049"/>
                  <a:pt x="6035" y="13737"/>
                </a:cubicBezTo>
                <a:lnTo>
                  <a:pt x="6035" y="11271"/>
                </a:lnTo>
                <a:cubicBezTo>
                  <a:pt x="6035" y="10960"/>
                  <a:pt x="5816" y="10705"/>
                  <a:pt x="5549" y="10705"/>
                </a:cubicBezTo>
                <a:lnTo>
                  <a:pt x="3556" y="10705"/>
                </a:lnTo>
                <a:lnTo>
                  <a:pt x="3556" y="8179"/>
                </a:lnTo>
                <a:cubicBezTo>
                  <a:pt x="3556" y="8055"/>
                  <a:pt x="3643" y="7951"/>
                  <a:pt x="3750" y="7951"/>
                </a:cubicBezTo>
                <a:lnTo>
                  <a:pt x="10530" y="7951"/>
                </a:lnTo>
                <a:lnTo>
                  <a:pt x="10530" y="10705"/>
                </a:lnTo>
                <a:lnTo>
                  <a:pt x="8513" y="10705"/>
                </a:lnTo>
                <a:cubicBezTo>
                  <a:pt x="8246" y="10705"/>
                  <a:pt x="8026" y="10960"/>
                  <a:pt x="8026" y="11271"/>
                </a:cubicBezTo>
                <a:lnTo>
                  <a:pt x="8026" y="13737"/>
                </a:lnTo>
                <a:cubicBezTo>
                  <a:pt x="8026" y="14049"/>
                  <a:pt x="8246" y="14304"/>
                  <a:pt x="8513" y="14304"/>
                </a:cubicBezTo>
                <a:lnTo>
                  <a:pt x="10530" y="14304"/>
                </a:lnTo>
                <a:lnTo>
                  <a:pt x="10530" y="17244"/>
                </a:lnTo>
                <a:lnTo>
                  <a:pt x="8890" y="17244"/>
                </a:lnTo>
                <a:cubicBezTo>
                  <a:pt x="8783" y="17244"/>
                  <a:pt x="8696" y="17345"/>
                  <a:pt x="8696" y="17470"/>
                </a:cubicBezTo>
                <a:lnTo>
                  <a:pt x="8696" y="19454"/>
                </a:lnTo>
                <a:lnTo>
                  <a:pt x="7790" y="19454"/>
                </a:lnTo>
                <a:cubicBezTo>
                  <a:pt x="7640" y="19454"/>
                  <a:pt x="7516" y="19598"/>
                  <a:pt x="7516" y="19773"/>
                </a:cubicBezTo>
                <a:lnTo>
                  <a:pt x="7516" y="21281"/>
                </a:lnTo>
                <a:cubicBezTo>
                  <a:pt x="7516" y="21456"/>
                  <a:pt x="7640" y="21600"/>
                  <a:pt x="7790" y="21600"/>
                </a:cubicBezTo>
                <a:lnTo>
                  <a:pt x="10095" y="21600"/>
                </a:lnTo>
                <a:cubicBezTo>
                  <a:pt x="10245" y="21600"/>
                  <a:pt x="10367" y="21456"/>
                  <a:pt x="10367" y="21281"/>
                </a:cubicBezTo>
                <a:lnTo>
                  <a:pt x="10367" y="19773"/>
                </a:lnTo>
                <a:cubicBezTo>
                  <a:pt x="10367" y="19599"/>
                  <a:pt x="10245" y="19454"/>
                  <a:pt x="10095" y="19454"/>
                </a:cubicBezTo>
                <a:lnTo>
                  <a:pt x="9237" y="19454"/>
                </a:lnTo>
                <a:lnTo>
                  <a:pt x="9237" y="18111"/>
                </a:lnTo>
                <a:cubicBezTo>
                  <a:pt x="9237" y="17987"/>
                  <a:pt x="9324" y="17885"/>
                  <a:pt x="9431" y="17885"/>
                </a:cubicBezTo>
                <a:lnTo>
                  <a:pt x="12169" y="17885"/>
                </a:lnTo>
                <a:cubicBezTo>
                  <a:pt x="12276" y="17885"/>
                  <a:pt x="12363" y="17987"/>
                  <a:pt x="12363" y="18111"/>
                </a:cubicBezTo>
                <a:lnTo>
                  <a:pt x="12363" y="19454"/>
                </a:lnTo>
                <a:lnTo>
                  <a:pt x="11505" y="19454"/>
                </a:lnTo>
                <a:cubicBezTo>
                  <a:pt x="11355" y="19454"/>
                  <a:pt x="11233" y="19599"/>
                  <a:pt x="11233" y="19773"/>
                </a:cubicBezTo>
                <a:lnTo>
                  <a:pt x="11233" y="21281"/>
                </a:lnTo>
                <a:cubicBezTo>
                  <a:pt x="11233" y="21456"/>
                  <a:pt x="11355" y="21600"/>
                  <a:pt x="11505" y="21600"/>
                </a:cubicBezTo>
                <a:lnTo>
                  <a:pt x="13810" y="21600"/>
                </a:lnTo>
                <a:cubicBezTo>
                  <a:pt x="13960" y="21600"/>
                  <a:pt x="14084" y="21456"/>
                  <a:pt x="14084" y="21281"/>
                </a:cubicBezTo>
                <a:lnTo>
                  <a:pt x="14084" y="19773"/>
                </a:lnTo>
                <a:cubicBezTo>
                  <a:pt x="14084" y="19599"/>
                  <a:pt x="13960" y="19454"/>
                  <a:pt x="13810" y="19454"/>
                </a:cubicBezTo>
                <a:lnTo>
                  <a:pt x="12904" y="19454"/>
                </a:lnTo>
                <a:lnTo>
                  <a:pt x="12904" y="17470"/>
                </a:lnTo>
                <a:cubicBezTo>
                  <a:pt x="12904" y="17345"/>
                  <a:pt x="12817" y="17244"/>
                  <a:pt x="12710" y="17244"/>
                </a:cubicBezTo>
                <a:lnTo>
                  <a:pt x="11070" y="17244"/>
                </a:lnTo>
                <a:lnTo>
                  <a:pt x="11070" y="14304"/>
                </a:lnTo>
                <a:lnTo>
                  <a:pt x="13087" y="14304"/>
                </a:lnTo>
                <a:cubicBezTo>
                  <a:pt x="13354" y="14304"/>
                  <a:pt x="13574" y="14049"/>
                  <a:pt x="13574" y="13737"/>
                </a:cubicBezTo>
                <a:lnTo>
                  <a:pt x="13574" y="11271"/>
                </a:lnTo>
                <a:cubicBezTo>
                  <a:pt x="13574" y="10960"/>
                  <a:pt x="13354" y="10705"/>
                  <a:pt x="13087" y="10705"/>
                </a:cubicBezTo>
                <a:lnTo>
                  <a:pt x="11070" y="10705"/>
                </a:lnTo>
                <a:lnTo>
                  <a:pt x="11070" y="7951"/>
                </a:lnTo>
                <a:lnTo>
                  <a:pt x="17850" y="7951"/>
                </a:lnTo>
                <a:cubicBezTo>
                  <a:pt x="17957" y="7951"/>
                  <a:pt x="18044" y="8055"/>
                  <a:pt x="18044" y="8179"/>
                </a:cubicBezTo>
                <a:lnTo>
                  <a:pt x="18044" y="10705"/>
                </a:lnTo>
                <a:lnTo>
                  <a:pt x="16051" y="10705"/>
                </a:lnTo>
                <a:cubicBezTo>
                  <a:pt x="15784" y="10705"/>
                  <a:pt x="15565" y="10960"/>
                  <a:pt x="15565" y="11271"/>
                </a:cubicBezTo>
                <a:lnTo>
                  <a:pt x="15565" y="13737"/>
                </a:lnTo>
                <a:cubicBezTo>
                  <a:pt x="15565" y="14049"/>
                  <a:pt x="15784" y="14304"/>
                  <a:pt x="16051" y="14304"/>
                </a:cubicBezTo>
                <a:lnTo>
                  <a:pt x="18044" y="14304"/>
                </a:lnTo>
                <a:lnTo>
                  <a:pt x="18044" y="17244"/>
                </a:lnTo>
                <a:lnTo>
                  <a:pt x="16430" y="17244"/>
                </a:lnTo>
                <a:cubicBezTo>
                  <a:pt x="16323" y="17244"/>
                  <a:pt x="16235" y="17345"/>
                  <a:pt x="16235" y="17470"/>
                </a:cubicBezTo>
                <a:lnTo>
                  <a:pt x="16235" y="19454"/>
                </a:lnTo>
                <a:lnTo>
                  <a:pt x="15353" y="19454"/>
                </a:lnTo>
                <a:cubicBezTo>
                  <a:pt x="15203" y="19454"/>
                  <a:pt x="15079" y="19599"/>
                  <a:pt x="15079" y="19773"/>
                </a:cubicBezTo>
                <a:lnTo>
                  <a:pt x="15079" y="21281"/>
                </a:lnTo>
                <a:cubicBezTo>
                  <a:pt x="15079" y="21456"/>
                  <a:pt x="15203" y="21600"/>
                  <a:pt x="15353" y="21600"/>
                </a:cubicBezTo>
                <a:lnTo>
                  <a:pt x="17659" y="21600"/>
                </a:lnTo>
                <a:cubicBezTo>
                  <a:pt x="17809" y="21600"/>
                  <a:pt x="17931" y="21456"/>
                  <a:pt x="17931" y="21281"/>
                </a:cubicBezTo>
                <a:lnTo>
                  <a:pt x="17931" y="19773"/>
                </a:lnTo>
                <a:cubicBezTo>
                  <a:pt x="17931" y="19599"/>
                  <a:pt x="17809" y="19454"/>
                  <a:pt x="17659" y="19454"/>
                </a:cubicBezTo>
                <a:lnTo>
                  <a:pt x="16776" y="19454"/>
                </a:lnTo>
                <a:lnTo>
                  <a:pt x="16776" y="18111"/>
                </a:lnTo>
                <a:cubicBezTo>
                  <a:pt x="16776" y="17987"/>
                  <a:pt x="16864" y="17885"/>
                  <a:pt x="16971" y="17885"/>
                </a:cubicBezTo>
                <a:lnTo>
                  <a:pt x="19709" y="17885"/>
                </a:lnTo>
                <a:cubicBezTo>
                  <a:pt x="19816" y="17885"/>
                  <a:pt x="19903" y="17987"/>
                  <a:pt x="19903" y="18111"/>
                </a:cubicBezTo>
                <a:lnTo>
                  <a:pt x="19903" y="19454"/>
                </a:lnTo>
                <a:lnTo>
                  <a:pt x="19021" y="19454"/>
                </a:lnTo>
                <a:cubicBezTo>
                  <a:pt x="18871" y="19454"/>
                  <a:pt x="18747" y="19599"/>
                  <a:pt x="18747" y="19773"/>
                </a:cubicBezTo>
                <a:lnTo>
                  <a:pt x="18747" y="21281"/>
                </a:lnTo>
                <a:cubicBezTo>
                  <a:pt x="18747" y="21456"/>
                  <a:pt x="18871" y="21600"/>
                  <a:pt x="19021" y="21600"/>
                </a:cubicBezTo>
                <a:lnTo>
                  <a:pt x="21326" y="21600"/>
                </a:lnTo>
                <a:cubicBezTo>
                  <a:pt x="21476" y="21600"/>
                  <a:pt x="21600" y="21456"/>
                  <a:pt x="21600" y="21281"/>
                </a:cubicBezTo>
                <a:lnTo>
                  <a:pt x="21600" y="19773"/>
                </a:lnTo>
                <a:cubicBezTo>
                  <a:pt x="21600" y="19599"/>
                  <a:pt x="21476" y="19454"/>
                  <a:pt x="21326" y="19454"/>
                </a:cubicBezTo>
                <a:lnTo>
                  <a:pt x="20444" y="19454"/>
                </a:lnTo>
                <a:lnTo>
                  <a:pt x="20444" y="17470"/>
                </a:lnTo>
                <a:cubicBezTo>
                  <a:pt x="20444" y="17345"/>
                  <a:pt x="20357" y="17244"/>
                  <a:pt x="20250" y="17244"/>
                </a:cubicBezTo>
                <a:lnTo>
                  <a:pt x="18585" y="17244"/>
                </a:lnTo>
                <a:lnTo>
                  <a:pt x="18585" y="14304"/>
                </a:lnTo>
                <a:lnTo>
                  <a:pt x="20626" y="14304"/>
                </a:lnTo>
                <a:cubicBezTo>
                  <a:pt x="20894" y="14304"/>
                  <a:pt x="21113" y="14049"/>
                  <a:pt x="21113" y="13737"/>
                </a:cubicBezTo>
                <a:lnTo>
                  <a:pt x="21113" y="11271"/>
                </a:lnTo>
                <a:cubicBezTo>
                  <a:pt x="21113" y="10960"/>
                  <a:pt x="20894" y="10705"/>
                  <a:pt x="20626" y="10705"/>
                </a:cubicBezTo>
                <a:lnTo>
                  <a:pt x="18585" y="10705"/>
                </a:lnTo>
                <a:lnTo>
                  <a:pt x="18585" y="7550"/>
                </a:lnTo>
                <a:cubicBezTo>
                  <a:pt x="18585" y="7425"/>
                  <a:pt x="18498" y="7322"/>
                  <a:pt x="18390" y="7322"/>
                </a:cubicBezTo>
                <a:lnTo>
                  <a:pt x="11070" y="7322"/>
                </a:lnTo>
                <a:lnTo>
                  <a:pt x="11070" y="4181"/>
                </a:lnTo>
                <a:lnTo>
                  <a:pt x="13626" y="4181"/>
                </a:lnTo>
                <a:cubicBezTo>
                  <a:pt x="13894" y="4181"/>
                  <a:pt x="14113" y="3926"/>
                  <a:pt x="14113" y="3615"/>
                </a:cubicBezTo>
                <a:lnTo>
                  <a:pt x="14113" y="566"/>
                </a:lnTo>
                <a:cubicBezTo>
                  <a:pt x="14113" y="255"/>
                  <a:pt x="13894" y="0"/>
                  <a:pt x="13626" y="0"/>
                </a:cubicBezTo>
                <a:lnTo>
                  <a:pt x="10800" y="0"/>
                </a:lnTo>
                <a:lnTo>
                  <a:pt x="7974" y="0"/>
                </a:ln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17" name="Cerchio"/>
          <p:cNvSpPr/>
          <p:nvPr/>
        </p:nvSpPr>
        <p:spPr>
          <a:xfrm>
            <a:off x="-1590992" y="4630823"/>
            <a:ext cx="11935145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218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Rettangolo"/>
          <p:cNvSpPr/>
          <p:nvPr/>
        </p:nvSpPr>
        <p:spPr>
          <a:xfrm>
            <a:off x="1010039" y="1094979"/>
            <a:ext cx="22363923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25" name="CasellaDiTesto 1"/>
          <p:cNvSpPr txBox="1"/>
          <p:nvPr/>
        </p:nvSpPr>
        <p:spPr>
          <a:xfrm>
            <a:off x="1803571" y="10061085"/>
            <a:ext cx="3947036" cy="107462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ctr">
            <a:normAutofit/>
          </a:bodyPr>
          <a:lstStyle>
            <a:lvl1pPr algn="ctr">
              <a:lnSpc>
                <a:spcPct val="90000"/>
              </a:lnSpc>
              <a:defRPr sz="380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b="1"/>
              <a:t>INFORMARE</a:t>
            </a:r>
          </a:p>
        </p:txBody>
      </p:sp>
      <p:sp>
        <p:nvSpPr>
          <p:cNvPr id="226" name="CasellaDiTesto 1"/>
          <p:cNvSpPr txBox="1"/>
          <p:nvPr/>
        </p:nvSpPr>
        <p:spPr>
          <a:xfrm>
            <a:off x="7014530" y="10105052"/>
            <a:ext cx="4262914" cy="98668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ctr">
            <a:normAutofit/>
          </a:bodyPr>
          <a:lstStyle>
            <a:lvl1pPr algn="ctr">
              <a:lnSpc>
                <a:spcPct val="90000"/>
              </a:lnSpc>
              <a:defRPr sz="380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b="1"/>
              <a:t>CONSULTARE</a:t>
            </a:r>
          </a:p>
        </p:txBody>
      </p:sp>
      <p:sp>
        <p:nvSpPr>
          <p:cNvPr id="227" name="CasellaDiTesto 1"/>
          <p:cNvSpPr txBox="1"/>
          <p:nvPr/>
        </p:nvSpPr>
        <p:spPr>
          <a:xfrm>
            <a:off x="12541367" y="10071029"/>
            <a:ext cx="4388234" cy="105473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ctr">
            <a:normAutofit fontScale="92500"/>
          </a:bodyPr>
          <a:lstStyle>
            <a:lvl1pPr algn="ctr">
              <a:lnSpc>
                <a:spcPct val="90000"/>
              </a:lnSpc>
              <a:defRPr sz="380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b="1"/>
              <a:t>COPROGETTARE</a:t>
            </a:r>
          </a:p>
        </p:txBody>
      </p:sp>
      <p:sp>
        <p:nvSpPr>
          <p:cNvPr id="232" name="CasellaDiTesto 1"/>
          <p:cNvSpPr txBox="1"/>
          <p:nvPr/>
        </p:nvSpPr>
        <p:spPr>
          <a:xfrm>
            <a:off x="18049296" y="10071029"/>
            <a:ext cx="3814314" cy="105473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ctr">
            <a:normAutofit/>
          </a:bodyPr>
          <a:lstStyle>
            <a:lvl1pPr algn="ctr">
              <a:lnSpc>
                <a:spcPct val="90000"/>
              </a:lnSpc>
              <a:defRPr sz="380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b="1"/>
              <a:t>DECIDERE</a:t>
            </a:r>
          </a:p>
        </p:txBody>
      </p:sp>
      <p:sp>
        <p:nvSpPr>
          <p:cNvPr id="234" name="Quadrato"/>
          <p:cNvSpPr/>
          <p:nvPr/>
        </p:nvSpPr>
        <p:spPr>
          <a:xfrm>
            <a:off x="13307514" y="6834210"/>
            <a:ext cx="2750057" cy="275005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35" name="Compasso da disegno"/>
          <p:cNvSpPr/>
          <p:nvPr/>
        </p:nvSpPr>
        <p:spPr>
          <a:xfrm>
            <a:off x="13878493" y="7270143"/>
            <a:ext cx="1608099" cy="240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6" y="0"/>
                </a:moveTo>
                <a:cubicBezTo>
                  <a:pt x="10327" y="0"/>
                  <a:pt x="9946" y="254"/>
                  <a:pt x="9946" y="567"/>
                </a:cubicBezTo>
                <a:lnTo>
                  <a:pt x="9946" y="1610"/>
                </a:lnTo>
                <a:cubicBezTo>
                  <a:pt x="7891" y="1874"/>
                  <a:pt x="6330" y="3089"/>
                  <a:pt x="6330" y="4536"/>
                </a:cubicBezTo>
                <a:cubicBezTo>
                  <a:pt x="6330" y="5362"/>
                  <a:pt x="6838" y="6112"/>
                  <a:pt x="7655" y="6652"/>
                </a:cubicBezTo>
                <a:lnTo>
                  <a:pt x="4355" y="14251"/>
                </a:lnTo>
                <a:lnTo>
                  <a:pt x="850" y="14251"/>
                </a:lnTo>
                <a:cubicBezTo>
                  <a:pt x="380" y="14251"/>
                  <a:pt x="0" y="14505"/>
                  <a:pt x="0" y="14818"/>
                </a:cubicBezTo>
                <a:cubicBezTo>
                  <a:pt x="0" y="15131"/>
                  <a:pt x="380" y="15385"/>
                  <a:pt x="850" y="15385"/>
                </a:cubicBezTo>
                <a:lnTo>
                  <a:pt x="3862" y="15385"/>
                </a:lnTo>
                <a:lnTo>
                  <a:pt x="2428" y="18689"/>
                </a:lnTo>
                <a:cubicBezTo>
                  <a:pt x="2371" y="18829"/>
                  <a:pt x="2436" y="18970"/>
                  <a:pt x="2582" y="19067"/>
                </a:cubicBezTo>
                <a:lnTo>
                  <a:pt x="2258" y="21443"/>
                </a:lnTo>
                <a:lnTo>
                  <a:pt x="3035" y="21595"/>
                </a:lnTo>
                <a:lnTo>
                  <a:pt x="4580" y="19462"/>
                </a:lnTo>
                <a:cubicBezTo>
                  <a:pt x="4790" y="19440"/>
                  <a:pt x="4978" y="19338"/>
                  <a:pt x="5043" y="19192"/>
                </a:cubicBezTo>
                <a:lnTo>
                  <a:pt x="6694" y="15385"/>
                </a:lnTo>
                <a:lnTo>
                  <a:pt x="10134" y="15385"/>
                </a:lnTo>
                <a:lnTo>
                  <a:pt x="10134" y="15785"/>
                </a:lnTo>
                <a:cubicBezTo>
                  <a:pt x="10134" y="15995"/>
                  <a:pt x="10393" y="16163"/>
                  <a:pt x="10700" y="16163"/>
                </a:cubicBezTo>
                <a:lnTo>
                  <a:pt x="10804" y="16163"/>
                </a:lnTo>
                <a:lnTo>
                  <a:pt x="10821" y="16163"/>
                </a:lnTo>
                <a:lnTo>
                  <a:pt x="10925" y="16163"/>
                </a:lnTo>
                <a:cubicBezTo>
                  <a:pt x="11241" y="16163"/>
                  <a:pt x="11492" y="15990"/>
                  <a:pt x="11492" y="15785"/>
                </a:cubicBezTo>
                <a:lnTo>
                  <a:pt x="11492" y="15390"/>
                </a:lnTo>
                <a:lnTo>
                  <a:pt x="14931" y="15390"/>
                </a:lnTo>
                <a:lnTo>
                  <a:pt x="16583" y="19197"/>
                </a:lnTo>
                <a:cubicBezTo>
                  <a:pt x="16647" y="19343"/>
                  <a:pt x="16832" y="19440"/>
                  <a:pt x="17043" y="19467"/>
                </a:cubicBezTo>
                <a:lnTo>
                  <a:pt x="18591" y="21600"/>
                </a:lnTo>
                <a:lnTo>
                  <a:pt x="19367" y="21448"/>
                </a:lnTo>
                <a:lnTo>
                  <a:pt x="19043" y="19072"/>
                </a:lnTo>
                <a:cubicBezTo>
                  <a:pt x="19189" y="18975"/>
                  <a:pt x="19262" y="18835"/>
                  <a:pt x="19197" y="18694"/>
                </a:cubicBezTo>
                <a:lnTo>
                  <a:pt x="17741" y="15390"/>
                </a:lnTo>
                <a:lnTo>
                  <a:pt x="20750" y="15390"/>
                </a:lnTo>
                <a:cubicBezTo>
                  <a:pt x="21220" y="15390"/>
                  <a:pt x="21600" y="15136"/>
                  <a:pt x="21600" y="14823"/>
                </a:cubicBezTo>
                <a:cubicBezTo>
                  <a:pt x="21600" y="14510"/>
                  <a:pt x="21220" y="14251"/>
                  <a:pt x="20743" y="14251"/>
                </a:cubicBezTo>
                <a:lnTo>
                  <a:pt x="17238" y="14251"/>
                </a:lnTo>
                <a:lnTo>
                  <a:pt x="13937" y="6652"/>
                </a:lnTo>
                <a:cubicBezTo>
                  <a:pt x="14755" y="6112"/>
                  <a:pt x="15262" y="5362"/>
                  <a:pt x="15262" y="4536"/>
                </a:cubicBezTo>
                <a:cubicBezTo>
                  <a:pt x="15262" y="3083"/>
                  <a:pt x="13702" y="1874"/>
                  <a:pt x="11646" y="1610"/>
                </a:cubicBezTo>
                <a:lnTo>
                  <a:pt x="11646" y="567"/>
                </a:lnTo>
                <a:cubicBezTo>
                  <a:pt x="11646" y="254"/>
                  <a:pt x="11266" y="0"/>
                  <a:pt x="10796" y="0"/>
                </a:cubicBezTo>
                <a:close/>
                <a:moveTo>
                  <a:pt x="9946" y="2781"/>
                </a:moveTo>
                <a:lnTo>
                  <a:pt x="9946" y="3520"/>
                </a:lnTo>
                <a:cubicBezTo>
                  <a:pt x="9946" y="3833"/>
                  <a:pt x="10327" y="4087"/>
                  <a:pt x="10796" y="4087"/>
                </a:cubicBezTo>
                <a:cubicBezTo>
                  <a:pt x="11266" y="4087"/>
                  <a:pt x="11646" y="3833"/>
                  <a:pt x="11646" y="3520"/>
                </a:cubicBezTo>
                <a:lnTo>
                  <a:pt x="11646" y="2781"/>
                </a:lnTo>
                <a:cubicBezTo>
                  <a:pt x="12755" y="3024"/>
                  <a:pt x="13555" y="3715"/>
                  <a:pt x="13555" y="4536"/>
                </a:cubicBezTo>
                <a:cubicBezTo>
                  <a:pt x="13555" y="5551"/>
                  <a:pt x="12318" y="6382"/>
                  <a:pt x="10789" y="6382"/>
                </a:cubicBezTo>
                <a:cubicBezTo>
                  <a:pt x="9259" y="6382"/>
                  <a:pt x="8019" y="5557"/>
                  <a:pt x="8019" y="4536"/>
                </a:cubicBezTo>
                <a:cubicBezTo>
                  <a:pt x="8027" y="3715"/>
                  <a:pt x="8838" y="3024"/>
                  <a:pt x="9946" y="2781"/>
                </a:cubicBezTo>
                <a:close/>
                <a:moveTo>
                  <a:pt x="10108" y="7479"/>
                </a:moveTo>
                <a:cubicBezTo>
                  <a:pt x="10335" y="7501"/>
                  <a:pt x="10562" y="7516"/>
                  <a:pt x="10796" y="7516"/>
                </a:cubicBezTo>
                <a:cubicBezTo>
                  <a:pt x="11031" y="7516"/>
                  <a:pt x="11257" y="7501"/>
                  <a:pt x="11484" y="7479"/>
                </a:cubicBezTo>
                <a:lnTo>
                  <a:pt x="14423" y="14251"/>
                </a:lnTo>
                <a:lnTo>
                  <a:pt x="11477" y="14251"/>
                </a:lnTo>
                <a:lnTo>
                  <a:pt x="11477" y="13851"/>
                </a:lnTo>
                <a:cubicBezTo>
                  <a:pt x="11477" y="13640"/>
                  <a:pt x="11218" y="13473"/>
                  <a:pt x="10910" y="13473"/>
                </a:cubicBezTo>
                <a:lnTo>
                  <a:pt x="10796" y="13473"/>
                </a:lnTo>
                <a:lnTo>
                  <a:pt x="10682" y="13473"/>
                </a:lnTo>
                <a:cubicBezTo>
                  <a:pt x="10367" y="13473"/>
                  <a:pt x="10116" y="13646"/>
                  <a:pt x="10116" y="13851"/>
                </a:cubicBezTo>
                <a:lnTo>
                  <a:pt x="10116" y="14251"/>
                </a:lnTo>
                <a:lnTo>
                  <a:pt x="7170" y="14251"/>
                </a:lnTo>
                <a:lnTo>
                  <a:pt x="10108" y="7479"/>
                </a:ln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36" name="Quadrato"/>
          <p:cNvSpPr/>
          <p:nvPr/>
        </p:nvSpPr>
        <p:spPr>
          <a:xfrm>
            <a:off x="7693563" y="6780065"/>
            <a:ext cx="2750057" cy="275005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37" name="Forma"/>
          <p:cNvSpPr/>
          <p:nvPr/>
        </p:nvSpPr>
        <p:spPr>
          <a:xfrm>
            <a:off x="7124044" y="7251420"/>
            <a:ext cx="4043886" cy="24474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6" h="21600" extrusionOk="0">
                <a:moveTo>
                  <a:pt x="8896" y="0"/>
                </a:moveTo>
                <a:cubicBezTo>
                  <a:pt x="8625" y="0"/>
                  <a:pt x="8354" y="173"/>
                  <a:pt x="8148" y="515"/>
                </a:cubicBezTo>
                <a:cubicBezTo>
                  <a:pt x="7734" y="1199"/>
                  <a:pt x="7734" y="2304"/>
                  <a:pt x="8148" y="2988"/>
                </a:cubicBezTo>
                <a:cubicBezTo>
                  <a:pt x="8561" y="3672"/>
                  <a:pt x="9231" y="3672"/>
                  <a:pt x="9645" y="2988"/>
                </a:cubicBezTo>
                <a:cubicBezTo>
                  <a:pt x="10058" y="2304"/>
                  <a:pt x="10058" y="1199"/>
                  <a:pt x="9645" y="515"/>
                </a:cubicBezTo>
                <a:cubicBezTo>
                  <a:pt x="9438" y="173"/>
                  <a:pt x="9167" y="0"/>
                  <a:pt x="8896" y="0"/>
                </a:cubicBezTo>
                <a:close/>
                <a:moveTo>
                  <a:pt x="15522" y="5"/>
                </a:moveTo>
                <a:cubicBezTo>
                  <a:pt x="15255" y="5"/>
                  <a:pt x="14987" y="172"/>
                  <a:pt x="14783" y="509"/>
                </a:cubicBezTo>
                <a:cubicBezTo>
                  <a:pt x="14376" y="1184"/>
                  <a:pt x="14376" y="2277"/>
                  <a:pt x="14783" y="2951"/>
                </a:cubicBezTo>
                <a:cubicBezTo>
                  <a:pt x="15190" y="3626"/>
                  <a:pt x="15851" y="3626"/>
                  <a:pt x="16258" y="2951"/>
                </a:cubicBezTo>
                <a:cubicBezTo>
                  <a:pt x="16665" y="2277"/>
                  <a:pt x="16665" y="1184"/>
                  <a:pt x="16258" y="509"/>
                </a:cubicBezTo>
                <a:cubicBezTo>
                  <a:pt x="16054" y="172"/>
                  <a:pt x="15789" y="5"/>
                  <a:pt x="15522" y="5"/>
                </a:cubicBezTo>
                <a:close/>
                <a:moveTo>
                  <a:pt x="6359" y="1008"/>
                </a:moveTo>
                <a:cubicBezTo>
                  <a:pt x="6088" y="1008"/>
                  <a:pt x="5817" y="1181"/>
                  <a:pt x="5610" y="1523"/>
                </a:cubicBezTo>
                <a:cubicBezTo>
                  <a:pt x="5197" y="2207"/>
                  <a:pt x="5197" y="3312"/>
                  <a:pt x="5610" y="3996"/>
                </a:cubicBezTo>
                <a:cubicBezTo>
                  <a:pt x="6023" y="4681"/>
                  <a:pt x="6694" y="4681"/>
                  <a:pt x="7107" y="3996"/>
                </a:cubicBezTo>
                <a:cubicBezTo>
                  <a:pt x="7520" y="3312"/>
                  <a:pt x="7520" y="2207"/>
                  <a:pt x="7107" y="1523"/>
                </a:cubicBezTo>
                <a:cubicBezTo>
                  <a:pt x="6901" y="1181"/>
                  <a:pt x="6629" y="1008"/>
                  <a:pt x="6359" y="1008"/>
                </a:cubicBezTo>
                <a:close/>
                <a:moveTo>
                  <a:pt x="18792" y="1008"/>
                </a:moveTo>
                <a:cubicBezTo>
                  <a:pt x="18522" y="1008"/>
                  <a:pt x="18250" y="1181"/>
                  <a:pt x="18044" y="1523"/>
                </a:cubicBezTo>
                <a:cubicBezTo>
                  <a:pt x="17631" y="2207"/>
                  <a:pt x="17631" y="3312"/>
                  <a:pt x="18044" y="3996"/>
                </a:cubicBezTo>
                <a:cubicBezTo>
                  <a:pt x="18457" y="4681"/>
                  <a:pt x="19128" y="4681"/>
                  <a:pt x="19541" y="3996"/>
                </a:cubicBezTo>
                <a:cubicBezTo>
                  <a:pt x="19954" y="3312"/>
                  <a:pt x="19954" y="2207"/>
                  <a:pt x="19541" y="1523"/>
                </a:cubicBezTo>
                <a:cubicBezTo>
                  <a:pt x="19334" y="1181"/>
                  <a:pt x="19063" y="1008"/>
                  <a:pt x="18792" y="1008"/>
                </a:cubicBezTo>
                <a:close/>
                <a:moveTo>
                  <a:pt x="2267" y="1014"/>
                </a:moveTo>
                <a:cubicBezTo>
                  <a:pt x="2000" y="1014"/>
                  <a:pt x="1735" y="1181"/>
                  <a:pt x="1531" y="1518"/>
                </a:cubicBezTo>
                <a:cubicBezTo>
                  <a:pt x="1124" y="2192"/>
                  <a:pt x="1124" y="3286"/>
                  <a:pt x="1531" y="3960"/>
                </a:cubicBezTo>
                <a:cubicBezTo>
                  <a:pt x="1938" y="4634"/>
                  <a:pt x="2599" y="4634"/>
                  <a:pt x="3006" y="3960"/>
                </a:cubicBezTo>
                <a:cubicBezTo>
                  <a:pt x="3413" y="3286"/>
                  <a:pt x="3413" y="2192"/>
                  <a:pt x="3006" y="1518"/>
                </a:cubicBezTo>
                <a:cubicBezTo>
                  <a:pt x="2802" y="1181"/>
                  <a:pt x="2534" y="1014"/>
                  <a:pt x="2267" y="1014"/>
                </a:cubicBezTo>
                <a:close/>
                <a:moveTo>
                  <a:pt x="12062" y="1350"/>
                </a:moveTo>
                <a:cubicBezTo>
                  <a:pt x="11795" y="1350"/>
                  <a:pt x="11529" y="1517"/>
                  <a:pt x="11326" y="1854"/>
                </a:cubicBezTo>
                <a:cubicBezTo>
                  <a:pt x="10919" y="2528"/>
                  <a:pt x="10919" y="3622"/>
                  <a:pt x="11326" y="4296"/>
                </a:cubicBezTo>
                <a:cubicBezTo>
                  <a:pt x="11733" y="4970"/>
                  <a:pt x="12393" y="4970"/>
                  <a:pt x="12801" y="4296"/>
                </a:cubicBezTo>
                <a:cubicBezTo>
                  <a:pt x="13208" y="3622"/>
                  <a:pt x="13208" y="2528"/>
                  <a:pt x="12801" y="1854"/>
                </a:cubicBezTo>
                <a:cubicBezTo>
                  <a:pt x="12597" y="1517"/>
                  <a:pt x="12328" y="1350"/>
                  <a:pt x="12062" y="1350"/>
                </a:cubicBezTo>
                <a:close/>
                <a:moveTo>
                  <a:pt x="14272" y="3813"/>
                </a:moveTo>
                <a:cubicBezTo>
                  <a:pt x="13878" y="3813"/>
                  <a:pt x="13558" y="4062"/>
                  <a:pt x="13445" y="4280"/>
                </a:cubicBezTo>
                <a:cubicBezTo>
                  <a:pt x="13274" y="4607"/>
                  <a:pt x="13262" y="4961"/>
                  <a:pt x="13264" y="5157"/>
                </a:cubicBezTo>
                <a:lnTo>
                  <a:pt x="12062" y="5157"/>
                </a:lnTo>
                <a:lnTo>
                  <a:pt x="10815" y="5157"/>
                </a:lnTo>
                <a:cubicBezTo>
                  <a:pt x="10730" y="5157"/>
                  <a:pt x="10651" y="5173"/>
                  <a:pt x="10574" y="5194"/>
                </a:cubicBezTo>
                <a:lnTo>
                  <a:pt x="10555" y="5094"/>
                </a:lnTo>
                <a:lnTo>
                  <a:pt x="10549" y="5073"/>
                </a:lnTo>
                <a:cubicBezTo>
                  <a:pt x="10457" y="4620"/>
                  <a:pt x="10153" y="3855"/>
                  <a:pt x="9591" y="3855"/>
                </a:cubicBezTo>
                <a:cubicBezTo>
                  <a:pt x="9588" y="3855"/>
                  <a:pt x="9584" y="3855"/>
                  <a:pt x="9581" y="3855"/>
                </a:cubicBezTo>
                <a:lnTo>
                  <a:pt x="9445" y="3860"/>
                </a:lnTo>
                <a:cubicBezTo>
                  <a:pt x="9436" y="3859"/>
                  <a:pt x="9426" y="3855"/>
                  <a:pt x="9416" y="3855"/>
                </a:cubicBezTo>
                <a:lnTo>
                  <a:pt x="8170" y="3855"/>
                </a:lnTo>
                <a:cubicBezTo>
                  <a:pt x="7658" y="3855"/>
                  <a:pt x="7370" y="4473"/>
                  <a:pt x="7250" y="4931"/>
                </a:cubicBezTo>
                <a:cubicBezTo>
                  <a:pt x="7185" y="4907"/>
                  <a:pt x="7127" y="4863"/>
                  <a:pt x="7053" y="4863"/>
                </a:cubicBezTo>
                <a:cubicBezTo>
                  <a:pt x="7050" y="4863"/>
                  <a:pt x="7047" y="4863"/>
                  <a:pt x="7044" y="4863"/>
                </a:cubicBezTo>
                <a:lnTo>
                  <a:pt x="6907" y="4868"/>
                </a:lnTo>
                <a:cubicBezTo>
                  <a:pt x="6898" y="4867"/>
                  <a:pt x="6888" y="4863"/>
                  <a:pt x="6879" y="4863"/>
                </a:cubicBezTo>
                <a:lnTo>
                  <a:pt x="5632" y="4863"/>
                </a:lnTo>
                <a:cubicBezTo>
                  <a:pt x="5064" y="4863"/>
                  <a:pt x="4758" y="5635"/>
                  <a:pt x="4668" y="6092"/>
                </a:cubicBezTo>
                <a:lnTo>
                  <a:pt x="4532" y="6869"/>
                </a:lnTo>
                <a:lnTo>
                  <a:pt x="4532" y="6270"/>
                </a:lnTo>
                <a:cubicBezTo>
                  <a:pt x="4541" y="6114"/>
                  <a:pt x="4537" y="5658"/>
                  <a:pt x="4341" y="5288"/>
                </a:cubicBezTo>
                <a:cubicBezTo>
                  <a:pt x="4228" y="5076"/>
                  <a:pt x="3908" y="4821"/>
                  <a:pt x="3513" y="4821"/>
                </a:cubicBezTo>
                <a:lnTo>
                  <a:pt x="2267" y="4821"/>
                </a:lnTo>
                <a:lnTo>
                  <a:pt x="1020" y="4821"/>
                </a:lnTo>
                <a:cubicBezTo>
                  <a:pt x="626" y="4821"/>
                  <a:pt x="306" y="5071"/>
                  <a:pt x="192" y="5288"/>
                </a:cubicBezTo>
                <a:cubicBezTo>
                  <a:pt x="-3" y="5663"/>
                  <a:pt x="-4" y="6114"/>
                  <a:pt x="2" y="6270"/>
                </a:cubicBezTo>
                <a:lnTo>
                  <a:pt x="2" y="12630"/>
                </a:lnTo>
                <a:cubicBezTo>
                  <a:pt x="2" y="12949"/>
                  <a:pt x="155" y="13203"/>
                  <a:pt x="348" y="13203"/>
                </a:cubicBezTo>
                <a:cubicBezTo>
                  <a:pt x="541" y="13203"/>
                  <a:pt x="694" y="12944"/>
                  <a:pt x="694" y="12630"/>
                </a:cubicBezTo>
                <a:lnTo>
                  <a:pt x="694" y="7368"/>
                </a:lnTo>
                <a:lnTo>
                  <a:pt x="1008" y="7368"/>
                </a:lnTo>
                <a:lnTo>
                  <a:pt x="1008" y="12867"/>
                </a:lnTo>
                <a:lnTo>
                  <a:pt x="1011" y="12867"/>
                </a:lnTo>
                <a:lnTo>
                  <a:pt x="1011" y="20355"/>
                </a:lnTo>
                <a:cubicBezTo>
                  <a:pt x="1011" y="20857"/>
                  <a:pt x="1260" y="21264"/>
                  <a:pt x="1563" y="21264"/>
                </a:cubicBezTo>
                <a:cubicBezTo>
                  <a:pt x="1865" y="21264"/>
                  <a:pt x="2111" y="20857"/>
                  <a:pt x="2111" y="20355"/>
                </a:cubicBezTo>
                <a:lnTo>
                  <a:pt x="2111" y="12867"/>
                </a:lnTo>
                <a:lnTo>
                  <a:pt x="2267" y="12867"/>
                </a:lnTo>
                <a:lnTo>
                  <a:pt x="2419" y="12867"/>
                </a:lnTo>
                <a:lnTo>
                  <a:pt x="2419" y="20355"/>
                </a:lnTo>
                <a:cubicBezTo>
                  <a:pt x="2419" y="20857"/>
                  <a:pt x="2668" y="21264"/>
                  <a:pt x="2971" y="21264"/>
                </a:cubicBezTo>
                <a:cubicBezTo>
                  <a:pt x="3274" y="21264"/>
                  <a:pt x="3523" y="20857"/>
                  <a:pt x="3523" y="20355"/>
                </a:cubicBezTo>
                <a:lnTo>
                  <a:pt x="3523" y="12861"/>
                </a:lnTo>
                <a:lnTo>
                  <a:pt x="3523" y="7363"/>
                </a:lnTo>
                <a:lnTo>
                  <a:pt x="3840" y="7363"/>
                </a:lnTo>
                <a:lnTo>
                  <a:pt x="3840" y="10797"/>
                </a:lnTo>
                <a:lnTo>
                  <a:pt x="3602" y="12147"/>
                </a:lnTo>
                <a:cubicBezTo>
                  <a:pt x="3550" y="12455"/>
                  <a:pt x="3660" y="12775"/>
                  <a:pt x="3846" y="12861"/>
                </a:cubicBezTo>
                <a:cubicBezTo>
                  <a:pt x="3855" y="12865"/>
                  <a:pt x="3863" y="12864"/>
                  <a:pt x="3872" y="12867"/>
                </a:cubicBezTo>
                <a:cubicBezTo>
                  <a:pt x="3926" y="13063"/>
                  <a:pt x="4045" y="13197"/>
                  <a:pt x="4186" y="13197"/>
                </a:cubicBezTo>
                <a:cubicBezTo>
                  <a:pt x="4314" y="13197"/>
                  <a:pt x="4418" y="13078"/>
                  <a:pt x="4478" y="12909"/>
                </a:cubicBezTo>
                <a:lnTo>
                  <a:pt x="4214" y="14552"/>
                </a:lnTo>
                <a:cubicBezTo>
                  <a:pt x="4195" y="14675"/>
                  <a:pt x="4242" y="14773"/>
                  <a:pt x="4319" y="14773"/>
                </a:cubicBezTo>
                <a:lnTo>
                  <a:pt x="5166" y="14773"/>
                </a:lnTo>
                <a:lnTo>
                  <a:pt x="5166" y="20403"/>
                </a:lnTo>
                <a:cubicBezTo>
                  <a:pt x="5166" y="20882"/>
                  <a:pt x="5403" y="21269"/>
                  <a:pt x="5692" y="21269"/>
                </a:cubicBezTo>
                <a:cubicBezTo>
                  <a:pt x="5982" y="21269"/>
                  <a:pt x="6216" y="20882"/>
                  <a:pt x="6216" y="20403"/>
                </a:cubicBezTo>
                <a:lnTo>
                  <a:pt x="6216" y="14773"/>
                </a:lnTo>
                <a:cubicBezTo>
                  <a:pt x="6274" y="14773"/>
                  <a:pt x="6326" y="14773"/>
                  <a:pt x="6346" y="14773"/>
                </a:cubicBezTo>
                <a:cubicBezTo>
                  <a:pt x="6369" y="14773"/>
                  <a:pt x="6435" y="14773"/>
                  <a:pt x="6501" y="14773"/>
                </a:cubicBezTo>
                <a:lnTo>
                  <a:pt x="6501" y="20403"/>
                </a:lnTo>
                <a:cubicBezTo>
                  <a:pt x="6501" y="20882"/>
                  <a:pt x="6735" y="21269"/>
                  <a:pt x="7025" y="21269"/>
                </a:cubicBezTo>
                <a:cubicBezTo>
                  <a:pt x="7314" y="21269"/>
                  <a:pt x="7548" y="20882"/>
                  <a:pt x="7548" y="20403"/>
                </a:cubicBezTo>
                <a:lnTo>
                  <a:pt x="7548" y="14773"/>
                </a:lnTo>
                <a:lnTo>
                  <a:pt x="7703" y="14773"/>
                </a:lnTo>
                <a:lnTo>
                  <a:pt x="7703" y="19394"/>
                </a:lnTo>
                <a:cubicBezTo>
                  <a:pt x="7703" y="19874"/>
                  <a:pt x="7940" y="20261"/>
                  <a:pt x="8230" y="20261"/>
                </a:cubicBezTo>
                <a:cubicBezTo>
                  <a:pt x="8520" y="20261"/>
                  <a:pt x="8753" y="19874"/>
                  <a:pt x="8753" y="19394"/>
                </a:cubicBezTo>
                <a:lnTo>
                  <a:pt x="8753" y="13765"/>
                </a:lnTo>
                <a:cubicBezTo>
                  <a:pt x="8811" y="13765"/>
                  <a:pt x="8863" y="13765"/>
                  <a:pt x="8883" y="13765"/>
                </a:cubicBezTo>
                <a:cubicBezTo>
                  <a:pt x="8906" y="13765"/>
                  <a:pt x="8973" y="13765"/>
                  <a:pt x="9039" y="13765"/>
                </a:cubicBezTo>
                <a:lnTo>
                  <a:pt x="9039" y="19394"/>
                </a:lnTo>
                <a:cubicBezTo>
                  <a:pt x="9039" y="19874"/>
                  <a:pt x="9272" y="20261"/>
                  <a:pt x="9562" y="20261"/>
                </a:cubicBezTo>
                <a:cubicBezTo>
                  <a:pt x="9852" y="20261"/>
                  <a:pt x="10086" y="19874"/>
                  <a:pt x="10086" y="19394"/>
                </a:cubicBezTo>
                <a:lnTo>
                  <a:pt x="10086" y="13765"/>
                </a:lnTo>
                <a:lnTo>
                  <a:pt x="10806" y="13765"/>
                </a:lnTo>
                <a:lnTo>
                  <a:pt x="10806" y="20691"/>
                </a:lnTo>
                <a:cubicBezTo>
                  <a:pt x="10806" y="21193"/>
                  <a:pt x="11055" y="21600"/>
                  <a:pt x="11357" y="21600"/>
                </a:cubicBezTo>
                <a:cubicBezTo>
                  <a:pt x="11660" y="21600"/>
                  <a:pt x="11906" y="21193"/>
                  <a:pt x="11906" y="20691"/>
                </a:cubicBezTo>
                <a:lnTo>
                  <a:pt x="11906" y="13203"/>
                </a:lnTo>
                <a:lnTo>
                  <a:pt x="12062" y="13203"/>
                </a:lnTo>
                <a:lnTo>
                  <a:pt x="12214" y="13203"/>
                </a:lnTo>
                <a:lnTo>
                  <a:pt x="12214" y="20691"/>
                </a:lnTo>
                <a:cubicBezTo>
                  <a:pt x="12214" y="21193"/>
                  <a:pt x="12463" y="21600"/>
                  <a:pt x="12766" y="21600"/>
                </a:cubicBezTo>
                <a:cubicBezTo>
                  <a:pt x="13069" y="21600"/>
                  <a:pt x="13318" y="21193"/>
                  <a:pt x="13318" y="20691"/>
                </a:cubicBezTo>
                <a:lnTo>
                  <a:pt x="13318" y="13197"/>
                </a:lnTo>
                <a:lnTo>
                  <a:pt x="13318" y="11937"/>
                </a:lnTo>
                <a:cubicBezTo>
                  <a:pt x="13379" y="12091"/>
                  <a:pt x="13479" y="12194"/>
                  <a:pt x="13600" y="12194"/>
                </a:cubicBezTo>
                <a:cubicBezTo>
                  <a:pt x="13612" y="12194"/>
                  <a:pt x="13623" y="12186"/>
                  <a:pt x="13635" y="12184"/>
                </a:cubicBezTo>
                <a:lnTo>
                  <a:pt x="13635" y="12961"/>
                </a:lnTo>
                <a:cubicBezTo>
                  <a:pt x="13635" y="13280"/>
                  <a:pt x="13788" y="13533"/>
                  <a:pt x="13981" y="13533"/>
                </a:cubicBezTo>
                <a:cubicBezTo>
                  <a:pt x="14104" y="13533"/>
                  <a:pt x="14205" y="13424"/>
                  <a:pt x="14266" y="13266"/>
                </a:cubicBezTo>
                <a:lnTo>
                  <a:pt x="14266" y="19347"/>
                </a:lnTo>
                <a:cubicBezTo>
                  <a:pt x="14266" y="19848"/>
                  <a:pt x="14512" y="20256"/>
                  <a:pt x="14815" y="20256"/>
                </a:cubicBezTo>
                <a:cubicBezTo>
                  <a:pt x="15118" y="20256"/>
                  <a:pt x="15367" y="19848"/>
                  <a:pt x="15367" y="19347"/>
                </a:cubicBezTo>
                <a:lnTo>
                  <a:pt x="15367" y="11858"/>
                </a:lnTo>
                <a:lnTo>
                  <a:pt x="15522" y="11858"/>
                </a:lnTo>
                <a:lnTo>
                  <a:pt x="15674" y="11858"/>
                </a:lnTo>
                <a:lnTo>
                  <a:pt x="15674" y="19347"/>
                </a:lnTo>
                <a:cubicBezTo>
                  <a:pt x="15674" y="19848"/>
                  <a:pt x="15924" y="20256"/>
                  <a:pt x="16226" y="20256"/>
                </a:cubicBezTo>
                <a:cubicBezTo>
                  <a:pt x="16529" y="20256"/>
                  <a:pt x="16775" y="19848"/>
                  <a:pt x="16775" y="19347"/>
                </a:cubicBezTo>
                <a:lnTo>
                  <a:pt x="16775" y="14773"/>
                </a:lnTo>
                <a:lnTo>
                  <a:pt x="17600" y="14773"/>
                </a:lnTo>
                <a:lnTo>
                  <a:pt x="17600" y="20403"/>
                </a:lnTo>
                <a:cubicBezTo>
                  <a:pt x="17600" y="20882"/>
                  <a:pt x="17836" y="21269"/>
                  <a:pt x="18126" y="21269"/>
                </a:cubicBezTo>
                <a:cubicBezTo>
                  <a:pt x="18416" y="21269"/>
                  <a:pt x="18650" y="20882"/>
                  <a:pt x="18650" y="20403"/>
                </a:cubicBezTo>
                <a:lnTo>
                  <a:pt x="18650" y="14773"/>
                </a:lnTo>
                <a:cubicBezTo>
                  <a:pt x="18707" y="14773"/>
                  <a:pt x="18760" y="14773"/>
                  <a:pt x="18780" y="14773"/>
                </a:cubicBezTo>
                <a:cubicBezTo>
                  <a:pt x="18802" y="14773"/>
                  <a:pt x="18869" y="14773"/>
                  <a:pt x="18935" y="14773"/>
                </a:cubicBezTo>
                <a:lnTo>
                  <a:pt x="18935" y="20403"/>
                </a:lnTo>
                <a:cubicBezTo>
                  <a:pt x="18935" y="20882"/>
                  <a:pt x="19169" y="21269"/>
                  <a:pt x="19458" y="21269"/>
                </a:cubicBezTo>
                <a:cubicBezTo>
                  <a:pt x="19748" y="21269"/>
                  <a:pt x="19982" y="20882"/>
                  <a:pt x="19982" y="20403"/>
                </a:cubicBezTo>
                <a:lnTo>
                  <a:pt x="19982" y="14773"/>
                </a:lnTo>
                <a:lnTo>
                  <a:pt x="20806" y="14773"/>
                </a:lnTo>
                <a:cubicBezTo>
                  <a:pt x="20883" y="14773"/>
                  <a:pt x="20931" y="14675"/>
                  <a:pt x="20911" y="14552"/>
                </a:cubicBezTo>
                <a:lnTo>
                  <a:pt x="19722" y="7158"/>
                </a:lnTo>
                <a:cubicBezTo>
                  <a:pt x="19721" y="7152"/>
                  <a:pt x="19720" y="7149"/>
                  <a:pt x="19719" y="7142"/>
                </a:cubicBezTo>
                <a:lnTo>
                  <a:pt x="19903" y="7142"/>
                </a:lnTo>
                <a:lnTo>
                  <a:pt x="20870" y="12446"/>
                </a:lnTo>
                <a:cubicBezTo>
                  <a:pt x="20914" y="12700"/>
                  <a:pt x="21054" y="12861"/>
                  <a:pt x="21206" y="12861"/>
                </a:cubicBezTo>
                <a:cubicBezTo>
                  <a:pt x="21238" y="12861"/>
                  <a:pt x="21272" y="12856"/>
                  <a:pt x="21304" y="12840"/>
                </a:cubicBezTo>
                <a:cubicBezTo>
                  <a:pt x="21490" y="12752"/>
                  <a:pt x="21596" y="12428"/>
                  <a:pt x="21542" y="12121"/>
                </a:cubicBezTo>
                <a:lnTo>
                  <a:pt x="20451" y="6102"/>
                </a:lnTo>
                <a:lnTo>
                  <a:pt x="20445" y="6081"/>
                </a:lnTo>
                <a:cubicBezTo>
                  <a:pt x="20353" y="5629"/>
                  <a:pt x="20050" y="4863"/>
                  <a:pt x="19487" y="4863"/>
                </a:cubicBezTo>
                <a:cubicBezTo>
                  <a:pt x="19484" y="4863"/>
                  <a:pt x="19481" y="4863"/>
                  <a:pt x="19477" y="4863"/>
                </a:cubicBezTo>
                <a:lnTo>
                  <a:pt x="19341" y="4868"/>
                </a:lnTo>
                <a:cubicBezTo>
                  <a:pt x="19332" y="4867"/>
                  <a:pt x="19322" y="4863"/>
                  <a:pt x="19313" y="4863"/>
                </a:cubicBezTo>
                <a:lnTo>
                  <a:pt x="18066" y="4863"/>
                </a:lnTo>
                <a:cubicBezTo>
                  <a:pt x="17955" y="4863"/>
                  <a:pt x="17862" y="4912"/>
                  <a:pt x="17771" y="4963"/>
                </a:cubicBezTo>
                <a:cubicBezTo>
                  <a:pt x="17756" y="4759"/>
                  <a:pt x="17721" y="4515"/>
                  <a:pt x="17597" y="4280"/>
                </a:cubicBezTo>
                <a:cubicBezTo>
                  <a:pt x="17483" y="4067"/>
                  <a:pt x="17160" y="3813"/>
                  <a:pt x="16766" y="3813"/>
                </a:cubicBezTo>
                <a:lnTo>
                  <a:pt x="15522" y="3813"/>
                </a:lnTo>
                <a:lnTo>
                  <a:pt x="14272" y="3813"/>
                </a:lnTo>
                <a:close/>
                <a:moveTo>
                  <a:pt x="9822" y="6134"/>
                </a:moveTo>
                <a:lnTo>
                  <a:pt x="9829" y="6134"/>
                </a:lnTo>
                <a:cubicBezTo>
                  <a:pt x="9828" y="6139"/>
                  <a:pt x="9826" y="6145"/>
                  <a:pt x="9825" y="6150"/>
                </a:cubicBezTo>
                <a:cubicBezTo>
                  <a:pt x="9824" y="6143"/>
                  <a:pt x="9824" y="6140"/>
                  <a:pt x="9822" y="6134"/>
                </a:cubicBezTo>
                <a:close/>
                <a:moveTo>
                  <a:pt x="16778" y="6354"/>
                </a:moveTo>
                <a:lnTo>
                  <a:pt x="17054" y="6354"/>
                </a:lnTo>
                <a:lnTo>
                  <a:pt x="16778" y="7930"/>
                </a:lnTo>
                <a:lnTo>
                  <a:pt x="16778" y="6354"/>
                </a:lnTo>
                <a:close/>
                <a:moveTo>
                  <a:pt x="5220" y="7142"/>
                </a:moveTo>
                <a:lnTo>
                  <a:pt x="5407" y="7142"/>
                </a:lnTo>
                <a:cubicBezTo>
                  <a:pt x="5406" y="7149"/>
                  <a:pt x="5405" y="7152"/>
                  <a:pt x="5404" y="7158"/>
                </a:cubicBezTo>
                <a:lnTo>
                  <a:pt x="4532" y="12583"/>
                </a:lnTo>
                <a:lnTo>
                  <a:pt x="4532" y="11028"/>
                </a:lnTo>
                <a:lnTo>
                  <a:pt x="5220" y="7142"/>
                </a:lnTo>
                <a:close/>
                <a:moveTo>
                  <a:pt x="17784" y="7142"/>
                </a:moveTo>
                <a:lnTo>
                  <a:pt x="17841" y="7142"/>
                </a:lnTo>
                <a:cubicBezTo>
                  <a:pt x="17840" y="7149"/>
                  <a:pt x="17839" y="7152"/>
                  <a:pt x="17838" y="7158"/>
                </a:cubicBezTo>
                <a:lnTo>
                  <a:pt x="17784" y="7494"/>
                </a:lnTo>
                <a:lnTo>
                  <a:pt x="17784" y="7142"/>
                </a:lnTo>
                <a:close/>
                <a:moveTo>
                  <a:pt x="7526" y="7447"/>
                </a:moveTo>
                <a:lnTo>
                  <a:pt x="7634" y="8056"/>
                </a:lnTo>
                <a:lnTo>
                  <a:pt x="7532" y="8686"/>
                </a:lnTo>
                <a:lnTo>
                  <a:pt x="7424" y="8009"/>
                </a:lnTo>
                <a:lnTo>
                  <a:pt x="7526" y="7447"/>
                </a:lnTo>
                <a:close/>
                <a:moveTo>
                  <a:pt x="10488" y="8775"/>
                </a:moveTo>
                <a:lnTo>
                  <a:pt x="10802" y="10498"/>
                </a:lnTo>
                <a:lnTo>
                  <a:pt x="10802" y="12221"/>
                </a:lnTo>
                <a:lnTo>
                  <a:pt x="10488" y="10272"/>
                </a:lnTo>
                <a:lnTo>
                  <a:pt x="10488" y="8775"/>
                </a:lnTo>
                <a:close/>
                <a:moveTo>
                  <a:pt x="17092" y="10314"/>
                </a:moveTo>
                <a:lnTo>
                  <a:pt x="17092" y="11617"/>
                </a:lnTo>
                <a:cubicBezTo>
                  <a:pt x="17092" y="11652"/>
                  <a:pt x="17101" y="11683"/>
                  <a:pt x="17105" y="11716"/>
                </a:cubicBezTo>
                <a:lnTo>
                  <a:pt x="16775" y="13765"/>
                </a:lnTo>
                <a:lnTo>
                  <a:pt x="16775" y="12105"/>
                </a:lnTo>
                <a:lnTo>
                  <a:pt x="17092" y="10314"/>
                </a:ln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38" name="Quadrato"/>
          <p:cNvSpPr/>
          <p:nvPr/>
        </p:nvSpPr>
        <p:spPr>
          <a:xfrm>
            <a:off x="2402061" y="6898599"/>
            <a:ext cx="2750056" cy="275005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39" name="Documento di testo"/>
          <p:cNvSpPr/>
          <p:nvPr/>
        </p:nvSpPr>
        <p:spPr>
          <a:xfrm>
            <a:off x="2715280" y="7100105"/>
            <a:ext cx="2123618" cy="2750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" y="0"/>
                </a:moveTo>
                <a:cubicBezTo>
                  <a:pt x="96" y="0"/>
                  <a:pt x="0" y="72"/>
                  <a:pt x="0" y="162"/>
                </a:cubicBezTo>
                <a:lnTo>
                  <a:pt x="0" y="21438"/>
                </a:lnTo>
                <a:cubicBezTo>
                  <a:pt x="0" y="21528"/>
                  <a:pt x="96" y="21600"/>
                  <a:pt x="213" y="21600"/>
                </a:cubicBezTo>
                <a:lnTo>
                  <a:pt x="21387" y="21600"/>
                </a:lnTo>
                <a:cubicBezTo>
                  <a:pt x="21504" y="21600"/>
                  <a:pt x="21600" y="21528"/>
                  <a:pt x="21600" y="21438"/>
                </a:cubicBezTo>
                <a:lnTo>
                  <a:pt x="21600" y="5895"/>
                </a:lnTo>
                <a:cubicBezTo>
                  <a:pt x="21600" y="5863"/>
                  <a:pt x="21567" y="5837"/>
                  <a:pt x="21525" y="5837"/>
                </a:cubicBezTo>
                <a:lnTo>
                  <a:pt x="14257" y="5837"/>
                </a:lnTo>
                <a:cubicBezTo>
                  <a:pt x="14140" y="5837"/>
                  <a:pt x="14044" y="5765"/>
                  <a:pt x="14044" y="5674"/>
                </a:cubicBezTo>
                <a:lnTo>
                  <a:pt x="14044" y="58"/>
                </a:lnTo>
                <a:cubicBezTo>
                  <a:pt x="14044" y="26"/>
                  <a:pt x="14011" y="0"/>
                  <a:pt x="13969" y="0"/>
                </a:cubicBezTo>
                <a:lnTo>
                  <a:pt x="213" y="0"/>
                </a:lnTo>
                <a:close/>
                <a:moveTo>
                  <a:pt x="15018" y="86"/>
                </a:moveTo>
                <a:cubicBezTo>
                  <a:pt x="14992" y="94"/>
                  <a:pt x="14972" y="114"/>
                  <a:pt x="14972" y="140"/>
                </a:cubicBezTo>
                <a:lnTo>
                  <a:pt x="14972" y="4958"/>
                </a:lnTo>
                <a:cubicBezTo>
                  <a:pt x="14972" y="5048"/>
                  <a:pt x="15068" y="5120"/>
                  <a:pt x="15185" y="5120"/>
                </a:cubicBezTo>
                <a:lnTo>
                  <a:pt x="21419" y="5120"/>
                </a:lnTo>
                <a:cubicBezTo>
                  <a:pt x="21486" y="5120"/>
                  <a:pt x="21519" y="5058"/>
                  <a:pt x="21472" y="5021"/>
                </a:cubicBezTo>
                <a:lnTo>
                  <a:pt x="15100" y="99"/>
                </a:lnTo>
                <a:cubicBezTo>
                  <a:pt x="15077" y="81"/>
                  <a:pt x="15044" y="78"/>
                  <a:pt x="15018" y="86"/>
                </a:cubicBezTo>
                <a:close/>
                <a:moveTo>
                  <a:pt x="3916" y="7813"/>
                </a:moveTo>
                <a:lnTo>
                  <a:pt x="17684" y="7813"/>
                </a:lnTo>
                <a:cubicBezTo>
                  <a:pt x="17718" y="7813"/>
                  <a:pt x="17747" y="7836"/>
                  <a:pt x="17747" y="7862"/>
                </a:cubicBezTo>
                <a:lnTo>
                  <a:pt x="17747" y="8842"/>
                </a:lnTo>
                <a:cubicBezTo>
                  <a:pt x="17747" y="8868"/>
                  <a:pt x="17718" y="8890"/>
                  <a:pt x="17684" y="8890"/>
                </a:cubicBezTo>
                <a:lnTo>
                  <a:pt x="3916" y="8890"/>
                </a:lnTo>
                <a:cubicBezTo>
                  <a:pt x="3882" y="8890"/>
                  <a:pt x="3853" y="8868"/>
                  <a:pt x="3853" y="8842"/>
                </a:cubicBezTo>
                <a:lnTo>
                  <a:pt x="3853" y="7862"/>
                </a:lnTo>
                <a:cubicBezTo>
                  <a:pt x="3853" y="7836"/>
                  <a:pt x="3882" y="7813"/>
                  <a:pt x="3916" y="7813"/>
                </a:cubicBezTo>
                <a:close/>
                <a:moveTo>
                  <a:pt x="3916" y="10498"/>
                </a:moveTo>
                <a:lnTo>
                  <a:pt x="17684" y="10498"/>
                </a:lnTo>
                <a:cubicBezTo>
                  <a:pt x="17718" y="10498"/>
                  <a:pt x="17747" y="10520"/>
                  <a:pt x="17747" y="10546"/>
                </a:cubicBezTo>
                <a:lnTo>
                  <a:pt x="17747" y="11526"/>
                </a:lnTo>
                <a:cubicBezTo>
                  <a:pt x="17747" y="11552"/>
                  <a:pt x="17718" y="11573"/>
                  <a:pt x="17684" y="11573"/>
                </a:cubicBezTo>
                <a:lnTo>
                  <a:pt x="3916" y="11573"/>
                </a:lnTo>
                <a:cubicBezTo>
                  <a:pt x="3882" y="11573"/>
                  <a:pt x="3853" y="11552"/>
                  <a:pt x="3853" y="11526"/>
                </a:cubicBezTo>
                <a:lnTo>
                  <a:pt x="3853" y="10546"/>
                </a:lnTo>
                <a:cubicBezTo>
                  <a:pt x="3853" y="10520"/>
                  <a:pt x="3882" y="10498"/>
                  <a:pt x="3916" y="10498"/>
                </a:cubicBezTo>
                <a:close/>
                <a:moveTo>
                  <a:pt x="3916" y="13182"/>
                </a:moveTo>
                <a:lnTo>
                  <a:pt x="17684" y="13182"/>
                </a:lnTo>
                <a:cubicBezTo>
                  <a:pt x="17718" y="13182"/>
                  <a:pt x="17747" y="13204"/>
                  <a:pt x="17747" y="13230"/>
                </a:cubicBezTo>
                <a:lnTo>
                  <a:pt x="17747" y="14210"/>
                </a:lnTo>
                <a:cubicBezTo>
                  <a:pt x="17747" y="14237"/>
                  <a:pt x="17718" y="14257"/>
                  <a:pt x="17684" y="14257"/>
                </a:cubicBezTo>
                <a:lnTo>
                  <a:pt x="3916" y="14257"/>
                </a:lnTo>
                <a:cubicBezTo>
                  <a:pt x="3882" y="14257"/>
                  <a:pt x="3853" y="14237"/>
                  <a:pt x="3853" y="14210"/>
                </a:cubicBezTo>
                <a:lnTo>
                  <a:pt x="3853" y="13230"/>
                </a:lnTo>
                <a:cubicBezTo>
                  <a:pt x="3853" y="13204"/>
                  <a:pt x="3882" y="13182"/>
                  <a:pt x="3916" y="13182"/>
                </a:cubicBezTo>
                <a:close/>
                <a:moveTo>
                  <a:pt x="3916" y="15866"/>
                </a:moveTo>
                <a:lnTo>
                  <a:pt x="17684" y="15866"/>
                </a:lnTo>
                <a:cubicBezTo>
                  <a:pt x="17718" y="15866"/>
                  <a:pt x="17747" y="15888"/>
                  <a:pt x="17747" y="15914"/>
                </a:cubicBezTo>
                <a:lnTo>
                  <a:pt x="17747" y="16894"/>
                </a:lnTo>
                <a:cubicBezTo>
                  <a:pt x="17747" y="16921"/>
                  <a:pt x="17718" y="16941"/>
                  <a:pt x="17684" y="16941"/>
                </a:cubicBezTo>
                <a:lnTo>
                  <a:pt x="3916" y="16941"/>
                </a:lnTo>
                <a:cubicBezTo>
                  <a:pt x="3882" y="16941"/>
                  <a:pt x="3853" y="16921"/>
                  <a:pt x="3853" y="16894"/>
                </a:cubicBezTo>
                <a:lnTo>
                  <a:pt x="3853" y="15914"/>
                </a:lnTo>
                <a:cubicBezTo>
                  <a:pt x="3853" y="15888"/>
                  <a:pt x="3882" y="15866"/>
                  <a:pt x="3916" y="15866"/>
                </a:cubicBez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40" name="Quadrato"/>
          <p:cNvSpPr/>
          <p:nvPr/>
        </p:nvSpPr>
        <p:spPr>
          <a:xfrm>
            <a:off x="18065781" y="6834210"/>
            <a:ext cx="2750056" cy="275005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41" name="Approvato"/>
          <p:cNvSpPr/>
          <p:nvPr/>
        </p:nvSpPr>
        <p:spPr>
          <a:xfrm>
            <a:off x="18751463" y="7270143"/>
            <a:ext cx="2409981" cy="240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cubicBezTo>
                  <a:pt x="4834" y="0"/>
                  <a:pt x="0" y="4836"/>
                  <a:pt x="0" y="10801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4" y="21600"/>
                  <a:pt x="21600" y="16765"/>
                  <a:pt x="21600" y="10801"/>
                </a:cubicBezTo>
                <a:cubicBezTo>
                  <a:pt x="21600" y="4836"/>
                  <a:pt x="16764" y="0"/>
                  <a:pt x="10799" y="0"/>
                </a:cubicBezTo>
                <a:close/>
                <a:moveTo>
                  <a:pt x="16449" y="5521"/>
                </a:moveTo>
                <a:cubicBezTo>
                  <a:pt x="16477" y="5521"/>
                  <a:pt x="16505" y="5532"/>
                  <a:pt x="16527" y="5553"/>
                </a:cubicBezTo>
                <a:lnTo>
                  <a:pt x="18129" y="7155"/>
                </a:lnTo>
                <a:cubicBezTo>
                  <a:pt x="18171" y="7198"/>
                  <a:pt x="18171" y="7268"/>
                  <a:pt x="18129" y="7311"/>
                </a:cubicBezTo>
                <a:lnTo>
                  <a:pt x="8340" y="17100"/>
                </a:lnTo>
                <a:cubicBezTo>
                  <a:pt x="8297" y="17142"/>
                  <a:pt x="8227" y="17142"/>
                  <a:pt x="8185" y="17100"/>
                </a:cubicBezTo>
                <a:lnTo>
                  <a:pt x="7693" y="16608"/>
                </a:lnTo>
                <a:lnTo>
                  <a:pt x="6505" y="15420"/>
                </a:lnTo>
                <a:lnTo>
                  <a:pt x="3062" y="11977"/>
                </a:lnTo>
                <a:cubicBezTo>
                  <a:pt x="3020" y="11934"/>
                  <a:pt x="3020" y="11866"/>
                  <a:pt x="3062" y="11823"/>
                </a:cubicBezTo>
                <a:lnTo>
                  <a:pt x="4664" y="10221"/>
                </a:lnTo>
                <a:cubicBezTo>
                  <a:pt x="4707" y="10178"/>
                  <a:pt x="4777" y="10178"/>
                  <a:pt x="4820" y="10221"/>
                </a:cubicBezTo>
                <a:lnTo>
                  <a:pt x="8185" y="13586"/>
                </a:lnTo>
                <a:cubicBezTo>
                  <a:pt x="8227" y="13629"/>
                  <a:pt x="8297" y="13629"/>
                  <a:pt x="8340" y="13586"/>
                </a:cubicBezTo>
                <a:lnTo>
                  <a:pt x="16373" y="5553"/>
                </a:lnTo>
                <a:cubicBezTo>
                  <a:pt x="16394" y="5532"/>
                  <a:pt x="16421" y="5521"/>
                  <a:pt x="16449" y="5521"/>
                </a:cubicBez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23" name="Trapezio 3"/>
          <p:cNvSpPr/>
          <p:nvPr/>
        </p:nvSpPr>
        <p:spPr>
          <a:xfrm rot="10800000">
            <a:off x="6886105" y="1647912"/>
            <a:ext cx="11073078" cy="24371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4" name="CasellaDiTesto 1"/>
          <p:cNvSpPr txBox="1"/>
          <p:nvPr/>
        </p:nvSpPr>
        <p:spPr>
          <a:xfrm>
            <a:off x="7639149" y="1903063"/>
            <a:ext cx="9566990" cy="192682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ctr">
            <a:normAutofit/>
          </a:bodyPr>
          <a:lstStyle>
            <a:lvl1pPr algn="ctr" defTabSz="1773936">
              <a:lnSpc>
                <a:spcPct val="90000"/>
              </a:lnSpc>
              <a:defRPr sz="1125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sz="11250" b="1"/>
              <a:t>LIVELLI</a:t>
            </a:r>
          </a:p>
        </p:txBody>
      </p:sp>
      <p:sp>
        <p:nvSpPr>
          <p:cNvPr id="2" name="Freccia a destra 1"/>
          <p:cNvSpPr/>
          <p:nvPr/>
        </p:nvSpPr>
        <p:spPr>
          <a:xfrm>
            <a:off x="5431980" y="7695073"/>
            <a:ext cx="1309881" cy="1517904"/>
          </a:xfrm>
          <a:prstGeom prst="rightArrow">
            <a:avLst/>
          </a:pr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25" name="Freccia a destra 24"/>
          <p:cNvSpPr/>
          <p:nvPr/>
        </p:nvSpPr>
        <p:spPr>
          <a:xfrm>
            <a:off x="11829772" y="7716181"/>
            <a:ext cx="1309881" cy="1517904"/>
          </a:xfrm>
          <a:prstGeom prst="rightArrow">
            <a:avLst/>
          </a:pr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  <p:sp>
        <p:nvSpPr>
          <p:cNvPr id="30" name="Freccia a destra 29"/>
          <p:cNvSpPr/>
          <p:nvPr/>
        </p:nvSpPr>
        <p:spPr>
          <a:xfrm>
            <a:off x="16656524" y="7695073"/>
            <a:ext cx="1309881" cy="1517904"/>
          </a:xfrm>
          <a:prstGeom prst="rightArrow">
            <a:avLst/>
          </a:pr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/>
            <a:endParaRPr lang="it-IT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94" name="Cerchio"/>
          <p:cNvSpPr/>
          <p:nvPr/>
        </p:nvSpPr>
        <p:spPr>
          <a:xfrm>
            <a:off x="-1590992" y="4630823"/>
            <a:ext cx="11935145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95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Rettangolo"/>
          <p:cNvSpPr/>
          <p:nvPr/>
        </p:nvSpPr>
        <p:spPr>
          <a:xfrm>
            <a:off x="1010039" y="1094979"/>
            <a:ext cx="22363923" cy="1152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cxnSp>
        <p:nvCxnSpPr>
          <p:cNvPr id="202" name="Linea di collegamento"/>
          <p:cNvCxnSpPr>
            <a:stCxn id="199" idx="0"/>
            <a:endCxn id="201" idx="0"/>
          </p:cNvCxnSpPr>
          <p:nvPr/>
        </p:nvCxnSpPr>
        <p:spPr>
          <a:xfrm flipH="1" flipV="1">
            <a:off x="12049760" y="2883409"/>
            <a:ext cx="44549" cy="3134438"/>
          </a:xfrm>
          <a:prstGeom prst="straightConnector1">
            <a:avLst/>
          </a:prstGeom>
          <a:ln w="139700">
            <a:solidFill>
              <a:srgbClr val="E48D39"/>
            </a:solidFill>
            <a:miter/>
            <a:headEnd type="arrow"/>
          </a:ln>
        </p:spPr>
      </p:cxnSp>
      <p:cxnSp>
        <p:nvCxnSpPr>
          <p:cNvPr id="204" name="Linea di collegamento"/>
          <p:cNvCxnSpPr>
            <a:cxnSpLocks/>
            <a:endCxn id="201" idx="0"/>
          </p:cNvCxnSpPr>
          <p:nvPr/>
        </p:nvCxnSpPr>
        <p:spPr>
          <a:xfrm flipH="1" flipV="1">
            <a:off x="12049760" y="2883409"/>
            <a:ext cx="5607464" cy="3546170"/>
          </a:xfrm>
          <a:prstGeom prst="straightConnector1">
            <a:avLst/>
          </a:prstGeom>
          <a:ln w="139700">
            <a:solidFill>
              <a:srgbClr val="E48D39"/>
            </a:solidFill>
            <a:miter/>
            <a:headEnd type="arrow"/>
          </a:ln>
        </p:spPr>
      </p:cxnSp>
      <p:cxnSp>
        <p:nvCxnSpPr>
          <p:cNvPr id="205" name="Linea di collegamento"/>
          <p:cNvCxnSpPr>
            <a:cxnSpLocks/>
            <a:endCxn id="201" idx="0"/>
          </p:cNvCxnSpPr>
          <p:nvPr/>
        </p:nvCxnSpPr>
        <p:spPr>
          <a:xfrm flipV="1">
            <a:off x="5705953" y="2883409"/>
            <a:ext cx="6324270" cy="3233554"/>
          </a:xfrm>
          <a:prstGeom prst="straightConnector1">
            <a:avLst/>
          </a:prstGeom>
          <a:ln w="139700">
            <a:solidFill>
              <a:srgbClr val="E48D39"/>
            </a:solidFill>
            <a:miter/>
            <a:headEnd type="arrow"/>
          </a:ln>
        </p:spPr>
      </p:cxnSp>
      <p:sp>
        <p:nvSpPr>
          <p:cNvPr id="207" name="Banca"/>
          <p:cNvSpPr/>
          <p:nvPr/>
        </p:nvSpPr>
        <p:spPr>
          <a:xfrm>
            <a:off x="2588211" y="6278948"/>
            <a:ext cx="3526631" cy="3345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0" y="4809"/>
                </a:lnTo>
                <a:lnTo>
                  <a:pt x="0" y="6302"/>
                </a:lnTo>
                <a:lnTo>
                  <a:pt x="21600" y="6302"/>
                </a:lnTo>
                <a:lnTo>
                  <a:pt x="21600" y="4809"/>
                </a:lnTo>
                <a:lnTo>
                  <a:pt x="10800" y="0"/>
                </a:lnTo>
                <a:close/>
                <a:moveTo>
                  <a:pt x="2300" y="7104"/>
                </a:moveTo>
                <a:lnTo>
                  <a:pt x="2300" y="7712"/>
                </a:lnTo>
                <a:lnTo>
                  <a:pt x="2688" y="7712"/>
                </a:lnTo>
                <a:lnTo>
                  <a:pt x="2688" y="16945"/>
                </a:lnTo>
                <a:lnTo>
                  <a:pt x="2300" y="16945"/>
                </a:lnTo>
                <a:lnTo>
                  <a:pt x="2300" y="17559"/>
                </a:lnTo>
                <a:lnTo>
                  <a:pt x="5189" y="17559"/>
                </a:lnTo>
                <a:lnTo>
                  <a:pt x="5189" y="16945"/>
                </a:lnTo>
                <a:lnTo>
                  <a:pt x="4799" y="16945"/>
                </a:lnTo>
                <a:lnTo>
                  <a:pt x="4799" y="7712"/>
                </a:lnTo>
                <a:lnTo>
                  <a:pt x="5189" y="7712"/>
                </a:lnTo>
                <a:lnTo>
                  <a:pt x="5189" y="7104"/>
                </a:lnTo>
                <a:lnTo>
                  <a:pt x="2300" y="7104"/>
                </a:lnTo>
                <a:close/>
                <a:moveTo>
                  <a:pt x="6350" y="7104"/>
                </a:moveTo>
                <a:lnTo>
                  <a:pt x="6350" y="7712"/>
                </a:lnTo>
                <a:lnTo>
                  <a:pt x="6738" y="7712"/>
                </a:lnTo>
                <a:lnTo>
                  <a:pt x="6738" y="16945"/>
                </a:lnTo>
                <a:lnTo>
                  <a:pt x="6350" y="16945"/>
                </a:lnTo>
                <a:lnTo>
                  <a:pt x="6350" y="17559"/>
                </a:lnTo>
                <a:lnTo>
                  <a:pt x="9239" y="17559"/>
                </a:lnTo>
                <a:lnTo>
                  <a:pt x="9239" y="16945"/>
                </a:lnTo>
                <a:lnTo>
                  <a:pt x="8849" y="16945"/>
                </a:lnTo>
                <a:lnTo>
                  <a:pt x="8849" y="7712"/>
                </a:lnTo>
                <a:lnTo>
                  <a:pt x="9239" y="7712"/>
                </a:lnTo>
                <a:lnTo>
                  <a:pt x="9239" y="7104"/>
                </a:lnTo>
                <a:lnTo>
                  <a:pt x="6350" y="7104"/>
                </a:lnTo>
                <a:close/>
                <a:moveTo>
                  <a:pt x="12359" y="7104"/>
                </a:moveTo>
                <a:lnTo>
                  <a:pt x="12359" y="7712"/>
                </a:lnTo>
                <a:lnTo>
                  <a:pt x="12749" y="7712"/>
                </a:lnTo>
                <a:lnTo>
                  <a:pt x="12749" y="16945"/>
                </a:lnTo>
                <a:lnTo>
                  <a:pt x="12359" y="16945"/>
                </a:lnTo>
                <a:lnTo>
                  <a:pt x="12359" y="17559"/>
                </a:lnTo>
                <a:lnTo>
                  <a:pt x="15248" y="17559"/>
                </a:lnTo>
                <a:lnTo>
                  <a:pt x="15248" y="16945"/>
                </a:lnTo>
                <a:lnTo>
                  <a:pt x="14860" y="16945"/>
                </a:lnTo>
                <a:lnTo>
                  <a:pt x="14860" y="7712"/>
                </a:lnTo>
                <a:lnTo>
                  <a:pt x="15248" y="7712"/>
                </a:lnTo>
                <a:lnTo>
                  <a:pt x="15248" y="7104"/>
                </a:lnTo>
                <a:lnTo>
                  <a:pt x="12359" y="7104"/>
                </a:lnTo>
                <a:close/>
                <a:moveTo>
                  <a:pt x="16409" y="7104"/>
                </a:moveTo>
                <a:lnTo>
                  <a:pt x="16409" y="7712"/>
                </a:lnTo>
                <a:lnTo>
                  <a:pt x="16799" y="7712"/>
                </a:lnTo>
                <a:lnTo>
                  <a:pt x="16799" y="16945"/>
                </a:lnTo>
                <a:lnTo>
                  <a:pt x="16409" y="16945"/>
                </a:lnTo>
                <a:lnTo>
                  <a:pt x="16409" y="17559"/>
                </a:lnTo>
                <a:lnTo>
                  <a:pt x="19298" y="17559"/>
                </a:lnTo>
                <a:lnTo>
                  <a:pt x="19298" y="16945"/>
                </a:lnTo>
                <a:lnTo>
                  <a:pt x="18910" y="16945"/>
                </a:lnTo>
                <a:lnTo>
                  <a:pt x="18910" y="7712"/>
                </a:lnTo>
                <a:lnTo>
                  <a:pt x="19298" y="7712"/>
                </a:lnTo>
                <a:lnTo>
                  <a:pt x="19298" y="7104"/>
                </a:lnTo>
                <a:lnTo>
                  <a:pt x="16409" y="7104"/>
                </a:lnTo>
                <a:close/>
                <a:moveTo>
                  <a:pt x="1068" y="18363"/>
                </a:moveTo>
                <a:lnTo>
                  <a:pt x="1068" y="19579"/>
                </a:lnTo>
                <a:lnTo>
                  <a:pt x="20530" y="19579"/>
                </a:lnTo>
                <a:lnTo>
                  <a:pt x="20530" y="18363"/>
                </a:lnTo>
                <a:lnTo>
                  <a:pt x="1068" y="18363"/>
                </a:lnTo>
                <a:close/>
                <a:moveTo>
                  <a:pt x="0" y="20383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20383"/>
                </a:lnTo>
                <a:lnTo>
                  <a:pt x="0" y="20383"/>
                </a:ln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09" name="Forma"/>
          <p:cNvSpPr/>
          <p:nvPr/>
        </p:nvSpPr>
        <p:spPr>
          <a:xfrm>
            <a:off x="9579378" y="6658813"/>
            <a:ext cx="5112485" cy="3094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6" h="21600" extrusionOk="0">
                <a:moveTo>
                  <a:pt x="8896" y="0"/>
                </a:moveTo>
                <a:cubicBezTo>
                  <a:pt x="8625" y="0"/>
                  <a:pt x="8354" y="173"/>
                  <a:pt x="8148" y="515"/>
                </a:cubicBezTo>
                <a:cubicBezTo>
                  <a:pt x="7734" y="1199"/>
                  <a:pt x="7734" y="2304"/>
                  <a:pt x="8148" y="2988"/>
                </a:cubicBezTo>
                <a:cubicBezTo>
                  <a:pt x="8561" y="3672"/>
                  <a:pt x="9231" y="3672"/>
                  <a:pt x="9645" y="2988"/>
                </a:cubicBezTo>
                <a:cubicBezTo>
                  <a:pt x="10058" y="2304"/>
                  <a:pt x="10058" y="1199"/>
                  <a:pt x="9645" y="515"/>
                </a:cubicBezTo>
                <a:cubicBezTo>
                  <a:pt x="9438" y="173"/>
                  <a:pt x="9167" y="0"/>
                  <a:pt x="8896" y="0"/>
                </a:cubicBezTo>
                <a:close/>
                <a:moveTo>
                  <a:pt x="15522" y="5"/>
                </a:moveTo>
                <a:cubicBezTo>
                  <a:pt x="15255" y="5"/>
                  <a:pt x="14987" y="172"/>
                  <a:pt x="14783" y="509"/>
                </a:cubicBezTo>
                <a:cubicBezTo>
                  <a:pt x="14376" y="1184"/>
                  <a:pt x="14376" y="2277"/>
                  <a:pt x="14783" y="2951"/>
                </a:cubicBezTo>
                <a:cubicBezTo>
                  <a:pt x="15190" y="3626"/>
                  <a:pt x="15851" y="3626"/>
                  <a:pt x="16258" y="2951"/>
                </a:cubicBezTo>
                <a:cubicBezTo>
                  <a:pt x="16665" y="2277"/>
                  <a:pt x="16665" y="1184"/>
                  <a:pt x="16258" y="509"/>
                </a:cubicBezTo>
                <a:cubicBezTo>
                  <a:pt x="16054" y="172"/>
                  <a:pt x="15789" y="5"/>
                  <a:pt x="15522" y="5"/>
                </a:cubicBezTo>
                <a:close/>
                <a:moveTo>
                  <a:pt x="6359" y="1008"/>
                </a:moveTo>
                <a:cubicBezTo>
                  <a:pt x="6088" y="1008"/>
                  <a:pt x="5817" y="1181"/>
                  <a:pt x="5610" y="1523"/>
                </a:cubicBezTo>
                <a:cubicBezTo>
                  <a:pt x="5197" y="2207"/>
                  <a:pt x="5197" y="3312"/>
                  <a:pt x="5610" y="3996"/>
                </a:cubicBezTo>
                <a:cubicBezTo>
                  <a:pt x="6023" y="4681"/>
                  <a:pt x="6694" y="4681"/>
                  <a:pt x="7107" y="3996"/>
                </a:cubicBezTo>
                <a:cubicBezTo>
                  <a:pt x="7520" y="3312"/>
                  <a:pt x="7520" y="2207"/>
                  <a:pt x="7107" y="1523"/>
                </a:cubicBezTo>
                <a:cubicBezTo>
                  <a:pt x="6901" y="1181"/>
                  <a:pt x="6629" y="1008"/>
                  <a:pt x="6359" y="1008"/>
                </a:cubicBezTo>
                <a:close/>
                <a:moveTo>
                  <a:pt x="18792" y="1008"/>
                </a:moveTo>
                <a:cubicBezTo>
                  <a:pt x="18522" y="1008"/>
                  <a:pt x="18250" y="1181"/>
                  <a:pt x="18044" y="1523"/>
                </a:cubicBezTo>
                <a:cubicBezTo>
                  <a:pt x="17631" y="2207"/>
                  <a:pt x="17631" y="3312"/>
                  <a:pt x="18044" y="3996"/>
                </a:cubicBezTo>
                <a:cubicBezTo>
                  <a:pt x="18457" y="4681"/>
                  <a:pt x="19128" y="4681"/>
                  <a:pt x="19541" y="3996"/>
                </a:cubicBezTo>
                <a:cubicBezTo>
                  <a:pt x="19954" y="3312"/>
                  <a:pt x="19954" y="2207"/>
                  <a:pt x="19541" y="1523"/>
                </a:cubicBezTo>
                <a:cubicBezTo>
                  <a:pt x="19334" y="1181"/>
                  <a:pt x="19063" y="1008"/>
                  <a:pt x="18792" y="1008"/>
                </a:cubicBezTo>
                <a:close/>
                <a:moveTo>
                  <a:pt x="2267" y="1014"/>
                </a:moveTo>
                <a:cubicBezTo>
                  <a:pt x="2000" y="1014"/>
                  <a:pt x="1735" y="1181"/>
                  <a:pt x="1531" y="1518"/>
                </a:cubicBezTo>
                <a:cubicBezTo>
                  <a:pt x="1124" y="2192"/>
                  <a:pt x="1124" y="3286"/>
                  <a:pt x="1531" y="3960"/>
                </a:cubicBezTo>
                <a:cubicBezTo>
                  <a:pt x="1938" y="4634"/>
                  <a:pt x="2599" y="4634"/>
                  <a:pt x="3006" y="3960"/>
                </a:cubicBezTo>
                <a:cubicBezTo>
                  <a:pt x="3413" y="3286"/>
                  <a:pt x="3413" y="2192"/>
                  <a:pt x="3006" y="1518"/>
                </a:cubicBezTo>
                <a:cubicBezTo>
                  <a:pt x="2802" y="1181"/>
                  <a:pt x="2534" y="1014"/>
                  <a:pt x="2267" y="1014"/>
                </a:cubicBezTo>
                <a:close/>
                <a:moveTo>
                  <a:pt x="12062" y="1350"/>
                </a:moveTo>
                <a:cubicBezTo>
                  <a:pt x="11795" y="1350"/>
                  <a:pt x="11529" y="1517"/>
                  <a:pt x="11326" y="1854"/>
                </a:cubicBezTo>
                <a:cubicBezTo>
                  <a:pt x="10919" y="2528"/>
                  <a:pt x="10919" y="3622"/>
                  <a:pt x="11326" y="4296"/>
                </a:cubicBezTo>
                <a:cubicBezTo>
                  <a:pt x="11733" y="4970"/>
                  <a:pt x="12393" y="4970"/>
                  <a:pt x="12801" y="4296"/>
                </a:cubicBezTo>
                <a:cubicBezTo>
                  <a:pt x="13208" y="3622"/>
                  <a:pt x="13208" y="2528"/>
                  <a:pt x="12801" y="1854"/>
                </a:cubicBezTo>
                <a:cubicBezTo>
                  <a:pt x="12597" y="1517"/>
                  <a:pt x="12328" y="1350"/>
                  <a:pt x="12062" y="1350"/>
                </a:cubicBezTo>
                <a:close/>
                <a:moveTo>
                  <a:pt x="14272" y="3813"/>
                </a:moveTo>
                <a:cubicBezTo>
                  <a:pt x="13878" y="3813"/>
                  <a:pt x="13558" y="4062"/>
                  <a:pt x="13445" y="4280"/>
                </a:cubicBezTo>
                <a:cubicBezTo>
                  <a:pt x="13274" y="4607"/>
                  <a:pt x="13262" y="4961"/>
                  <a:pt x="13264" y="5157"/>
                </a:cubicBezTo>
                <a:lnTo>
                  <a:pt x="12062" y="5157"/>
                </a:lnTo>
                <a:lnTo>
                  <a:pt x="10815" y="5157"/>
                </a:lnTo>
                <a:cubicBezTo>
                  <a:pt x="10730" y="5157"/>
                  <a:pt x="10651" y="5173"/>
                  <a:pt x="10574" y="5194"/>
                </a:cubicBezTo>
                <a:lnTo>
                  <a:pt x="10555" y="5094"/>
                </a:lnTo>
                <a:lnTo>
                  <a:pt x="10549" y="5073"/>
                </a:lnTo>
                <a:cubicBezTo>
                  <a:pt x="10457" y="4620"/>
                  <a:pt x="10153" y="3855"/>
                  <a:pt x="9591" y="3855"/>
                </a:cubicBezTo>
                <a:cubicBezTo>
                  <a:pt x="9588" y="3855"/>
                  <a:pt x="9584" y="3855"/>
                  <a:pt x="9581" y="3855"/>
                </a:cubicBezTo>
                <a:lnTo>
                  <a:pt x="9445" y="3860"/>
                </a:lnTo>
                <a:cubicBezTo>
                  <a:pt x="9436" y="3859"/>
                  <a:pt x="9426" y="3855"/>
                  <a:pt x="9416" y="3855"/>
                </a:cubicBezTo>
                <a:lnTo>
                  <a:pt x="8170" y="3855"/>
                </a:lnTo>
                <a:cubicBezTo>
                  <a:pt x="7658" y="3855"/>
                  <a:pt x="7370" y="4473"/>
                  <a:pt x="7250" y="4931"/>
                </a:cubicBezTo>
                <a:cubicBezTo>
                  <a:pt x="7185" y="4907"/>
                  <a:pt x="7127" y="4863"/>
                  <a:pt x="7053" y="4863"/>
                </a:cubicBezTo>
                <a:cubicBezTo>
                  <a:pt x="7050" y="4863"/>
                  <a:pt x="7047" y="4863"/>
                  <a:pt x="7044" y="4863"/>
                </a:cubicBezTo>
                <a:lnTo>
                  <a:pt x="6907" y="4868"/>
                </a:lnTo>
                <a:cubicBezTo>
                  <a:pt x="6898" y="4867"/>
                  <a:pt x="6888" y="4863"/>
                  <a:pt x="6879" y="4863"/>
                </a:cubicBezTo>
                <a:lnTo>
                  <a:pt x="5632" y="4863"/>
                </a:lnTo>
                <a:cubicBezTo>
                  <a:pt x="5064" y="4863"/>
                  <a:pt x="4758" y="5635"/>
                  <a:pt x="4668" y="6092"/>
                </a:cubicBezTo>
                <a:lnTo>
                  <a:pt x="4532" y="6869"/>
                </a:lnTo>
                <a:lnTo>
                  <a:pt x="4532" y="6270"/>
                </a:lnTo>
                <a:cubicBezTo>
                  <a:pt x="4541" y="6114"/>
                  <a:pt x="4537" y="5658"/>
                  <a:pt x="4341" y="5288"/>
                </a:cubicBezTo>
                <a:cubicBezTo>
                  <a:pt x="4228" y="5076"/>
                  <a:pt x="3908" y="4821"/>
                  <a:pt x="3513" y="4821"/>
                </a:cubicBezTo>
                <a:lnTo>
                  <a:pt x="2267" y="4821"/>
                </a:lnTo>
                <a:lnTo>
                  <a:pt x="1020" y="4821"/>
                </a:lnTo>
                <a:cubicBezTo>
                  <a:pt x="626" y="4821"/>
                  <a:pt x="306" y="5071"/>
                  <a:pt x="192" y="5288"/>
                </a:cubicBezTo>
                <a:cubicBezTo>
                  <a:pt x="-3" y="5663"/>
                  <a:pt x="-4" y="6114"/>
                  <a:pt x="2" y="6270"/>
                </a:cubicBezTo>
                <a:lnTo>
                  <a:pt x="2" y="12630"/>
                </a:lnTo>
                <a:cubicBezTo>
                  <a:pt x="2" y="12949"/>
                  <a:pt x="155" y="13203"/>
                  <a:pt x="348" y="13203"/>
                </a:cubicBezTo>
                <a:cubicBezTo>
                  <a:pt x="541" y="13203"/>
                  <a:pt x="694" y="12944"/>
                  <a:pt x="694" y="12630"/>
                </a:cubicBezTo>
                <a:lnTo>
                  <a:pt x="694" y="7368"/>
                </a:lnTo>
                <a:lnTo>
                  <a:pt x="1008" y="7368"/>
                </a:lnTo>
                <a:lnTo>
                  <a:pt x="1008" y="12867"/>
                </a:lnTo>
                <a:lnTo>
                  <a:pt x="1011" y="12867"/>
                </a:lnTo>
                <a:lnTo>
                  <a:pt x="1011" y="20355"/>
                </a:lnTo>
                <a:cubicBezTo>
                  <a:pt x="1011" y="20857"/>
                  <a:pt x="1260" y="21264"/>
                  <a:pt x="1563" y="21264"/>
                </a:cubicBezTo>
                <a:cubicBezTo>
                  <a:pt x="1865" y="21264"/>
                  <a:pt x="2111" y="20857"/>
                  <a:pt x="2111" y="20355"/>
                </a:cubicBezTo>
                <a:lnTo>
                  <a:pt x="2111" y="12867"/>
                </a:lnTo>
                <a:lnTo>
                  <a:pt x="2267" y="12867"/>
                </a:lnTo>
                <a:lnTo>
                  <a:pt x="2419" y="12867"/>
                </a:lnTo>
                <a:lnTo>
                  <a:pt x="2419" y="20355"/>
                </a:lnTo>
                <a:cubicBezTo>
                  <a:pt x="2419" y="20857"/>
                  <a:pt x="2668" y="21264"/>
                  <a:pt x="2971" y="21264"/>
                </a:cubicBezTo>
                <a:cubicBezTo>
                  <a:pt x="3274" y="21264"/>
                  <a:pt x="3523" y="20857"/>
                  <a:pt x="3523" y="20355"/>
                </a:cubicBezTo>
                <a:lnTo>
                  <a:pt x="3523" y="12861"/>
                </a:lnTo>
                <a:lnTo>
                  <a:pt x="3523" y="7363"/>
                </a:lnTo>
                <a:lnTo>
                  <a:pt x="3840" y="7363"/>
                </a:lnTo>
                <a:lnTo>
                  <a:pt x="3840" y="10797"/>
                </a:lnTo>
                <a:lnTo>
                  <a:pt x="3602" y="12147"/>
                </a:lnTo>
                <a:cubicBezTo>
                  <a:pt x="3550" y="12455"/>
                  <a:pt x="3660" y="12775"/>
                  <a:pt x="3846" y="12861"/>
                </a:cubicBezTo>
                <a:cubicBezTo>
                  <a:pt x="3855" y="12865"/>
                  <a:pt x="3863" y="12864"/>
                  <a:pt x="3872" y="12867"/>
                </a:cubicBezTo>
                <a:cubicBezTo>
                  <a:pt x="3926" y="13063"/>
                  <a:pt x="4045" y="13197"/>
                  <a:pt x="4186" y="13197"/>
                </a:cubicBezTo>
                <a:cubicBezTo>
                  <a:pt x="4314" y="13197"/>
                  <a:pt x="4418" y="13078"/>
                  <a:pt x="4478" y="12909"/>
                </a:cubicBezTo>
                <a:lnTo>
                  <a:pt x="4214" y="14552"/>
                </a:lnTo>
                <a:cubicBezTo>
                  <a:pt x="4195" y="14675"/>
                  <a:pt x="4242" y="14773"/>
                  <a:pt x="4319" y="14773"/>
                </a:cubicBezTo>
                <a:lnTo>
                  <a:pt x="5166" y="14773"/>
                </a:lnTo>
                <a:lnTo>
                  <a:pt x="5166" y="20403"/>
                </a:lnTo>
                <a:cubicBezTo>
                  <a:pt x="5166" y="20882"/>
                  <a:pt x="5403" y="21269"/>
                  <a:pt x="5692" y="21269"/>
                </a:cubicBezTo>
                <a:cubicBezTo>
                  <a:pt x="5982" y="21269"/>
                  <a:pt x="6216" y="20882"/>
                  <a:pt x="6216" y="20403"/>
                </a:cubicBezTo>
                <a:lnTo>
                  <a:pt x="6216" y="14773"/>
                </a:lnTo>
                <a:cubicBezTo>
                  <a:pt x="6274" y="14773"/>
                  <a:pt x="6326" y="14773"/>
                  <a:pt x="6346" y="14773"/>
                </a:cubicBezTo>
                <a:cubicBezTo>
                  <a:pt x="6369" y="14773"/>
                  <a:pt x="6435" y="14773"/>
                  <a:pt x="6501" y="14773"/>
                </a:cubicBezTo>
                <a:lnTo>
                  <a:pt x="6501" y="20403"/>
                </a:lnTo>
                <a:cubicBezTo>
                  <a:pt x="6501" y="20882"/>
                  <a:pt x="6735" y="21269"/>
                  <a:pt x="7025" y="21269"/>
                </a:cubicBezTo>
                <a:cubicBezTo>
                  <a:pt x="7314" y="21269"/>
                  <a:pt x="7548" y="20882"/>
                  <a:pt x="7548" y="20403"/>
                </a:cubicBezTo>
                <a:lnTo>
                  <a:pt x="7548" y="14773"/>
                </a:lnTo>
                <a:lnTo>
                  <a:pt x="7703" y="14773"/>
                </a:lnTo>
                <a:lnTo>
                  <a:pt x="7703" y="19394"/>
                </a:lnTo>
                <a:cubicBezTo>
                  <a:pt x="7703" y="19874"/>
                  <a:pt x="7940" y="20261"/>
                  <a:pt x="8230" y="20261"/>
                </a:cubicBezTo>
                <a:cubicBezTo>
                  <a:pt x="8520" y="20261"/>
                  <a:pt x="8753" y="19874"/>
                  <a:pt x="8753" y="19394"/>
                </a:cubicBezTo>
                <a:lnTo>
                  <a:pt x="8753" y="13765"/>
                </a:lnTo>
                <a:cubicBezTo>
                  <a:pt x="8811" y="13765"/>
                  <a:pt x="8863" y="13765"/>
                  <a:pt x="8883" y="13765"/>
                </a:cubicBezTo>
                <a:cubicBezTo>
                  <a:pt x="8906" y="13765"/>
                  <a:pt x="8973" y="13765"/>
                  <a:pt x="9039" y="13765"/>
                </a:cubicBezTo>
                <a:lnTo>
                  <a:pt x="9039" y="19394"/>
                </a:lnTo>
                <a:cubicBezTo>
                  <a:pt x="9039" y="19874"/>
                  <a:pt x="9272" y="20261"/>
                  <a:pt x="9562" y="20261"/>
                </a:cubicBezTo>
                <a:cubicBezTo>
                  <a:pt x="9852" y="20261"/>
                  <a:pt x="10086" y="19874"/>
                  <a:pt x="10086" y="19394"/>
                </a:cubicBezTo>
                <a:lnTo>
                  <a:pt x="10086" y="13765"/>
                </a:lnTo>
                <a:lnTo>
                  <a:pt x="10806" y="13765"/>
                </a:lnTo>
                <a:lnTo>
                  <a:pt x="10806" y="20691"/>
                </a:lnTo>
                <a:cubicBezTo>
                  <a:pt x="10806" y="21193"/>
                  <a:pt x="11055" y="21600"/>
                  <a:pt x="11357" y="21600"/>
                </a:cubicBezTo>
                <a:cubicBezTo>
                  <a:pt x="11660" y="21600"/>
                  <a:pt x="11906" y="21193"/>
                  <a:pt x="11906" y="20691"/>
                </a:cubicBezTo>
                <a:lnTo>
                  <a:pt x="11906" y="13203"/>
                </a:lnTo>
                <a:lnTo>
                  <a:pt x="12062" y="13203"/>
                </a:lnTo>
                <a:lnTo>
                  <a:pt x="12214" y="13203"/>
                </a:lnTo>
                <a:lnTo>
                  <a:pt x="12214" y="20691"/>
                </a:lnTo>
                <a:cubicBezTo>
                  <a:pt x="12214" y="21193"/>
                  <a:pt x="12463" y="21600"/>
                  <a:pt x="12766" y="21600"/>
                </a:cubicBezTo>
                <a:cubicBezTo>
                  <a:pt x="13069" y="21600"/>
                  <a:pt x="13318" y="21193"/>
                  <a:pt x="13318" y="20691"/>
                </a:cubicBezTo>
                <a:lnTo>
                  <a:pt x="13318" y="13197"/>
                </a:lnTo>
                <a:lnTo>
                  <a:pt x="13318" y="11937"/>
                </a:lnTo>
                <a:cubicBezTo>
                  <a:pt x="13379" y="12091"/>
                  <a:pt x="13479" y="12194"/>
                  <a:pt x="13600" y="12194"/>
                </a:cubicBezTo>
                <a:cubicBezTo>
                  <a:pt x="13612" y="12194"/>
                  <a:pt x="13623" y="12186"/>
                  <a:pt x="13635" y="12184"/>
                </a:cubicBezTo>
                <a:lnTo>
                  <a:pt x="13635" y="12961"/>
                </a:lnTo>
                <a:cubicBezTo>
                  <a:pt x="13635" y="13280"/>
                  <a:pt x="13788" y="13533"/>
                  <a:pt x="13981" y="13533"/>
                </a:cubicBezTo>
                <a:cubicBezTo>
                  <a:pt x="14104" y="13533"/>
                  <a:pt x="14205" y="13424"/>
                  <a:pt x="14266" y="13266"/>
                </a:cubicBezTo>
                <a:lnTo>
                  <a:pt x="14266" y="19347"/>
                </a:lnTo>
                <a:cubicBezTo>
                  <a:pt x="14266" y="19848"/>
                  <a:pt x="14512" y="20256"/>
                  <a:pt x="14815" y="20256"/>
                </a:cubicBezTo>
                <a:cubicBezTo>
                  <a:pt x="15118" y="20256"/>
                  <a:pt x="15367" y="19848"/>
                  <a:pt x="15367" y="19347"/>
                </a:cubicBezTo>
                <a:lnTo>
                  <a:pt x="15367" y="11858"/>
                </a:lnTo>
                <a:lnTo>
                  <a:pt x="15522" y="11858"/>
                </a:lnTo>
                <a:lnTo>
                  <a:pt x="15674" y="11858"/>
                </a:lnTo>
                <a:lnTo>
                  <a:pt x="15674" y="19347"/>
                </a:lnTo>
                <a:cubicBezTo>
                  <a:pt x="15674" y="19848"/>
                  <a:pt x="15924" y="20256"/>
                  <a:pt x="16226" y="20256"/>
                </a:cubicBezTo>
                <a:cubicBezTo>
                  <a:pt x="16529" y="20256"/>
                  <a:pt x="16775" y="19848"/>
                  <a:pt x="16775" y="19347"/>
                </a:cubicBezTo>
                <a:lnTo>
                  <a:pt x="16775" y="14773"/>
                </a:lnTo>
                <a:lnTo>
                  <a:pt x="17600" y="14773"/>
                </a:lnTo>
                <a:lnTo>
                  <a:pt x="17600" y="20403"/>
                </a:lnTo>
                <a:cubicBezTo>
                  <a:pt x="17600" y="20882"/>
                  <a:pt x="17836" y="21269"/>
                  <a:pt x="18126" y="21269"/>
                </a:cubicBezTo>
                <a:cubicBezTo>
                  <a:pt x="18416" y="21269"/>
                  <a:pt x="18650" y="20882"/>
                  <a:pt x="18650" y="20403"/>
                </a:cubicBezTo>
                <a:lnTo>
                  <a:pt x="18650" y="14773"/>
                </a:lnTo>
                <a:cubicBezTo>
                  <a:pt x="18707" y="14773"/>
                  <a:pt x="18760" y="14773"/>
                  <a:pt x="18780" y="14773"/>
                </a:cubicBezTo>
                <a:cubicBezTo>
                  <a:pt x="18802" y="14773"/>
                  <a:pt x="18869" y="14773"/>
                  <a:pt x="18935" y="14773"/>
                </a:cubicBezTo>
                <a:lnTo>
                  <a:pt x="18935" y="20403"/>
                </a:lnTo>
                <a:cubicBezTo>
                  <a:pt x="18935" y="20882"/>
                  <a:pt x="19169" y="21269"/>
                  <a:pt x="19458" y="21269"/>
                </a:cubicBezTo>
                <a:cubicBezTo>
                  <a:pt x="19748" y="21269"/>
                  <a:pt x="19982" y="20882"/>
                  <a:pt x="19982" y="20403"/>
                </a:cubicBezTo>
                <a:lnTo>
                  <a:pt x="19982" y="14773"/>
                </a:lnTo>
                <a:lnTo>
                  <a:pt x="20806" y="14773"/>
                </a:lnTo>
                <a:cubicBezTo>
                  <a:pt x="20883" y="14773"/>
                  <a:pt x="20931" y="14675"/>
                  <a:pt x="20911" y="14552"/>
                </a:cubicBezTo>
                <a:lnTo>
                  <a:pt x="19722" y="7158"/>
                </a:lnTo>
                <a:cubicBezTo>
                  <a:pt x="19721" y="7152"/>
                  <a:pt x="19720" y="7149"/>
                  <a:pt x="19719" y="7142"/>
                </a:cubicBezTo>
                <a:lnTo>
                  <a:pt x="19903" y="7142"/>
                </a:lnTo>
                <a:lnTo>
                  <a:pt x="20870" y="12446"/>
                </a:lnTo>
                <a:cubicBezTo>
                  <a:pt x="20914" y="12700"/>
                  <a:pt x="21054" y="12861"/>
                  <a:pt x="21206" y="12861"/>
                </a:cubicBezTo>
                <a:cubicBezTo>
                  <a:pt x="21238" y="12861"/>
                  <a:pt x="21272" y="12856"/>
                  <a:pt x="21304" y="12840"/>
                </a:cubicBezTo>
                <a:cubicBezTo>
                  <a:pt x="21490" y="12752"/>
                  <a:pt x="21596" y="12428"/>
                  <a:pt x="21542" y="12121"/>
                </a:cubicBezTo>
                <a:lnTo>
                  <a:pt x="20451" y="6102"/>
                </a:lnTo>
                <a:lnTo>
                  <a:pt x="20445" y="6081"/>
                </a:lnTo>
                <a:cubicBezTo>
                  <a:pt x="20353" y="5629"/>
                  <a:pt x="20050" y="4863"/>
                  <a:pt x="19487" y="4863"/>
                </a:cubicBezTo>
                <a:cubicBezTo>
                  <a:pt x="19484" y="4863"/>
                  <a:pt x="19481" y="4863"/>
                  <a:pt x="19477" y="4863"/>
                </a:cubicBezTo>
                <a:lnTo>
                  <a:pt x="19341" y="4868"/>
                </a:lnTo>
                <a:cubicBezTo>
                  <a:pt x="19332" y="4867"/>
                  <a:pt x="19322" y="4863"/>
                  <a:pt x="19313" y="4863"/>
                </a:cubicBezTo>
                <a:lnTo>
                  <a:pt x="18066" y="4863"/>
                </a:lnTo>
                <a:cubicBezTo>
                  <a:pt x="17955" y="4863"/>
                  <a:pt x="17862" y="4912"/>
                  <a:pt x="17771" y="4963"/>
                </a:cubicBezTo>
                <a:cubicBezTo>
                  <a:pt x="17756" y="4759"/>
                  <a:pt x="17721" y="4515"/>
                  <a:pt x="17597" y="4280"/>
                </a:cubicBezTo>
                <a:cubicBezTo>
                  <a:pt x="17483" y="4067"/>
                  <a:pt x="17160" y="3813"/>
                  <a:pt x="16766" y="3813"/>
                </a:cubicBezTo>
                <a:lnTo>
                  <a:pt x="15522" y="3813"/>
                </a:lnTo>
                <a:lnTo>
                  <a:pt x="14272" y="3813"/>
                </a:lnTo>
                <a:close/>
                <a:moveTo>
                  <a:pt x="9822" y="6134"/>
                </a:moveTo>
                <a:lnTo>
                  <a:pt x="9829" y="6134"/>
                </a:lnTo>
                <a:cubicBezTo>
                  <a:pt x="9828" y="6139"/>
                  <a:pt x="9826" y="6145"/>
                  <a:pt x="9825" y="6150"/>
                </a:cubicBezTo>
                <a:cubicBezTo>
                  <a:pt x="9824" y="6143"/>
                  <a:pt x="9824" y="6140"/>
                  <a:pt x="9822" y="6134"/>
                </a:cubicBezTo>
                <a:close/>
                <a:moveTo>
                  <a:pt x="16778" y="6354"/>
                </a:moveTo>
                <a:lnTo>
                  <a:pt x="17054" y="6354"/>
                </a:lnTo>
                <a:lnTo>
                  <a:pt x="16778" y="7930"/>
                </a:lnTo>
                <a:lnTo>
                  <a:pt x="16778" y="6354"/>
                </a:lnTo>
                <a:close/>
                <a:moveTo>
                  <a:pt x="5220" y="7142"/>
                </a:moveTo>
                <a:lnTo>
                  <a:pt x="5407" y="7142"/>
                </a:lnTo>
                <a:cubicBezTo>
                  <a:pt x="5406" y="7149"/>
                  <a:pt x="5405" y="7152"/>
                  <a:pt x="5404" y="7158"/>
                </a:cubicBezTo>
                <a:lnTo>
                  <a:pt x="4532" y="12583"/>
                </a:lnTo>
                <a:lnTo>
                  <a:pt x="4532" y="11028"/>
                </a:lnTo>
                <a:lnTo>
                  <a:pt x="5220" y="7142"/>
                </a:lnTo>
                <a:close/>
                <a:moveTo>
                  <a:pt x="17784" y="7142"/>
                </a:moveTo>
                <a:lnTo>
                  <a:pt x="17841" y="7142"/>
                </a:lnTo>
                <a:cubicBezTo>
                  <a:pt x="17840" y="7149"/>
                  <a:pt x="17839" y="7152"/>
                  <a:pt x="17838" y="7158"/>
                </a:cubicBezTo>
                <a:lnTo>
                  <a:pt x="17784" y="7494"/>
                </a:lnTo>
                <a:lnTo>
                  <a:pt x="17784" y="7142"/>
                </a:lnTo>
                <a:close/>
                <a:moveTo>
                  <a:pt x="7526" y="7447"/>
                </a:moveTo>
                <a:lnTo>
                  <a:pt x="7634" y="8056"/>
                </a:lnTo>
                <a:lnTo>
                  <a:pt x="7532" y="8686"/>
                </a:lnTo>
                <a:lnTo>
                  <a:pt x="7424" y="8009"/>
                </a:lnTo>
                <a:lnTo>
                  <a:pt x="7526" y="7447"/>
                </a:lnTo>
                <a:close/>
                <a:moveTo>
                  <a:pt x="10488" y="8775"/>
                </a:moveTo>
                <a:lnTo>
                  <a:pt x="10802" y="10498"/>
                </a:lnTo>
                <a:lnTo>
                  <a:pt x="10802" y="12221"/>
                </a:lnTo>
                <a:lnTo>
                  <a:pt x="10488" y="10272"/>
                </a:lnTo>
                <a:lnTo>
                  <a:pt x="10488" y="8775"/>
                </a:lnTo>
                <a:close/>
                <a:moveTo>
                  <a:pt x="17092" y="10314"/>
                </a:moveTo>
                <a:lnTo>
                  <a:pt x="17092" y="11617"/>
                </a:lnTo>
                <a:cubicBezTo>
                  <a:pt x="17092" y="11652"/>
                  <a:pt x="17101" y="11683"/>
                  <a:pt x="17105" y="11716"/>
                </a:cubicBezTo>
                <a:lnTo>
                  <a:pt x="16775" y="13765"/>
                </a:lnTo>
                <a:lnTo>
                  <a:pt x="16775" y="12105"/>
                </a:lnTo>
                <a:lnTo>
                  <a:pt x="17092" y="10314"/>
                </a:ln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11" name="Chiave inglese"/>
          <p:cNvSpPr/>
          <p:nvPr/>
        </p:nvSpPr>
        <p:spPr>
          <a:xfrm rot="3058284">
            <a:off x="18719886" y="5370955"/>
            <a:ext cx="906046" cy="47428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08" h="21599" extrusionOk="0">
                <a:moveTo>
                  <a:pt x="7157" y="0"/>
                </a:moveTo>
                <a:cubicBezTo>
                  <a:pt x="7038" y="-1"/>
                  <a:pt x="6913" y="5"/>
                  <a:pt x="6800" y="22"/>
                </a:cubicBezTo>
                <a:cubicBezTo>
                  <a:pt x="3830" y="453"/>
                  <a:pt x="1671" y="958"/>
                  <a:pt x="738" y="1553"/>
                </a:cubicBezTo>
                <a:cubicBezTo>
                  <a:pt x="-373" y="2261"/>
                  <a:pt x="-434" y="2965"/>
                  <a:pt x="1996" y="3488"/>
                </a:cubicBezTo>
                <a:cubicBezTo>
                  <a:pt x="2189" y="3529"/>
                  <a:pt x="2400" y="3569"/>
                  <a:pt x="2625" y="3608"/>
                </a:cubicBezTo>
                <a:cubicBezTo>
                  <a:pt x="6116" y="4427"/>
                  <a:pt x="6281" y="5073"/>
                  <a:pt x="6281" y="5948"/>
                </a:cubicBezTo>
                <a:cubicBezTo>
                  <a:pt x="6281" y="5948"/>
                  <a:pt x="6281" y="13076"/>
                  <a:pt x="6281" y="14901"/>
                </a:cubicBezTo>
                <a:cubicBezTo>
                  <a:pt x="6281" y="16620"/>
                  <a:pt x="5982" y="17935"/>
                  <a:pt x="3424" y="18736"/>
                </a:cubicBezTo>
                <a:cubicBezTo>
                  <a:pt x="3251" y="18781"/>
                  <a:pt x="3083" y="18829"/>
                  <a:pt x="2931" y="18877"/>
                </a:cubicBezTo>
                <a:cubicBezTo>
                  <a:pt x="2928" y="18877"/>
                  <a:pt x="2925" y="18878"/>
                  <a:pt x="2923" y="18878"/>
                </a:cubicBezTo>
                <a:cubicBezTo>
                  <a:pt x="2065" y="19152"/>
                  <a:pt x="1571" y="19474"/>
                  <a:pt x="1571" y="19820"/>
                </a:cubicBezTo>
                <a:cubicBezTo>
                  <a:pt x="1571" y="20803"/>
                  <a:pt x="5568" y="21599"/>
                  <a:pt x="10498" y="21599"/>
                </a:cubicBezTo>
                <a:cubicBezTo>
                  <a:pt x="15428" y="21599"/>
                  <a:pt x="19425" y="20803"/>
                  <a:pt x="19425" y="19820"/>
                </a:cubicBezTo>
                <a:cubicBezTo>
                  <a:pt x="19425" y="19421"/>
                  <a:pt x="18763" y="19053"/>
                  <a:pt x="17648" y="18756"/>
                </a:cubicBezTo>
                <a:cubicBezTo>
                  <a:pt x="15923" y="18026"/>
                  <a:pt x="14324" y="16516"/>
                  <a:pt x="14324" y="14901"/>
                </a:cubicBezTo>
                <a:cubicBezTo>
                  <a:pt x="14324" y="12989"/>
                  <a:pt x="14324" y="6504"/>
                  <a:pt x="14324" y="5653"/>
                </a:cubicBezTo>
                <a:cubicBezTo>
                  <a:pt x="14324" y="4814"/>
                  <a:pt x="16530" y="4042"/>
                  <a:pt x="17852" y="3654"/>
                </a:cubicBezTo>
                <a:cubicBezTo>
                  <a:pt x="18205" y="3574"/>
                  <a:pt x="18527" y="3487"/>
                  <a:pt x="18821" y="3393"/>
                </a:cubicBezTo>
                <a:cubicBezTo>
                  <a:pt x="18822" y="3393"/>
                  <a:pt x="18821" y="3391"/>
                  <a:pt x="18821" y="3391"/>
                </a:cubicBezTo>
                <a:cubicBezTo>
                  <a:pt x="19396" y="3207"/>
                  <a:pt x="19864" y="3000"/>
                  <a:pt x="20224" y="2773"/>
                </a:cubicBezTo>
                <a:cubicBezTo>
                  <a:pt x="21166" y="2178"/>
                  <a:pt x="20649" y="1502"/>
                  <a:pt x="19399" y="806"/>
                </a:cubicBezTo>
                <a:cubicBezTo>
                  <a:pt x="19209" y="700"/>
                  <a:pt x="18452" y="704"/>
                  <a:pt x="18285" y="811"/>
                </a:cubicBezTo>
                <a:cubicBezTo>
                  <a:pt x="17326" y="1430"/>
                  <a:pt x="16444" y="2085"/>
                  <a:pt x="15905" y="2427"/>
                </a:cubicBezTo>
                <a:cubicBezTo>
                  <a:pt x="14820" y="3115"/>
                  <a:pt x="4218" y="2451"/>
                  <a:pt x="5303" y="1763"/>
                </a:cubicBezTo>
                <a:cubicBezTo>
                  <a:pt x="5880" y="1398"/>
                  <a:pt x="6781" y="759"/>
                  <a:pt x="7709" y="150"/>
                </a:cubicBezTo>
                <a:cubicBezTo>
                  <a:pt x="7832" y="70"/>
                  <a:pt x="7513" y="2"/>
                  <a:pt x="7157" y="0"/>
                </a:cubicBezTo>
                <a:close/>
                <a:moveTo>
                  <a:pt x="10498" y="18424"/>
                </a:moveTo>
                <a:lnTo>
                  <a:pt x="12122" y="18611"/>
                </a:lnTo>
                <a:lnTo>
                  <a:pt x="14001" y="18611"/>
                </a:lnTo>
                <a:lnTo>
                  <a:pt x="14936" y="18936"/>
                </a:lnTo>
                <a:lnTo>
                  <a:pt x="16560" y="19122"/>
                </a:lnTo>
                <a:lnTo>
                  <a:pt x="16560" y="19497"/>
                </a:lnTo>
                <a:lnTo>
                  <a:pt x="17503" y="19820"/>
                </a:lnTo>
                <a:lnTo>
                  <a:pt x="16560" y="20144"/>
                </a:lnTo>
                <a:lnTo>
                  <a:pt x="16560" y="20518"/>
                </a:lnTo>
                <a:lnTo>
                  <a:pt x="14936" y="20705"/>
                </a:lnTo>
                <a:lnTo>
                  <a:pt x="14001" y="21030"/>
                </a:lnTo>
                <a:lnTo>
                  <a:pt x="12122" y="21030"/>
                </a:lnTo>
                <a:lnTo>
                  <a:pt x="10498" y="21216"/>
                </a:lnTo>
                <a:lnTo>
                  <a:pt x="8865" y="21030"/>
                </a:lnTo>
                <a:lnTo>
                  <a:pt x="6995" y="21030"/>
                </a:lnTo>
                <a:lnTo>
                  <a:pt x="6051" y="20705"/>
                </a:lnTo>
                <a:lnTo>
                  <a:pt x="4428" y="20518"/>
                </a:lnTo>
                <a:lnTo>
                  <a:pt x="4428" y="20144"/>
                </a:lnTo>
                <a:lnTo>
                  <a:pt x="3492" y="19820"/>
                </a:lnTo>
                <a:lnTo>
                  <a:pt x="4428" y="19497"/>
                </a:lnTo>
                <a:lnTo>
                  <a:pt x="4428" y="19122"/>
                </a:lnTo>
                <a:lnTo>
                  <a:pt x="6051" y="18936"/>
                </a:lnTo>
                <a:lnTo>
                  <a:pt x="6995" y="18611"/>
                </a:lnTo>
                <a:lnTo>
                  <a:pt x="8865" y="18611"/>
                </a:lnTo>
                <a:lnTo>
                  <a:pt x="10498" y="18424"/>
                </a:lnTo>
                <a:close/>
              </a:path>
            </a:pathLst>
          </a:custGeom>
          <a:solidFill>
            <a:srgbClr val="B6DBF2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212" name="CasellaDiTesto 1"/>
          <p:cNvSpPr txBox="1"/>
          <p:nvPr/>
        </p:nvSpPr>
        <p:spPr>
          <a:xfrm>
            <a:off x="941554" y="9789625"/>
            <a:ext cx="7124746" cy="161753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ctr">
            <a:normAutofit/>
          </a:bodyPr>
          <a:lstStyle/>
          <a:p>
            <a:pPr algn="ctr">
              <a:lnSpc>
                <a:spcPct val="90000"/>
              </a:lnSpc>
              <a:defRPr sz="3800"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err="1"/>
              <a:t>Partecipazione</a:t>
            </a:r>
            <a:r>
              <a:t> </a:t>
            </a:r>
            <a:r>
              <a:rPr err="1"/>
              <a:t>politica</a:t>
            </a:r>
            <a:endParaRPr lang="it-IT" err="1"/>
          </a:p>
          <a:p>
            <a:pPr algn="ctr">
              <a:lnSpc>
                <a:spcPct val="90000"/>
              </a:lnSpc>
              <a:defRPr sz="380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b="1"/>
              <a:t>CODECISIONE</a:t>
            </a:r>
          </a:p>
        </p:txBody>
      </p:sp>
      <p:sp>
        <p:nvSpPr>
          <p:cNvPr id="213" name="CasellaDiTesto 1"/>
          <p:cNvSpPr txBox="1"/>
          <p:nvPr/>
        </p:nvSpPr>
        <p:spPr>
          <a:xfrm>
            <a:off x="8641379" y="9789625"/>
            <a:ext cx="6988483" cy="161753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ctr">
            <a:normAutofit/>
          </a:bodyPr>
          <a:lstStyle/>
          <a:p>
            <a:pPr algn="ctr">
              <a:lnSpc>
                <a:spcPct val="90000"/>
              </a:lnSpc>
              <a:defRPr sz="3800"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err="1"/>
              <a:t>Partecipazione</a:t>
            </a:r>
            <a:r>
              <a:t> </a:t>
            </a:r>
            <a:r>
              <a:rPr err="1"/>
              <a:t>sociale</a:t>
            </a:r>
            <a:endParaRPr lang="it-IT" err="1"/>
          </a:p>
          <a:p>
            <a:pPr algn="ctr">
              <a:lnSpc>
                <a:spcPct val="90000"/>
              </a:lnSpc>
              <a:defRPr sz="380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b="1"/>
              <a:t>COPROGETTAZIONE</a:t>
            </a:r>
          </a:p>
        </p:txBody>
      </p:sp>
      <p:sp>
        <p:nvSpPr>
          <p:cNvPr id="214" name="CasellaDiTesto 1"/>
          <p:cNvSpPr txBox="1"/>
          <p:nvPr/>
        </p:nvSpPr>
        <p:spPr>
          <a:xfrm>
            <a:off x="16204941" y="9739751"/>
            <a:ext cx="6577795" cy="181888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ctr">
            <a:normAutofit/>
          </a:bodyPr>
          <a:lstStyle/>
          <a:p>
            <a:pPr algn="ctr" defTabSz="1719072">
              <a:lnSpc>
                <a:spcPct val="90000"/>
              </a:lnSpc>
              <a:defRPr sz="3572"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sz="3550"/>
              <a:t>Attenzione al carattere partecipativo degli </a:t>
            </a:r>
            <a:br>
              <a:rPr sz="3550"/>
            </a:br>
            <a:r>
              <a:rPr sz="3550" b="1">
                <a:latin typeface="Montserrat Bold"/>
                <a:ea typeface="Montserrat Bold"/>
                <a:cs typeface="Montserrat Bold"/>
                <a:sym typeface="Montserrat Bold"/>
              </a:rPr>
              <a:t>STRUMENTI TRADIZIONALI</a:t>
            </a:r>
            <a:endParaRPr lang="it-IT" sz="3550" b="1">
              <a:latin typeface="Montserrat Bold"/>
              <a:ea typeface="Montserrat Bold"/>
              <a:cs typeface="Montserrat Bold"/>
            </a:endParaRPr>
          </a:p>
        </p:txBody>
      </p:sp>
      <p:sp>
        <p:nvSpPr>
          <p:cNvPr id="200" name="Trapezio 3"/>
          <p:cNvSpPr/>
          <p:nvPr/>
        </p:nvSpPr>
        <p:spPr>
          <a:xfrm rot="10800000">
            <a:off x="6665621" y="1647912"/>
            <a:ext cx="11073078" cy="24371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50" y="0"/>
                </a:lnTo>
                <a:lnTo>
                  <a:pt x="21198" y="0"/>
                </a:lnTo>
                <a:lnTo>
                  <a:pt x="21600" y="21176"/>
                </a:lnTo>
                <a:lnTo>
                  <a:pt x="0" y="21600"/>
                </a:lnTo>
                <a:close/>
              </a:path>
            </a:pathLst>
          </a:custGeom>
          <a:solidFill>
            <a:srgbClr val="F28816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1" name="CasellaDiTesto 1"/>
          <p:cNvSpPr txBox="1"/>
          <p:nvPr/>
        </p:nvSpPr>
        <p:spPr>
          <a:xfrm>
            <a:off x="7266265" y="1919996"/>
            <a:ext cx="9566990" cy="192682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ctr">
            <a:normAutofit/>
          </a:bodyPr>
          <a:lstStyle>
            <a:lvl1pPr algn="ctr" defTabSz="1773936">
              <a:lnSpc>
                <a:spcPct val="90000"/>
              </a:lnSpc>
              <a:defRPr sz="1125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sz="11250" b="1"/>
              <a:t>MODALITÀ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398</Words>
  <Application>Microsoft Office PowerPoint</Application>
  <PresentationFormat>Personalizzato</PresentationFormat>
  <Paragraphs>68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Office Theme</vt:lpstr>
      <vt:lpstr>STRADE in COMUNE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GRAZIE PER L'ATTENZIONE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cp:lastModifiedBy>Andrea Formenti</cp:lastModifiedBy>
  <cp:revision>482</cp:revision>
  <dcterms:modified xsi:type="dcterms:W3CDTF">2023-09-05T12:25:56Z</dcterms:modified>
</cp:coreProperties>
</file>