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59ACAB-B3D3-482F-A945-BFEA82C0FD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D895F950-31EA-4EAD-AA39-80365AFEDDA0}">
      <dgm:prSet phldrT="[Testo]" custT="1"/>
      <dgm:spPr/>
      <dgm:t>
        <a:bodyPr/>
        <a:lstStyle/>
        <a:p>
          <a:r>
            <a:rPr lang="it-IT" sz="2000" dirty="0"/>
            <a:t>RIPROGETTARE LA FUNZIONE DEI CAM</a:t>
          </a:r>
        </a:p>
      </dgm:t>
    </dgm:pt>
    <dgm:pt modelId="{0A3C2D42-990D-4D8B-BF64-3651CAC8379E}" type="parTrans" cxnId="{6B7A3F75-4613-42CC-A41E-46648EFB1F0E}">
      <dgm:prSet/>
      <dgm:spPr/>
      <dgm:t>
        <a:bodyPr/>
        <a:lstStyle/>
        <a:p>
          <a:endParaRPr lang="it-IT"/>
        </a:p>
      </dgm:t>
    </dgm:pt>
    <dgm:pt modelId="{BF0005E7-3A48-4731-B611-D0024F8CDBC6}" type="sibTrans" cxnId="{6B7A3F75-4613-42CC-A41E-46648EFB1F0E}">
      <dgm:prSet/>
      <dgm:spPr/>
      <dgm:t>
        <a:bodyPr/>
        <a:lstStyle/>
        <a:p>
          <a:endParaRPr lang="it-IT"/>
        </a:p>
      </dgm:t>
    </dgm:pt>
    <dgm:pt modelId="{075AC069-BE34-450B-B683-28541440FEE9}">
      <dgm:prSet phldrT="[Testo]" custT="1"/>
      <dgm:spPr/>
      <dgm:t>
        <a:bodyPr/>
        <a:lstStyle/>
        <a:p>
          <a:r>
            <a:rPr lang="it-IT" sz="1800" dirty="0"/>
            <a:t>La Delibera della Giunta Comunale n. 882 del 22 giugno 2023 contiene l’indirizzo politico per la definizione di un nuovo modello di gestione dei CAM</a:t>
          </a:r>
        </a:p>
      </dgm:t>
    </dgm:pt>
    <dgm:pt modelId="{364F32F0-BA4E-41C8-A441-C3B1CEDAA1EE}" type="parTrans" cxnId="{0AA9591B-34D9-42AE-B981-24AF185CFAA6}">
      <dgm:prSet/>
      <dgm:spPr/>
      <dgm:t>
        <a:bodyPr/>
        <a:lstStyle/>
        <a:p>
          <a:endParaRPr lang="it-IT"/>
        </a:p>
      </dgm:t>
    </dgm:pt>
    <dgm:pt modelId="{AA5E388B-3411-4263-A936-6176AC1CE583}" type="sibTrans" cxnId="{0AA9591B-34D9-42AE-B981-24AF185CFAA6}">
      <dgm:prSet/>
      <dgm:spPr/>
      <dgm:t>
        <a:bodyPr/>
        <a:lstStyle/>
        <a:p>
          <a:endParaRPr lang="it-IT"/>
        </a:p>
      </dgm:t>
    </dgm:pt>
    <dgm:pt modelId="{5AAB06CE-BF38-4800-84CA-62C50CE2B36D}">
      <dgm:prSet phldrT="[Testo]"/>
      <dgm:spPr/>
      <dgm:t>
        <a:bodyPr/>
        <a:lstStyle/>
        <a:p>
          <a:r>
            <a:rPr lang="it-IT" dirty="0"/>
            <a:t>Valorizzare i CAM come spazi condivisi per potenziare la cultura attiva per la coesione sociale, operando come punti di riferimento per tutti gli attori che vivono i territori.</a:t>
          </a:r>
        </a:p>
      </dgm:t>
    </dgm:pt>
    <dgm:pt modelId="{600AADEA-3D34-4E3F-8672-7E4751670964}" type="parTrans" cxnId="{F1616F66-53EF-4CB3-9E33-27991154C2FA}">
      <dgm:prSet/>
      <dgm:spPr/>
      <dgm:t>
        <a:bodyPr/>
        <a:lstStyle/>
        <a:p>
          <a:endParaRPr lang="it-IT"/>
        </a:p>
      </dgm:t>
    </dgm:pt>
    <dgm:pt modelId="{236B4B51-D6E9-4FED-BC3A-D95A8410AFE6}" type="sibTrans" cxnId="{F1616F66-53EF-4CB3-9E33-27991154C2FA}">
      <dgm:prSet/>
      <dgm:spPr/>
      <dgm:t>
        <a:bodyPr/>
        <a:lstStyle/>
        <a:p>
          <a:endParaRPr lang="it-IT"/>
        </a:p>
      </dgm:t>
    </dgm:pt>
    <dgm:pt modelId="{C3DB5002-1D40-4798-B5A3-6D66D4C63B8B}">
      <dgm:prSet phldrT="[Testo]" custT="1"/>
      <dgm:spPr/>
      <dgm:t>
        <a:bodyPr/>
        <a:lstStyle/>
        <a:p>
          <a:r>
            <a:rPr lang="it-IT" sz="1800" dirty="0"/>
            <a:t>Tendere ad un ampliamento degli orari di apertura; ad una diversificazione dei target di utenza; ad una maggiore complementarietà di risorse economiche e di servizi offerti da altre realtà</a:t>
          </a:r>
        </a:p>
      </dgm:t>
    </dgm:pt>
    <dgm:pt modelId="{D33737D0-992C-4372-90C0-3F039796EC6E}" type="parTrans" cxnId="{5934E75F-34D1-4518-B136-ED75F755FE09}">
      <dgm:prSet/>
      <dgm:spPr/>
      <dgm:t>
        <a:bodyPr/>
        <a:lstStyle/>
        <a:p>
          <a:endParaRPr lang="it-IT"/>
        </a:p>
      </dgm:t>
    </dgm:pt>
    <dgm:pt modelId="{E9139F6E-144F-4DD2-85D9-3D12DA694CA9}" type="sibTrans" cxnId="{5934E75F-34D1-4518-B136-ED75F755FE09}">
      <dgm:prSet/>
      <dgm:spPr/>
      <dgm:t>
        <a:bodyPr/>
        <a:lstStyle/>
        <a:p>
          <a:endParaRPr lang="it-IT"/>
        </a:p>
      </dgm:t>
    </dgm:pt>
    <dgm:pt modelId="{D9C57A32-6056-4B91-93B0-307A31A939FC}">
      <dgm:prSet custT="1"/>
      <dgm:spPr/>
      <dgm:t>
        <a:bodyPr/>
        <a:lstStyle/>
        <a:p>
          <a:r>
            <a:rPr lang="it-IT" sz="2000" dirty="0"/>
            <a:t>Concordare azioni sinergiche tra tutte quelle Direzioni competenti a gestire servizi analoghi in ambiti diversi (in particolar modo con CSRC/</a:t>
          </a:r>
          <a:r>
            <a:rPr lang="it-IT" sz="2000" dirty="0" err="1"/>
            <a:t>WeMI</a:t>
          </a:r>
          <a:r>
            <a:rPr lang="it-IT" sz="2000" dirty="0"/>
            <a:t>)</a:t>
          </a:r>
        </a:p>
      </dgm:t>
    </dgm:pt>
    <dgm:pt modelId="{F085CD60-7FBC-4A4C-8501-E1A585683E3D}" type="parTrans" cxnId="{8B9D8AE3-BE67-4241-A19F-580B3011AA07}">
      <dgm:prSet/>
      <dgm:spPr/>
      <dgm:t>
        <a:bodyPr/>
        <a:lstStyle/>
        <a:p>
          <a:endParaRPr lang="it-IT"/>
        </a:p>
      </dgm:t>
    </dgm:pt>
    <dgm:pt modelId="{CFA0604F-6095-4E5D-8DEC-4488582778DF}" type="sibTrans" cxnId="{8B9D8AE3-BE67-4241-A19F-580B3011AA07}">
      <dgm:prSet/>
      <dgm:spPr/>
      <dgm:t>
        <a:bodyPr/>
        <a:lstStyle/>
        <a:p>
          <a:endParaRPr lang="it-IT"/>
        </a:p>
      </dgm:t>
    </dgm:pt>
    <dgm:pt modelId="{773E5F5C-DB37-459F-ABB4-E7C90C816449}" type="pres">
      <dgm:prSet presAssocID="{BF59ACAB-B3D3-482F-A945-BFEA82C0FD65}" presName="linear" presStyleCnt="0">
        <dgm:presLayoutVars>
          <dgm:animLvl val="lvl"/>
          <dgm:resizeHandles val="exact"/>
        </dgm:presLayoutVars>
      </dgm:prSet>
      <dgm:spPr/>
    </dgm:pt>
    <dgm:pt modelId="{14B4EAA0-2AB6-41B5-83A3-61ACB363922D}" type="pres">
      <dgm:prSet presAssocID="{D895F950-31EA-4EAD-AA39-80365AFEDDA0}" presName="parentText" presStyleLbl="node1" presStyleIdx="0" presStyleCnt="3" custAng="0" custScaleY="14826" custLinFactNeighborX="204" custLinFactNeighborY="-12060">
        <dgm:presLayoutVars>
          <dgm:chMax val="0"/>
          <dgm:bulletEnabled val="1"/>
        </dgm:presLayoutVars>
      </dgm:prSet>
      <dgm:spPr/>
    </dgm:pt>
    <dgm:pt modelId="{B3F5F9B0-190B-4493-A14C-A61EE3D89CC8}" type="pres">
      <dgm:prSet presAssocID="{D895F950-31EA-4EAD-AA39-80365AFEDDA0}" presName="childText" presStyleLbl="revTx" presStyleIdx="0" presStyleCnt="2">
        <dgm:presLayoutVars>
          <dgm:bulletEnabled val="1"/>
        </dgm:presLayoutVars>
      </dgm:prSet>
      <dgm:spPr/>
    </dgm:pt>
    <dgm:pt modelId="{F3FDFBC9-E942-4DEE-A2A3-37F86D177297}" type="pres">
      <dgm:prSet presAssocID="{5AAB06CE-BF38-4800-84CA-62C50CE2B36D}" presName="parentText" presStyleLbl="node1" presStyleIdx="1" presStyleCnt="3" custScaleY="20514" custLinFactNeighborY="-30566">
        <dgm:presLayoutVars>
          <dgm:chMax val="0"/>
          <dgm:bulletEnabled val="1"/>
        </dgm:presLayoutVars>
      </dgm:prSet>
      <dgm:spPr/>
    </dgm:pt>
    <dgm:pt modelId="{021DD861-D93E-4CA4-84EF-F7DFB58A747B}" type="pres">
      <dgm:prSet presAssocID="{5AAB06CE-BF38-4800-84CA-62C50CE2B36D}" presName="childText" presStyleLbl="revTx" presStyleIdx="1" presStyleCnt="2" custScaleY="93787">
        <dgm:presLayoutVars>
          <dgm:bulletEnabled val="1"/>
        </dgm:presLayoutVars>
      </dgm:prSet>
      <dgm:spPr/>
    </dgm:pt>
    <dgm:pt modelId="{3B92927E-2B90-47FB-8ED9-AFA4FFB05C48}" type="pres">
      <dgm:prSet presAssocID="{D9C57A32-6056-4B91-93B0-307A31A939FC}" presName="parentText" presStyleLbl="node1" presStyleIdx="2" presStyleCnt="3" custScaleY="13250" custLinFactNeighborY="15494">
        <dgm:presLayoutVars>
          <dgm:chMax val="0"/>
          <dgm:bulletEnabled val="1"/>
        </dgm:presLayoutVars>
      </dgm:prSet>
      <dgm:spPr/>
    </dgm:pt>
  </dgm:ptLst>
  <dgm:cxnLst>
    <dgm:cxn modelId="{0AA9591B-34D9-42AE-B981-24AF185CFAA6}" srcId="{D895F950-31EA-4EAD-AA39-80365AFEDDA0}" destId="{075AC069-BE34-450B-B683-28541440FEE9}" srcOrd="0" destOrd="0" parTransId="{364F32F0-BA4E-41C8-A441-C3B1CEDAA1EE}" sibTransId="{AA5E388B-3411-4263-A936-6176AC1CE583}"/>
    <dgm:cxn modelId="{77039A31-5228-4687-95D4-5E9E70A3BF83}" type="presOf" srcId="{075AC069-BE34-450B-B683-28541440FEE9}" destId="{B3F5F9B0-190B-4493-A14C-A61EE3D89CC8}" srcOrd="0" destOrd="0" presId="urn:microsoft.com/office/officeart/2005/8/layout/vList2"/>
    <dgm:cxn modelId="{2ABEC93C-74E7-40FF-959E-72D83A315A44}" type="presOf" srcId="{D9C57A32-6056-4B91-93B0-307A31A939FC}" destId="{3B92927E-2B90-47FB-8ED9-AFA4FFB05C48}" srcOrd="0" destOrd="0" presId="urn:microsoft.com/office/officeart/2005/8/layout/vList2"/>
    <dgm:cxn modelId="{5934E75F-34D1-4518-B136-ED75F755FE09}" srcId="{5AAB06CE-BF38-4800-84CA-62C50CE2B36D}" destId="{C3DB5002-1D40-4798-B5A3-6D66D4C63B8B}" srcOrd="0" destOrd="0" parTransId="{D33737D0-992C-4372-90C0-3F039796EC6E}" sibTransId="{E9139F6E-144F-4DD2-85D9-3D12DA694CA9}"/>
    <dgm:cxn modelId="{F1616F66-53EF-4CB3-9E33-27991154C2FA}" srcId="{BF59ACAB-B3D3-482F-A945-BFEA82C0FD65}" destId="{5AAB06CE-BF38-4800-84CA-62C50CE2B36D}" srcOrd="1" destOrd="0" parTransId="{600AADEA-3D34-4E3F-8672-7E4751670964}" sibTransId="{236B4B51-D6E9-4FED-BC3A-D95A8410AFE6}"/>
    <dgm:cxn modelId="{6B7A3F75-4613-42CC-A41E-46648EFB1F0E}" srcId="{BF59ACAB-B3D3-482F-A945-BFEA82C0FD65}" destId="{D895F950-31EA-4EAD-AA39-80365AFEDDA0}" srcOrd="0" destOrd="0" parTransId="{0A3C2D42-990D-4D8B-BF64-3651CAC8379E}" sibTransId="{BF0005E7-3A48-4731-B611-D0024F8CDBC6}"/>
    <dgm:cxn modelId="{E2377076-71D9-4D5C-B9F8-A38DF61FD48A}" type="presOf" srcId="{D895F950-31EA-4EAD-AA39-80365AFEDDA0}" destId="{14B4EAA0-2AB6-41B5-83A3-61ACB363922D}" srcOrd="0" destOrd="0" presId="urn:microsoft.com/office/officeart/2005/8/layout/vList2"/>
    <dgm:cxn modelId="{742CD459-4F81-437C-B2E8-664B199B1E1A}" type="presOf" srcId="{BF59ACAB-B3D3-482F-A945-BFEA82C0FD65}" destId="{773E5F5C-DB37-459F-ABB4-E7C90C816449}" srcOrd="0" destOrd="0" presId="urn:microsoft.com/office/officeart/2005/8/layout/vList2"/>
    <dgm:cxn modelId="{A6AA03A5-268F-4497-8BA0-CA65215ECF73}" type="presOf" srcId="{C3DB5002-1D40-4798-B5A3-6D66D4C63B8B}" destId="{021DD861-D93E-4CA4-84EF-F7DFB58A747B}" srcOrd="0" destOrd="0" presId="urn:microsoft.com/office/officeart/2005/8/layout/vList2"/>
    <dgm:cxn modelId="{C5F3A8CC-4D58-4348-AD5E-0F2FBBD3C58F}" type="presOf" srcId="{5AAB06CE-BF38-4800-84CA-62C50CE2B36D}" destId="{F3FDFBC9-E942-4DEE-A2A3-37F86D177297}" srcOrd="0" destOrd="0" presId="urn:microsoft.com/office/officeart/2005/8/layout/vList2"/>
    <dgm:cxn modelId="{8B9D8AE3-BE67-4241-A19F-580B3011AA07}" srcId="{BF59ACAB-B3D3-482F-A945-BFEA82C0FD65}" destId="{D9C57A32-6056-4B91-93B0-307A31A939FC}" srcOrd="2" destOrd="0" parTransId="{F085CD60-7FBC-4A4C-8501-E1A585683E3D}" sibTransId="{CFA0604F-6095-4E5D-8DEC-4488582778DF}"/>
    <dgm:cxn modelId="{89D70AE5-7809-41D0-B905-3E5B0DB32E7D}" type="presParOf" srcId="{773E5F5C-DB37-459F-ABB4-E7C90C816449}" destId="{14B4EAA0-2AB6-41B5-83A3-61ACB363922D}" srcOrd="0" destOrd="0" presId="urn:microsoft.com/office/officeart/2005/8/layout/vList2"/>
    <dgm:cxn modelId="{D9D222F9-E6BE-4B62-81A6-C8C35178F6C2}" type="presParOf" srcId="{773E5F5C-DB37-459F-ABB4-E7C90C816449}" destId="{B3F5F9B0-190B-4493-A14C-A61EE3D89CC8}" srcOrd="1" destOrd="0" presId="urn:microsoft.com/office/officeart/2005/8/layout/vList2"/>
    <dgm:cxn modelId="{0405F1B8-449A-40F6-97D3-70286FE19F83}" type="presParOf" srcId="{773E5F5C-DB37-459F-ABB4-E7C90C816449}" destId="{F3FDFBC9-E942-4DEE-A2A3-37F86D177297}" srcOrd="2" destOrd="0" presId="urn:microsoft.com/office/officeart/2005/8/layout/vList2"/>
    <dgm:cxn modelId="{DE99630C-C5E9-4D19-B92A-3CC9B16D4775}" type="presParOf" srcId="{773E5F5C-DB37-459F-ABB4-E7C90C816449}" destId="{021DD861-D93E-4CA4-84EF-F7DFB58A747B}" srcOrd="3" destOrd="0" presId="urn:microsoft.com/office/officeart/2005/8/layout/vList2"/>
    <dgm:cxn modelId="{4ADE0C55-B19B-45E9-B8A9-FCEE18EF9BA4}" type="presParOf" srcId="{773E5F5C-DB37-459F-ABB4-E7C90C816449}" destId="{3B92927E-2B90-47FB-8ED9-AFA4FFB05C4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6B8E3E-59D3-4D87-8867-F2101C79901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E5E872AD-8A36-4B8D-A421-567A2DEE6DD7}">
      <dgm:prSet phldrT="[Testo]"/>
      <dgm:spPr/>
      <dgm:t>
        <a:bodyPr/>
        <a:lstStyle/>
        <a:p>
          <a:r>
            <a:rPr lang="it-IT" dirty="0"/>
            <a:t>01.01.2024</a:t>
          </a:r>
        </a:p>
        <a:p>
          <a:r>
            <a:rPr lang="it-IT" dirty="0"/>
            <a:t>15.03.2024</a:t>
          </a:r>
        </a:p>
      </dgm:t>
    </dgm:pt>
    <dgm:pt modelId="{76A74900-5951-43B1-AB4F-EE24703788A2}" type="parTrans" cxnId="{E6CB9DF2-C140-4A15-9ACD-69B852A6D3B2}">
      <dgm:prSet/>
      <dgm:spPr/>
      <dgm:t>
        <a:bodyPr/>
        <a:lstStyle/>
        <a:p>
          <a:endParaRPr lang="it-IT"/>
        </a:p>
      </dgm:t>
    </dgm:pt>
    <dgm:pt modelId="{6A75EE7B-B18C-4147-B50E-BE1CE39C427D}" type="sibTrans" cxnId="{E6CB9DF2-C140-4A15-9ACD-69B852A6D3B2}">
      <dgm:prSet/>
      <dgm:spPr/>
      <dgm:t>
        <a:bodyPr/>
        <a:lstStyle/>
        <a:p>
          <a:endParaRPr lang="it-IT"/>
        </a:p>
      </dgm:t>
    </dgm:pt>
    <dgm:pt modelId="{6CBAEE0C-A657-4767-BD20-33A2784C9F59}">
      <dgm:prSet phldrT="[Testo]"/>
      <dgm:spPr/>
      <dgm:t>
        <a:bodyPr/>
        <a:lstStyle/>
        <a:p>
          <a:r>
            <a:rPr lang="it-IT" dirty="0"/>
            <a:t>Valutazione, in collaborazione con la Direzione Welfare, degli impatti esiti attività di </a:t>
          </a:r>
          <a:r>
            <a:rPr lang="it-IT" dirty="0" err="1"/>
            <a:t>coprogrammazione</a:t>
          </a:r>
          <a:r>
            <a:rPr lang="it-IT" dirty="0"/>
            <a:t> CAM in relazione all’attività di coprogettazione CSRC  </a:t>
          </a:r>
        </a:p>
      </dgm:t>
    </dgm:pt>
    <dgm:pt modelId="{60893E29-F2A7-4323-8021-80F5BD80492C}" type="parTrans" cxnId="{0B9743BA-89CB-4B32-8B1E-FCD62CBBC072}">
      <dgm:prSet/>
      <dgm:spPr/>
      <dgm:t>
        <a:bodyPr/>
        <a:lstStyle/>
        <a:p>
          <a:endParaRPr lang="it-IT"/>
        </a:p>
      </dgm:t>
    </dgm:pt>
    <dgm:pt modelId="{056441D5-7D54-4CF3-B2F5-02773A9873CF}" type="sibTrans" cxnId="{0B9743BA-89CB-4B32-8B1E-FCD62CBBC072}">
      <dgm:prSet/>
      <dgm:spPr/>
      <dgm:t>
        <a:bodyPr/>
        <a:lstStyle/>
        <a:p>
          <a:endParaRPr lang="it-IT"/>
        </a:p>
      </dgm:t>
    </dgm:pt>
    <dgm:pt modelId="{8C359330-165D-44D9-A271-B49043C824CB}">
      <dgm:prSet phldrT="[Testo]"/>
      <dgm:spPr/>
      <dgm:t>
        <a:bodyPr/>
        <a:lstStyle/>
        <a:p>
          <a:r>
            <a:rPr lang="it-IT" dirty="0"/>
            <a:t>Presentazione alla Conferenza dei Presidenti dei Municipi</a:t>
          </a:r>
        </a:p>
      </dgm:t>
    </dgm:pt>
    <dgm:pt modelId="{50E7E53F-5FC9-4B69-B700-EC0D0CAC9A84}" type="parTrans" cxnId="{B6126910-BACE-470B-9B2A-38515450FFB3}">
      <dgm:prSet/>
      <dgm:spPr/>
      <dgm:t>
        <a:bodyPr/>
        <a:lstStyle/>
        <a:p>
          <a:endParaRPr lang="it-IT"/>
        </a:p>
      </dgm:t>
    </dgm:pt>
    <dgm:pt modelId="{92E8EFA5-A3D8-4FA3-B5A7-1239FFA68F45}" type="sibTrans" cxnId="{B6126910-BACE-470B-9B2A-38515450FFB3}">
      <dgm:prSet/>
      <dgm:spPr/>
      <dgm:t>
        <a:bodyPr/>
        <a:lstStyle/>
        <a:p>
          <a:endParaRPr lang="it-IT"/>
        </a:p>
      </dgm:t>
    </dgm:pt>
    <dgm:pt modelId="{29DBC490-C683-4952-B616-A802C6F81B18}">
      <dgm:prSet phldrT="[Testo]"/>
      <dgm:spPr/>
      <dgm:t>
        <a:bodyPr/>
        <a:lstStyle/>
        <a:p>
          <a:r>
            <a:rPr lang="it-IT" dirty="0"/>
            <a:t>31.03.2024</a:t>
          </a:r>
        </a:p>
        <a:p>
          <a:r>
            <a:rPr lang="it-IT" dirty="0"/>
            <a:t>30.04.2024</a:t>
          </a:r>
        </a:p>
      </dgm:t>
    </dgm:pt>
    <dgm:pt modelId="{9C051C11-CF3D-47BD-8ED4-0327691334F7}" type="parTrans" cxnId="{74462F84-52B9-4981-A466-0B000B055E0A}">
      <dgm:prSet/>
      <dgm:spPr/>
      <dgm:t>
        <a:bodyPr/>
        <a:lstStyle/>
        <a:p>
          <a:endParaRPr lang="it-IT"/>
        </a:p>
      </dgm:t>
    </dgm:pt>
    <dgm:pt modelId="{522EDDF4-DBE2-445C-84A8-0309AA7AE5B9}" type="sibTrans" cxnId="{74462F84-52B9-4981-A466-0B000B055E0A}">
      <dgm:prSet/>
      <dgm:spPr/>
      <dgm:t>
        <a:bodyPr/>
        <a:lstStyle/>
        <a:p>
          <a:endParaRPr lang="it-IT"/>
        </a:p>
      </dgm:t>
    </dgm:pt>
    <dgm:pt modelId="{720E24BF-CC9C-4A32-A31F-A4C4C06C5734}">
      <dgm:prSet phldrT="[Testo]"/>
      <dgm:spPr/>
      <dgm:t>
        <a:bodyPr/>
        <a:lstStyle/>
        <a:p>
          <a:r>
            <a:rPr lang="it-IT" dirty="0"/>
            <a:t>Affidamento a K City dell’incarico di </a:t>
          </a:r>
          <a:r>
            <a:rPr lang="it-IT" b="0" i="0" dirty="0"/>
            <a:t>accompagnamento metodologico alle attività relative all’attuazione degli indirizzi definiti nel documento di co-programmazione: </a:t>
          </a:r>
          <a:r>
            <a:rPr lang="it-IT" b="1" i="0" dirty="0"/>
            <a:t>incontri con ciascun Municipio (*)</a:t>
          </a:r>
          <a:endParaRPr lang="it-IT" b="1" dirty="0"/>
        </a:p>
      </dgm:t>
    </dgm:pt>
    <dgm:pt modelId="{E13A2790-F294-417B-9B13-F91194400141}" type="parTrans" cxnId="{4DF94E96-E796-48D7-8126-8A0DFD48D56B}">
      <dgm:prSet/>
      <dgm:spPr/>
      <dgm:t>
        <a:bodyPr/>
        <a:lstStyle/>
        <a:p>
          <a:endParaRPr lang="it-IT"/>
        </a:p>
      </dgm:t>
    </dgm:pt>
    <dgm:pt modelId="{F8B8882F-74D0-43C8-871B-97B73456839F}" type="sibTrans" cxnId="{4DF94E96-E796-48D7-8126-8A0DFD48D56B}">
      <dgm:prSet/>
      <dgm:spPr/>
      <dgm:t>
        <a:bodyPr/>
        <a:lstStyle/>
        <a:p>
          <a:endParaRPr lang="it-IT"/>
        </a:p>
      </dgm:t>
    </dgm:pt>
    <dgm:pt modelId="{ABA97124-A09D-4263-AC1A-A6F20D1DA84A}">
      <dgm:prSet phldrT="[Testo]"/>
      <dgm:spPr/>
      <dgm:t>
        <a:bodyPr/>
        <a:lstStyle/>
        <a:p>
          <a:r>
            <a:rPr lang="it-IT" dirty="0"/>
            <a:t>Deliberazione di Giunta Comunale di indirizzo generale</a:t>
          </a:r>
        </a:p>
      </dgm:t>
    </dgm:pt>
    <dgm:pt modelId="{D1FFD19C-19E7-4DC1-97DD-9A642B0F5FFC}" type="parTrans" cxnId="{1651FA86-BF97-454C-B441-7C2EE7DFC0A6}">
      <dgm:prSet/>
      <dgm:spPr/>
      <dgm:t>
        <a:bodyPr/>
        <a:lstStyle/>
        <a:p>
          <a:endParaRPr lang="it-IT"/>
        </a:p>
      </dgm:t>
    </dgm:pt>
    <dgm:pt modelId="{B601ABD2-9BBD-4FA7-A0EB-A1985CDDC56C}" type="sibTrans" cxnId="{1651FA86-BF97-454C-B441-7C2EE7DFC0A6}">
      <dgm:prSet/>
      <dgm:spPr/>
      <dgm:t>
        <a:bodyPr/>
        <a:lstStyle/>
        <a:p>
          <a:endParaRPr lang="it-IT"/>
        </a:p>
      </dgm:t>
    </dgm:pt>
    <dgm:pt modelId="{719FE6B8-638E-435C-89EC-F90B156561FE}">
      <dgm:prSet phldrT="[Testo]"/>
      <dgm:spPr/>
      <dgm:t>
        <a:bodyPr/>
        <a:lstStyle/>
        <a:p>
          <a:r>
            <a:rPr lang="it-IT" dirty="0"/>
            <a:t>15.05.2024</a:t>
          </a:r>
        </a:p>
        <a:p>
          <a:r>
            <a:rPr lang="it-IT" dirty="0"/>
            <a:t>30.06.2024</a:t>
          </a:r>
        </a:p>
      </dgm:t>
    </dgm:pt>
    <dgm:pt modelId="{E41B6500-90CA-48C2-B0D9-A72D59254A00}" type="parTrans" cxnId="{32840AE6-CBE9-4DE8-802D-A12241C7AE2F}">
      <dgm:prSet/>
      <dgm:spPr/>
      <dgm:t>
        <a:bodyPr/>
        <a:lstStyle/>
        <a:p>
          <a:endParaRPr lang="it-IT"/>
        </a:p>
      </dgm:t>
    </dgm:pt>
    <dgm:pt modelId="{6090E1D8-72F5-49EA-81AF-4F6DF5DC3C0F}" type="sibTrans" cxnId="{32840AE6-CBE9-4DE8-802D-A12241C7AE2F}">
      <dgm:prSet/>
      <dgm:spPr/>
      <dgm:t>
        <a:bodyPr/>
        <a:lstStyle/>
        <a:p>
          <a:endParaRPr lang="it-IT"/>
        </a:p>
      </dgm:t>
    </dgm:pt>
    <dgm:pt modelId="{06A4D2BD-A62E-4171-904B-BAE0CF935FEE}">
      <dgm:prSet phldrT="[Testo]"/>
      <dgm:spPr/>
      <dgm:t>
        <a:bodyPr/>
        <a:lstStyle/>
        <a:p>
          <a:r>
            <a:rPr lang="it-IT" b="1" dirty="0"/>
            <a:t>Deliberazioni di indirizzi attuativi dei Municipi </a:t>
          </a:r>
        </a:p>
      </dgm:t>
    </dgm:pt>
    <dgm:pt modelId="{B248324A-5E97-416F-A3A0-DD0C63BA5472}" type="parTrans" cxnId="{EFF69167-8A80-4B88-B8F2-180617C00694}">
      <dgm:prSet/>
      <dgm:spPr/>
      <dgm:t>
        <a:bodyPr/>
        <a:lstStyle/>
        <a:p>
          <a:endParaRPr lang="it-IT"/>
        </a:p>
      </dgm:t>
    </dgm:pt>
    <dgm:pt modelId="{917F2E20-9051-4B36-BE90-B631B3B21C5D}" type="sibTrans" cxnId="{EFF69167-8A80-4B88-B8F2-180617C00694}">
      <dgm:prSet/>
      <dgm:spPr/>
      <dgm:t>
        <a:bodyPr/>
        <a:lstStyle/>
        <a:p>
          <a:endParaRPr lang="it-IT"/>
        </a:p>
      </dgm:t>
    </dgm:pt>
    <dgm:pt modelId="{A4ED2CA7-C9B0-41B5-B9E3-526FD3D71690}">
      <dgm:prSet phldrT="[Testo]"/>
      <dgm:spPr/>
      <dgm:t>
        <a:bodyPr/>
        <a:lstStyle/>
        <a:p>
          <a:r>
            <a:rPr lang="it-IT" dirty="0"/>
            <a:t>Pubblicazione Avviso/i di coprogettazione / eventuali bandi di gara per appalto servizio o per Concessioni spazi</a:t>
          </a:r>
        </a:p>
      </dgm:t>
    </dgm:pt>
    <dgm:pt modelId="{AA793491-8026-443B-882A-225C5B6D95FC}" type="parTrans" cxnId="{3E0F9886-A09D-4D7B-925B-5B900FDC7D8D}">
      <dgm:prSet/>
      <dgm:spPr/>
      <dgm:t>
        <a:bodyPr/>
        <a:lstStyle/>
        <a:p>
          <a:endParaRPr lang="it-IT"/>
        </a:p>
      </dgm:t>
    </dgm:pt>
    <dgm:pt modelId="{D997DE4B-DFBA-49FA-958D-07F3D7624E19}" type="sibTrans" cxnId="{3E0F9886-A09D-4D7B-925B-5B900FDC7D8D}">
      <dgm:prSet/>
      <dgm:spPr/>
      <dgm:t>
        <a:bodyPr/>
        <a:lstStyle/>
        <a:p>
          <a:endParaRPr lang="it-IT"/>
        </a:p>
      </dgm:t>
    </dgm:pt>
    <dgm:pt modelId="{11370218-60FD-4B04-BBA0-438E5B83E339}" type="pres">
      <dgm:prSet presAssocID="{CA6B8E3E-59D3-4D87-8867-F2101C799015}" presName="linearFlow" presStyleCnt="0">
        <dgm:presLayoutVars>
          <dgm:dir/>
          <dgm:animLvl val="lvl"/>
          <dgm:resizeHandles val="exact"/>
        </dgm:presLayoutVars>
      </dgm:prSet>
      <dgm:spPr/>
    </dgm:pt>
    <dgm:pt modelId="{BC683603-0D34-4BBB-A418-9171397E8FC6}" type="pres">
      <dgm:prSet presAssocID="{E5E872AD-8A36-4B8D-A421-567A2DEE6DD7}" presName="composite" presStyleCnt="0"/>
      <dgm:spPr/>
    </dgm:pt>
    <dgm:pt modelId="{224A9AED-0DAA-4B97-A92D-BE382C1EF060}" type="pres">
      <dgm:prSet presAssocID="{E5E872AD-8A36-4B8D-A421-567A2DEE6DD7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7AD3C70F-A107-41B6-BEDB-01878CF77F7E}" type="pres">
      <dgm:prSet presAssocID="{E5E872AD-8A36-4B8D-A421-567A2DEE6DD7}" presName="descendantText" presStyleLbl="alignAcc1" presStyleIdx="0" presStyleCnt="3">
        <dgm:presLayoutVars>
          <dgm:bulletEnabled val="1"/>
        </dgm:presLayoutVars>
      </dgm:prSet>
      <dgm:spPr/>
    </dgm:pt>
    <dgm:pt modelId="{DB4F0B77-3522-4772-8AF4-E49A09F406B8}" type="pres">
      <dgm:prSet presAssocID="{6A75EE7B-B18C-4147-B50E-BE1CE39C427D}" presName="sp" presStyleCnt="0"/>
      <dgm:spPr/>
    </dgm:pt>
    <dgm:pt modelId="{8A428F63-C898-4C1C-87B5-0156684DC342}" type="pres">
      <dgm:prSet presAssocID="{29DBC490-C683-4952-B616-A802C6F81B18}" presName="composite" presStyleCnt="0"/>
      <dgm:spPr/>
    </dgm:pt>
    <dgm:pt modelId="{76C13E00-7EBC-4951-A104-973B06BC1179}" type="pres">
      <dgm:prSet presAssocID="{29DBC490-C683-4952-B616-A802C6F81B18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22B4CFD5-ABE2-4929-8C8D-8C7FB1859993}" type="pres">
      <dgm:prSet presAssocID="{29DBC490-C683-4952-B616-A802C6F81B18}" presName="descendantText" presStyleLbl="alignAcc1" presStyleIdx="1" presStyleCnt="3">
        <dgm:presLayoutVars>
          <dgm:bulletEnabled val="1"/>
        </dgm:presLayoutVars>
      </dgm:prSet>
      <dgm:spPr/>
    </dgm:pt>
    <dgm:pt modelId="{EC5670D3-17B5-4512-B2FE-E679E69AB144}" type="pres">
      <dgm:prSet presAssocID="{522EDDF4-DBE2-445C-84A8-0309AA7AE5B9}" presName="sp" presStyleCnt="0"/>
      <dgm:spPr/>
    </dgm:pt>
    <dgm:pt modelId="{09BA6C7B-65BA-4C33-8859-699C4F266E9E}" type="pres">
      <dgm:prSet presAssocID="{719FE6B8-638E-435C-89EC-F90B156561FE}" presName="composite" presStyleCnt="0"/>
      <dgm:spPr/>
    </dgm:pt>
    <dgm:pt modelId="{6A75EF23-F188-423D-A34B-3A9CEACACDBD}" type="pres">
      <dgm:prSet presAssocID="{719FE6B8-638E-435C-89EC-F90B156561FE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77FE74FF-E638-43EB-95A3-498D9D26821C}" type="pres">
      <dgm:prSet presAssocID="{719FE6B8-638E-435C-89EC-F90B156561FE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B6126910-BACE-470B-9B2A-38515450FFB3}" srcId="{E5E872AD-8A36-4B8D-A421-567A2DEE6DD7}" destId="{8C359330-165D-44D9-A271-B49043C824CB}" srcOrd="1" destOrd="0" parTransId="{50E7E53F-5FC9-4B69-B700-EC0D0CAC9A84}" sibTransId="{92E8EFA5-A3D8-4FA3-B5A7-1239FFA68F45}"/>
    <dgm:cxn modelId="{50A1571B-5A4F-45AC-BAE1-8884EB0176B2}" type="presOf" srcId="{E5E872AD-8A36-4B8D-A421-567A2DEE6DD7}" destId="{224A9AED-0DAA-4B97-A92D-BE382C1EF060}" srcOrd="0" destOrd="0" presId="urn:microsoft.com/office/officeart/2005/8/layout/chevron2"/>
    <dgm:cxn modelId="{87069330-6FA5-4DFC-ABC8-040FE1D36010}" type="presOf" srcId="{6CBAEE0C-A657-4767-BD20-33A2784C9F59}" destId="{7AD3C70F-A107-41B6-BEDB-01878CF77F7E}" srcOrd="0" destOrd="0" presId="urn:microsoft.com/office/officeart/2005/8/layout/chevron2"/>
    <dgm:cxn modelId="{E4A65F39-4631-463E-A3B7-B24FF3F1BBEE}" type="presOf" srcId="{720E24BF-CC9C-4A32-A31F-A4C4C06C5734}" destId="{22B4CFD5-ABE2-4929-8C8D-8C7FB1859993}" srcOrd="0" destOrd="0" presId="urn:microsoft.com/office/officeart/2005/8/layout/chevron2"/>
    <dgm:cxn modelId="{13E3AA46-316A-40EA-B4AF-F24D3B2D1FBD}" type="presOf" srcId="{A4ED2CA7-C9B0-41B5-B9E3-526FD3D71690}" destId="{77FE74FF-E638-43EB-95A3-498D9D26821C}" srcOrd="0" destOrd="1" presId="urn:microsoft.com/office/officeart/2005/8/layout/chevron2"/>
    <dgm:cxn modelId="{EFF69167-8A80-4B88-B8F2-180617C00694}" srcId="{719FE6B8-638E-435C-89EC-F90B156561FE}" destId="{06A4D2BD-A62E-4171-904B-BAE0CF935FEE}" srcOrd="0" destOrd="0" parTransId="{B248324A-5E97-416F-A3A0-DD0C63BA5472}" sibTransId="{917F2E20-9051-4B36-BE90-B631B3B21C5D}"/>
    <dgm:cxn modelId="{74462F84-52B9-4981-A466-0B000B055E0A}" srcId="{CA6B8E3E-59D3-4D87-8867-F2101C799015}" destId="{29DBC490-C683-4952-B616-A802C6F81B18}" srcOrd="1" destOrd="0" parTransId="{9C051C11-CF3D-47BD-8ED4-0327691334F7}" sibTransId="{522EDDF4-DBE2-445C-84A8-0309AA7AE5B9}"/>
    <dgm:cxn modelId="{3E0F9886-A09D-4D7B-925B-5B900FDC7D8D}" srcId="{719FE6B8-638E-435C-89EC-F90B156561FE}" destId="{A4ED2CA7-C9B0-41B5-B9E3-526FD3D71690}" srcOrd="1" destOrd="0" parTransId="{AA793491-8026-443B-882A-225C5B6D95FC}" sibTransId="{D997DE4B-DFBA-49FA-958D-07F3D7624E19}"/>
    <dgm:cxn modelId="{1651FA86-BF97-454C-B441-7C2EE7DFC0A6}" srcId="{29DBC490-C683-4952-B616-A802C6F81B18}" destId="{ABA97124-A09D-4263-AC1A-A6F20D1DA84A}" srcOrd="1" destOrd="0" parTransId="{D1FFD19C-19E7-4DC1-97DD-9A642B0F5FFC}" sibTransId="{B601ABD2-9BBD-4FA7-A0EB-A1985CDDC56C}"/>
    <dgm:cxn modelId="{2532C293-6EDA-4E53-BD28-C1FE143552B0}" type="presOf" srcId="{719FE6B8-638E-435C-89EC-F90B156561FE}" destId="{6A75EF23-F188-423D-A34B-3A9CEACACDBD}" srcOrd="0" destOrd="0" presId="urn:microsoft.com/office/officeart/2005/8/layout/chevron2"/>
    <dgm:cxn modelId="{4DF94E96-E796-48D7-8126-8A0DFD48D56B}" srcId="{29DBC490-C683-4952-B616-A802C6F81B18}" destId="{720E24BF-CC9C-4A32-A31F-A4C4C06C5734}" srcOrd="0" destOrd="0" parTransId="{E13A2790-F294-417B-9B13-F91194400141}" sibTransId="{F8B8882F-74D0-43C8-871B-97B73456839F}"/>
    <dgm:cxn modelId="{5489D8A6-EC73-49DD-AF27-077E15A50AE5}" type="presOf" srcId="{ABA97124-A09D-4263-AC1A-A6F20D1DA84A}" destId="{22B4CFD5-ABE2-4929-8C8D-8C7FB1859993}" srcOrd="0" destOrd="1" presId="urn:microsoft.com/office/officeart/2005/8/layout/chevron2"/>
    <dgm:cxn modelId="{905510BA-A8E1-4B2D-A8F1-8C41838FBBFA}" type="presOf" srcId="{06A4D2BD-A62E-4171-904B-BAE0CF935FEE}" destId="{77FE74FF-E638-43EB-95A3-498D9D26821C}" srcOrd="0" destOrd="0" presId="urn:microsoft.com/office/officeart/2005/8/layout/chevron2"/>
    <dgm:cxn modelId="{0B9743BA-89CB-4B32-8B1E-FCD62CBBC072}" srcId="{E5E872AD-8A36-4B8D-A421-567A2DEE6DD7}" destId="{6CBAEE0C-A657-4767-BD20-33A2784C9F59}" srcOrd="0" destOrd="0" parTransId="{60893E29-F2A7-4323-8021-80F5BD80492C}" sibTransId="{056441D5-7D54-4CF3-B2F5-02773A9873CF}"/>
    <dgm:cxn modelId="{E21496D6-10E5-408C-86CD-665290F4BE4C}" type="presOf" srcId="{29DBC490-C683-4952-B616-A802C6F81B18}" destId="{76C13E00-7EBC-4951-A104-973B06BC1179}" srcOrd="0" destOrd="0" presId="urn:microsoft.com/office/officeart/2005/8/layout/chevron2"/>
    <dgm:cxn modelId="{D5D917DB-AEE2-48BD-95CA-285C7C1376FF}" type="presOf" srcId="{CA6B8E3E-59D3-4D87-8867-F2101C799015}" destId="{11370218-60FD-4B04-BBA0-438E5B83E339}" srcOrd="0" destOrd="0" presId="urn:microsoft.com/office/officeart/2005/8/layout/chevron2"/>
    <dgm:cxn modelId="{32840AE6-CBE9-4DE8-802D-A12241C7AE2F}" srcId="{CA6B8E3E-59D3-4D87-8867-F2101C799015}" destId="{719FE6B8-638E-435C-89EC-F90B156561FE}" srcOrd="2" destOrd="0" parTransId="{E41B6500-90CA-48C2-B0D9-A72D59254A00}" sibTransId="{6090E1D8-72F5-49EA-81AF-4F6DF5DC3C0F}"/>
    <dgm:cxn modelId="{E6CB9DF2-C140-4A15-9ACD-69B852A6D3B2}" srcId="{CA6B8E3E-59D3-4D87-8867-F2101C799015}" destId="{E5E872AD-8A36-4B8D-A421-567A2DEE6DD7}" srcOrd="0" destOrd="0" parTransId="{76A74900-5951-43B1-AB4F-EE24703788A2}" sibTransId="{6A75EE7B-B18C-4147-B50E-BE1CE39C427D}"/>
    <dgm:cxn modelId="{B52ADBFE-0CF6-404E-9CA0-D1AE29D726C6}" type="presOf" srcId="{8C359330-165D-44D9-A271-B49043C824CB}" destId="{7AD3C70F-A107-41B6-BEDB-01878CF77F7E}" srcOrd="0" destOrd="1" presId="urn:microsoft.com/office/officeart/2005/8/layout/chevron2"/>
    <dgm:cxn modelId="{EE60E55B-7E82-46FC-A475-736FC8DD1110}" type="presParOf" srcId="{11370218-60FD-4B04-BBA0-438E5B83E339}" destId="{BC683603-0D34-4BBB-A418-9171397E8FC6}" srcOrd="0" destOrd="0" presId="urn:microsoft.com/office/officeart/2005/8/layout/chevron2"/>
    <dgm:cxn modelId="{1FEFD598-6584-41BD-A124-B00A691B1B1E}" type="presParOf" srcId="{BC683603-0D34-4BBB-A418-9171397E8FC6}" destId="{224A9AED-0DAA-4B97-A92D-BE382C1EF060}" srcOrd="0" destOrd="0" presId="urn:microsoft.com/office/officeart/2005/8/layout/chevron2"/>
    <dgm:cxn modelId="{B556B108-843D-4B63-B689-30E56DCA3EAC}" type="presParOf" srcId="{BC683603-0D34-4BBB-A418-9171397E8FC6}" destId="{7AD3C70F-A107-41B6-BEDB-01878CF77F7E}" srcOrd="1" destOrd="0" presId="urn:microsoft.com/office/officeart/2005/8/layout/chevron2"/>
    <dgm:cxn modelId="{1262C7FB-BF16-4357-82FC-CA30400954CD}" type="presParOf" srcId="{11370218-60FD-4B04-BBA0-438E5B83E339}" destId="{DB4F0B77-3522-4772-8AF4-E49A09F406B8}" srcOrd="1" destOrd="0" presId="urn:microsoft.com/office/officeart/2005/8/layout/chevron2"/>
    <dgm:cxn modelId="{284A5E24-F474-4DD5-8529-CC82B1A5758F}" type="presParOf" srcId="{11370218-60FD-4B04-BBA0-438E5B83E339}" destId="{8A428F63-C898-4C1C-87B5-0156684DC342}" srcOrd="2" destOrd="0" presId="urn:microsoft.com/office/officeart/2005/8/layout/chevron2"/>
    <dgm:cxn modelId="{AA4B0D1F-9C42-4DC8-A3F9-263E30D7C4DC}" type="presParOf" srcId="{8A428F63-C898-4C1C-87B5-0156684DC342}" destId="{76C13E00-7EBC-4951-A104-973B06BC1179}" srcOrd="0" destOrd="0" presId="urn:microsoft.com/office/officeart/2005/8/layout/chevron2"/>
    <dgm:cxn modelId="{D0B8C65F-B67D-4668-9915-FDA79F002905}" type="presParOf" srcId="{8A428F63-C898-4C1C-87B5-0156684DC342}" destId="{22B4CFD5-ABE2-4929-8C8D-8C7FB1859993}" srcOrd="1" destOrd="0" presId="urn:microsoft.com/office/officeart/2005/8/layout/chevron2"/>
    <dgm:cxn modelId="{1FB32C7E-98CA-43FC-BFEB-63C8C4E674B5}" type="presParOf" srcId="{11370218-60FD-4B04-BBA0-438E5B83E339}" destId="{EC5670D3-17B5-4512-B2FE-E679E69AB144}" srcOrd="3" destOrd="0" presId="urn:microsoft.com/office/officeart/2005/8/layout/chevron2"/>
    <dgm:cxn modelId="{A466E492-B981-4837-B27C-FC18C04AEE73}" type="presParOf" srcId="{11370218-60FD-4B04-BBA0-438E5B83E339}" destId="{09BA6C7B-65BA-4C33-8859-699C4F266E9E}" srcOrd="4" destOrd="0" presId="urn:microsoft.com/office/officeart/2005/8/layout/chevron2"/>
    <dgm:cxn modelId="{F718B252-16C9-4C4B-8B9B-0DFE6A335D8D}" type="presParOf" srcId="{09BA6C7B-65BA-4C33-8859-699C4F266E9E}" destId="{6A75EF23-F188-423D-A34B-3A9CEACACDBD}" srcOrd="0" destOrd="0" presId="urn:microsoft.com/office/officeart/2005/8/layout/chevron2"/>
    <dgm:cxn modelId="{8BE66DEB-48E3-45B5-ADD6-66A651C9990E}" type="presParOf" srcId="{09BA6C7B-65BA-4C33-8859-699C4F266E9E}" destId="{77FE74FF-E638-43EB-95A3-498D9D26821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60E9DBD-E73B-4DAA-B30C-D3221139503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64747CB0-E4C2-4F6A-A048-C6F1B1BFB6D2}">
      <dgm:prSet phldrT="[Testo]"/>
      <dgm:spPr/>
      <dgm:t>
        <a:bodyPr/>
        <a:lstStyle/>
        <a:p>
          <a:r>
            <a:rPr lang="it-IT" dirty="0"/>
            <a:t>01.09.2024</a:t>
          </a:r>
        </a:p>
        <a:p>
          <a:r>
            <a:rPr lang="it-IT" dirty="0"/>
            <a:t>15.11.2024</a:t>
          </a:r>
        </a:p>
      </dgm:t>
    </dgm:pt>
    <dgm:pt modelId="{B6D839B7-ADFE-4803-AC90-3BDA4212BA5F}" type="parTrans" cxnId="{18391E5B-CD4E-4CBE-9619-E815F1484113}">
      <dgm:prSet/>
      <dgm:spPr/>
      <dgm:t>
        <a:bodyPr/>
        <a:lstStyle/>
        <a:p>
          <a:endParaRPr lang="it-IT"/>
        </a:p>
      </dgm:t>
    </dgm:pt>
    <dgm:pt modelId="{08FCF115-4605-4715-A4EE-7EBB6908D50B}" type="sibTrans" cxnId="{18391E5B-CD4E-4CBE-9619-E815F1484113}">
      <dgm:prSet/>
      <dgm:spPr/>
      <dgm:t>
        <a:bodyPr/>
        <a:lstStyle/>
        <a:p>
          <a:endParaRPr lang="it-IT"/>
        </a:p>
      </dgm:t>
    </dgm:pt>
    <dgm:pt modelId="{E74DD1D3-392E-4AE0-B80B-33B171AE327F}">
      <dgm:prSet phldrT="[Testo]" custT="1"/>
      <dgm:spPr/>
      <dgm:t>
        <a:bodyPr/>
        <a:lstStyle/>
        <a:p>
          <a:pPr algn="just"/>
          <a:r>
            <a:rPr lang="it-IT" sz="2000" dirty="0"/>
            <a:t>A seguito di affidamento di specifico incarico, avvio delle coprogettazioni per ciascun Municipio</a:t>
          </a:r>
        </a:p>
      </dgm:t>
    </dgm:pt>
    <dgm:pt modelId="{29D6FE94-D5BC-4D42-9BB7-A76F37518CD3}" type="parTrans" cxnId="{DB7D358D-F579-4E3A-814C-6D33C19E202B}">
      <dgm:prSet/>
      <dgm:spPr/>
      <dgm:t>
        <a:bodyPr/>
        <a:lstStyle/>
        <a:p>
          <a:endParaRPr lang="it-IT"/>
        </a:p>
      </dgm:t>
    </dgm:pt>
    <dgm:pt modelId="{B5B2981D-D4CA-4578-A258-8C35D64B231E}" type="sibTrans" cxnId="{DB7D358D-F579-4E3A-814C-6D33C19E202B}">
      <dgm:prSet/>
      <dgm:spPr/>
      <dgm:t>
        <a:bodyPr/>
        <a:lstStyle/>
        <a:p>
          <a:endParaRPr lang="it-IT"/>
        </a:p>
      </dgm:t>
    </dgm:pt>
    <dgm:pt modelId="{073C177E-B7C4-4E39-9E0C-7B6A001287BF}">
      <dgm:prSet phldrT="[Testo]"/>
      <dgm:spPr/>
      <dgm:t>
        <a:bodyPr/>
        <a:lstStyle/>
        <a:p>
          <a:r>
            <a:rPr lang="it-IT" dirty="0"/>
            <a:t>16.11.2024</a:t>
          </a:r>
        </a:p>
        <a:p>
          <a:r>
            <a:rPr lang="it-IT" dirty="0"/>
            <a:t>31.12.2024</a:t>
          </a:r>
        </a:p>
      </dgm:t>
    </dgm:pt>
    <dgm:pt modelId="{3C55C9AA-DEF4-4DDB-B4E4-FB1AD8B6D7DC}" type="parTrans" cxnId="{650080D7-B3C5-4C54-866E-98147A7857CE}">
      <dgm:prSet/>
      <dgm:spPr/>
      <dgm:t>
        <a:bodyPr/>
        <a:lstStyle/>
        <a:p>
          <a:endParaRPr lang="it-IT"/>
        </a:p>
      </dgm:t>
    </dgm:pt>
    <dgm:pt modelId="{B8658620-802E-4367-A5EF-A198F97AA672}" type="sibTrans" cxnId="{650080D7-B3C5-4C54-866E-98147A7857CE}">
      <dgm:prSet/>
      <dgm:spPr/>
      <dgm:t>
        <a:bodyPr/>
        <a:lstStyle/>
        <a:p>
          <a:endParaRPr lang="it-IT"/>
        </a:p>
      </dgm:t>
    </dgm:pt>
    <dgm:pt modelId="{57CBF948-A6FB-48D7-B50C-BACEA9A95BC7}">
      <dgm:prSet phldrT="[Testo]" custT="1"/>
      <dgm:spPr/>
      <dgm:t>
        <a:bodyPr/>
        <a:lstStyle/>
        <a:p>
          <a:r>
            <a:rPr lang="it-IT" sz="2000" dirty="0"/>
            <a:t>Chiusura coprogettazione e stipula delle convenzioni</a:t>
          </a:r>
        </a:p>
      </dgm:t>
    </dgm:pt>
    <dgm:pt modelId="{3994C091-8D07-40EA-8303-1F6C5127360F}" type="parTrans" cxnId="{564016D9-9570-44B0-8EFF-C3340E185180}">
      <dgm:prSet/>
      <dgm:spPr/>
      <dgm:t>
        <a:bodyPr/>
        <a:lstStyle/>
        <a:p>
          <a:endParaRPr lang="it-IT"/>
        </a:p>
      </dgm:t>
    </dgm:pt>
    <dgm:pt modelId="{8D55B36D-3558-4EB6-AA86-932CD04FC107}" type="sibTrans" cxnId="{564016D9-9570-44B0-8EFF-C3340E185180}">
      <dgm:prSet/>
      <dgm:spPr/>
      <dgm:t>
        <a:bodyPr/>
        <a:lstStyle/>
        <a:p>
          <a:endParaRPr lang="it-IT"/>
        </a:p>
      </dgm:t>
    </dgm:pt>
    <dgm:pt modelId="{DAF9A865-CC3B-4D73-9A93-838EAD66A71D}">
      <dgm:prSet phldrT="[Testo]" custT="1"/>
      <dgm:spPr/>
      <dgm:t>
        <a:bodyPr/>
        <a:lstStyle/>
        <a:p>
          <a:r>
            <a:rPr lang="it-IT" sz="2000" dirty="0"/>
            <a:t>Chiusura</a:t>
          </a:r>
          <a:r>
            <a:rPr lang="it-IT" sz="3400" dirty="0"/>
            <a:t> </a:t>
          </a:r>
          <a:r>
            <a:rPr lang="it-IT" sz="2000" dirty="0"/>
            <a:t>eventuali procedure di appalto o di concessioni spazi</a:t>
          </a:r>
          <a:endParaRPr lang="it-IT" sz="3400" dirty="0"/>
        </a:p>
      </dgm:t>
    </dgm:pt>
    <dgm:pt modelId="{1BFB2AFC-A524-4CED-9737-D69DBCB85E14}" type="parTrans" cxnId="{9919F166-FEB6-428C-8FA3-FF6AD3AEDDC2}">
      <dgm:prSet/>
      <dgm:spPr/>
      <dgm:t>
        <a:bodyPr/>
        <a:lstStyle/>
        <a:p>
          <a:endParaRPr lang="it-IT"/>
        </a:p>
      </dgm:t>
    </dgm:pt>
    <dgm:pt modelId="{96C4A065-1B9E-4F09-92FD-935E0E30B1E2}" type="sibTrans" cxnId="{9919F166-FEB6-428C-8FA3-FF6AD3AEDDC2}">
      <dgm:prSet/>
      <dgm:spPr/>
      <dgm:t>
        <a:bodyPr/>
        <a:lstStyle/>
        <a:p>
          <a:endParaRPr lang="it-IT"/>
        </a:p>
      </dgm:t>
    </dgm:pt>
    <dgm:pt modelId="{69143886-FB58-4361-ACEE-9CA57B9AA56B}">
      <dgm:prSet phldrT="[Testo]"/>
      <dgm:spPr/>
      <dgm:t>
        <a:bodyPr/>
        <a:lstStyle/>
        <a:p>
          <a:r>
            <a:rPr lang="it-IT" dirty="0"/>
            <a:t>2025</a:t>
          </a:r>
        </a:p>
      </dgm:t>
    </dgm:pt>
    <dgm:pt modelId="{6C393452-221E-4B88-B05C-CED9A1747651}" type="parTrans" cxnId="{E0F6F389-50CB-45BA-A169-2EE3845ABA9B}">
      <dgm:prSet/>
      <dgm:spPr/>
      <dgm:t>
        <a:bodyPr/>
        <a:lstStyle/>
        <a:p>
          <a:endParaRPr lang="it-IT"/>
        </a:p>
      </dgm:t>
    </dgm:pt>
    <dgm:pt modelId="{0714102F-3DAF-402F-BD3D-2C2248E3DE33}" type="sibTrans" cxnId="{E0F6F389-50CB-45BA-A169-2EE3845ABA9B}">
      <dgm:prSet/>
      <dgm:spPr/>
      <dgm:t>
        <a:bodyPr/>
        <a:lstStyle/>
        <a:p>
          <a:endParaRPr lang="it-IT"/>
        </a:p>
      </dgm:t>
    </dgm:pt>
    <dgm:pt modelId="{9EE6CAC9-176A-44D4-9649-5FCD88FC9805}">
      <dgm:prSet phldrT="[Testo]" custT="1"/>
      <dgm:spPr/>
      <dgm:t>
        <a:bodyPr/>
        <a:lstStyle/>
        <a:p>
          <a:r>
            <a:rPr lang="it-IT" sz="2000" b="0" i="0" dirty="0"/>
            <a:t>FASE 2, proseguo attività affidata a K City, con avvio di una fase sperimentale -che potrà riguardare solo alcuni CAM (indicativamente, circa 6), </a:t>
          </a:r>
          <a:r>
            <a:rPr lang="it-IT" sz="2000" b="1" i="0" dirty="0"/>
            <a:t>selezionati in base alle candidature espresse dai Municipi</a:t>
          </a:r>
          <a:r>
            <a:rPr lang="it-IT" sz="2000" b="0" i="0" dirty="0"/>
            <a:t> – che riguarderà iniziative sperimentali di coprogettazione che porterà tali CAM “pilota” ad assumere il ruolo di volano per gli altri Centri</a:t>
          </a:r>
          <a:endParaRPr lang="it-IT" sz="2000" dirty="0"/>
        </a:p>
      </dgm:t>
    </dgm:pt>
    <dgm:pt modelId="{E1B94424-C2E9-42C4-938F-7229014AF698}" type="parTrans" cxnId="{36BF977F-6C8D-4609-8F63-5DB19987583A}">
      <dgm:prSet/>
      <dgm:spPr/>
      <dgm:t>
        <a:bodyPr/>
        <a:lstStyle/>
        <a:p>
          <a:endParaRPr lang="it-IT"/>
        </a:p>
      </dgm:t>
    </dgm:pt>
    <dgm:pt modelId="{0AB2AE30-2308-47AE-B543-9C1364112943}" type="sibTrans" cxnId="{36BF977F-6C8D-4609-8F63-5DB19987583A}">
      <dgm:prSet/>
      <dgm:spPr/>
      <dgm:t>
        <a:bodyPr/>
        <a:lstStyle/>
        <a:p>
          <a:endParaRPr lang="it-IT"/>
        </a:p>
      </dgm:t>
    </dgm:pt>
    <dgm:pt modelId="{9B34A878-9DC0-419E-ADAF-28FFEB8AA1BA}">
      <dgm:prSet phldrT="[Testo]" custT="1"/>
      <dgm:spPr/>
      <dgm:t>
        <a:bodyPr/>
        <a:lstStyle/>
        <a:p>
          <a:pPr algn="just"/>
          <a:endParaRPr lang="it-IT" sz="2000" dirty="0"/>
        </a:p>
      </dgm:t>
    </dgm:pt>
    <dgm:pt modelId="{357112DA-64E1-4AE2-BA07-B0F2859AA8AA}" type="parTrans" cxnId="{131A4AC9-E6D1-4B89-8F2B-7AD10AF6EDC6}">
      <dgm:prSet/>
      <dgm:spPr/>
      <dgm:t>
        <a:bodyPr/>
        <a:lstStyle/>
        <a:p>
          <a:endParaRPr lang="it-IT"/>
        </a:p>
      </dgm:t>
    </dgm:pt>
    <dgm:pt modelId="{04C941C1-033B-4613-B1F3-6682688E8725}" type="sibTrans" cxnId="{131A4AC9-E6D1-4B89-8F2B-7AD10AF6EDC6}">
      <dgm:prSet/>
      <dgm:spPr/>
      <dgm:t>
        <a:bodyPr/>
        <a:lstStyle/>
        <a:p>
          <a:endParaRPr lang="it-IT"/>
        </a:p>
      </dgm:t>
    </dgm:pt>
    <dgm:pt modelId="{672E54C1-3226-4B31-BC30-52CBA92675E2}" type="pres">
      <dgm:prSet presAssocID="{960E9DBD-E73B-4DAA-B30C-D3221139503A}" presName="linearFlow" presStyleCnt="0">
        <dgm:presLayoutVars>
          <dgm:dir/>
          <dgm:animLvl val="lvl"/>
          <dgm:resizeHandles val="exact"/>
        </dgm:presLayoutVars>
      </dgm:prSet>
      <dgm:spPr/>
    </dgm:pt>
    <dgm:pt modelId="{4161BDF7-426F-4AD7-B1E0-850C1C159A8C}" type="pres">
      <dgm:prSet presAssocID="{64747CB0-E4C2-4F6A-A048-C6F1B1BFB6D2}" presName="composite" presStyleCnt="0"/>
      <dgm:spPr/>
    </dgm:pt>
    <dgm:pt modelId="{C948AEEF-D61C-4686-8E80-3E90ABEF28D3}" type="pres">
      <dgm:prSet presAssocID="{64747CB0-E4C2-4F6A-A048-C6F1B1BFB6D2}" presName="parentText" presStyleLbl="alignNode1" presStyleIdx="0" presStyleCnt="3" custLinFactNeighborY="0">
        <dgm:presLayoutVars>
          <dgm:chMax val="1"/>
          <dgm:bulletEnabled val="1"/>
        </dgm:presLayoutVars>
      </dgm:prSet>
      <dgm:spPr/>
    </dgm:pt>
    <dgm:pt modelId="{5BF8873F-2B66-4A57-B038-81D081DE60DA}" type="pres">
      <dgm:prSet presAssocID="{64747CB0-E4C2-4F6A-A048-C6F1B1BFB6D2}" presName="descendantText" presStyleLbl="alignAcc1" presStyleIdx="0" presStyleCnt="3">
        <dgm:presLayoutVars>
          <dgm:bulletEnabled val="1"/>
        </dgm:presLayoutVars>
      </dgm:prSet>
      <dgm:spPr/>
    </dgm:pt>
    <dgm:pt modelId="{B2AD61AD-3DBE-48B4-A47A-F9605FE5EA86}" type="pres">
      <dgm:prSet presAssocID="{08FCF115-4605-4715-A4EE-7EBB6908D50B}" presName="sp" presStyleCnt="0"/>
      <dgm:spPr/>
    </dgm:pt>
    <dgm:pt modelId="{C35D84D6-62EF-405D-9606-3586D32FD35E}" type="pres">
      <dgm:prSet presAssocID="{073C177E-B7C4-4E39-9E0C-7B6A001287BF}" presName="composite" presStyleCnt="0"/>
      <dgm:spPr/>
    </dgm:pt>
    <dgm:pt modelId="{637CA6FE-351F-4D83-ACB9-EA994A342374}" type="pres">
      <dgm:prSet presAssocID="{073C177E-B7C4-4E39-9E0C-7B6A001287BF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B38AD45A-7BA7-4E44-939D-E99E5B8300DD}" type="pres">
      <dgm:prSet presAssocID="{073C177E-B7C4-4E39-9E0C-7B6A001287BF}" presName="descendantText" presStyleLbl="alignAcc1" presStyleIdx="1" presStyleCnt="3">
        <dgm:presLayoutVars>
          <dgm:bulletEnabled val="1"/>
        </dgm:presLayoutVars>
      </dgm:prSet>
      <dgm:spPr/>
    </dgm:pt>
    <dgm:pt modelId="{0E42190F-90C1-4350-8078-03D4604F352F}" type="pres">
      <dgm:prSet presAssocID="{B8658620-802E-4367-A5EF-A198F97AA672}" presName="sp" presStyleCnt="0"/>
      <dgm:spPr/>
    </dgm:pt>
    <dgm:pt modelId="{49499742-B434-4B2B-95BA-1CC48F3EA655}" type="pres">
      <dgm:prSet presAssocID="{69143886-FB58-4361-ACEE-9CA57B9AA56B}" presName="composite" presStyleCnt="0"/>
      <dgm:spPr/>
    </dgm:pt>
    <dgm:pt modelId="{25CB940D-29C3-466D-B2B1-1D27B7F7B146}" type="pres">
      <dgm:prSet presAssocID="{69143886-FB58-4361-ACEE-9CA57B9AA56B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07176F46-4740-4B4E-906D-091E6708502D}" type="pres">
      <dgm:prSet presAssocID="{69143886-FB58-4361-ACEE-9CA57B9AA56B}" presName="descendantText" presStyleLbl="alignAcc1" presStyleIdx="2" presStyleCnt="3" custScaleX="101165" custScaleY="121282">
        <dgm:presLayoutVars>
          <dgm:bulletEnabled val="1"/>
        </dgm:presLayoutVars>
      </dgm:prSet>
      <dgm:spPr/>
    </dgm:pt>
  </dgm:ptLst>
  <dgm:cxnLst>
    <dgm:cxn modelId="{60913F1C-8076-482A-A874-47AF888096CD}" type="presOf" srcId="{9EE6CAC9-176A-44D4-9649-5FCD88FC9805}" destId="{07176F46-4740-4B4E-906D-091E6708502D}" srcOrd="0" destOrd="0" presId="urn:microsoft.com/office/officeart/2005/8/layout/chevron2"/>
    <dgm:cxn modelId="{33357B33-4C41-44F3-9370-9DD91EE13CED}" type="presOf" srcId="{9B34A878-9DC0-419E-ADAF-28FFEB8AA1BA}" destId="{5BF8873F-2B66-4A57-B038-81D081DE60DA}" srcOrd="0" destOrd="0" presId="urn:microsoft.com/office/officeart/2005/8/layout/chevron2"/>
    <dgm:cxn modelId="{18391E5B-CD4E-4CBE-9619-E815F1484113}" srcId="{960E9DBD-E73B-4DAA-B30C-D3221139503A}" destId="{64747CB0-E4C2-4F6A-A048-C6F1B1BFB6D2}" srcOrd="0" destOrd="0" parTransId="{B6D839B7-ADFE-4803-AC90-3BDA4212BA5F}" sibTransId="{08FCF115-4605-4715-A4EE-7EBB6908D50B}"/>
    <dgm:cxn modelId="{A8A9E861-2F14-4CEF-B216-24B9798EB682}" type="presOf" srcId="{DAF9A865-CC3B-4D73-9A93-838EAD66A71D}" destId="{B38AD45A-7BA7-4E44-939D-E99E5B8300DD}" srcOrd="0" destOrd="1" presId="urn:microsoft.com/office/officeart/2005/8/layout/chevron2"/>
    <dgm:cxn modelId="{56CC0F66-BE28-4925-A448-8B49A48A102C}" type="presOf" srcId="{64747CB0-E4C2-4F6A-A048-C6F1B1BFB6D2}" destId="{C948AEEF-D61C-4686-8E80-3E90ABEF28D3}" srcOrd="0" destOrd="0" presId="urn:microsoft.com/office/officeart/2005/8/layout/chevron2"/>
    <dgm:cxn modelId="{9919F166-FEB6-428C-8FA3-FF6AD3AEDDC2}" srcId="{073C177E-B7C4-4E39-9E0C-7B6A001287BF}" destId="{DAF9A865-CC3B-4D73-9A93-838EAD66A71D}" srcOrd="1" destOrd="0" parTransId="{1BFB2AFC-A524-4CED-9737-D69DBCB85E14}" sibTransId="{96C4A065-1B9E-4F09-92FD-935E0E30B1E2}"/>
    <dgm:cxn modelId="{D94E7B6A-1130-4C0D-942D-1F1178877BD0}" type="presOf" srcId="{57CBF948-A6FB-48D7-B50C-BACEA9A95BC7}" destId="{B38AD45A-7BA7-4E44-939D-E99E5B8300DD}" srcOrd="0" destOrd="0" presId="urn:microsoft.com/office/officeart/2005/8/layout/chevron2"/>
    <dgm:cxn modelId="{36BF977F-6C8D-4609-8F63-5DB19987583A}" srcId="{69143886-FB58-4361-ACEE-9CA57B9AA56B}" destId="{9EE6CAC9-176A-44D4-9649-5FCD88FC9805}" srcOrd="0" destOrd="0" parTransId="{E1B94424-C2E9-42C4-938F-7229014AF698}" sibTransId="{0AB2AE30-2308-47AE-B543-9C1364112943}"/>
    <dgm:cxn modelId="{E0F6F389-50CB-45BA-A169-2EE3845ABA9B}" srcId="{960E9DBD-E73B-4DAA-B30C-D3221139503A}" destId="{69143886-FB58-4361-ACEE-9CA57B9AA56B}" srcOrd="2" destOrd="0" parTransId="{6C393452-221E-4B88-B05C-CED9A1747651}" sibTransId="{0714102F-3DAF-402F-BD3D-2C2248E3DE33}"/>
    <dgm:cxn modelId="{DB7D358D-F579-4E3A-814C-6D33C19E202B}" srcId="{64747CB0-E4C2-4F6A-A048-C6F1B1BFB6D2}" destId="{E74DD1D3-392E-4AE0-B80B-33B171AE327F}" srcOrd="1" destOrd="0" parTransId="{29D6FE94-D5BC-4D42-9BB7-A76F37518CD3}" sibTransId="{B5B2981D-D4CA-4578-A258-8C35D64B231E}"/>
    <dgm:cxn modelId="{0A3D18B1-D6A8-4828-99BA-6CF700E23CD3}" type="presOf" srcId="{69143886-FB58-4361-ACEE-9CA57B9AA56B}" destId="{25CB940D-29C3-466D-B2B1-1D27B7F7B146}" srcOrd="0" destOrd="0" presId="urn:microsoft.com/office/officeart/2005/8/layout/chevron2"/>
    <dgm:cxn modelId="{9353C5BE-EA90-4658-A500-7DD13272ACC6}" type="presOf" srcId="{E74DD1D3-392E-4AE0-B80B-33B171AE327F}" destId="{5BF8873F-2B66-4A57-B038-81D081DE60DA}" srcOrd="0" destOrd="1" presId="urn:microsoft.com/office/officeart/2005/8/layout/chevron2"/>
    <dgm:cxn modelId="{96BA54C6-B4F6-4975-9D0F-F3B0FBD5C2C1}" type="presOf" srcId="{073C177E-B7C4-4E39-9E0C-7B6A001287BF}" destId="{637CA6FE-351F-4D83-ACB9-EA994A342374}" srcOrd="0" destOrd="0" presId="urn:microsoft.com/office/officeart/2005/8/layout/chevron2"/>
    <dgm:cxn modelId="{131A4AC9-E6D1-4B89-8F2B-7AD10AF6EDC6}" srcId="{64747CB0-E4C2-4F6A-A048-C6F1B1BFB6D2}" destId="{9B34A878-9DC0-419E-ADAF-28FFEB8AA1BA}" srcOrd="0" destOrd="0" parTransId="{357112DA-64E1-4AE2-BA07-B0F2859AA8AA}" sibTransId="{04C941C1-033B-4613-B1F3-6682688E8725}"/>
    <dgm:cxn modelId="{97C925D5-4BDD-479A-9AA0-8B3BE038BDF6}" type="presOf" srcId="{960E9DBD-E73B-4DAA-B30C-D3221139503A}" destId="{672E54C1-3226-4B31-BC30-52CBA92675E2}" srcOrd="0" destOrd="0" presId="urn:microsoft.com/office/officeart/2005/8/layout/chevron2"/>
    <dgm:cxn modelId="{650080D7-B3C5-4C54-866E-98147A7857CE}" srcId="{960E9DBD-E73B-4DAA-B30C-D3221139503A}" destId="{073C177E-B7C4-4E39-9E0C-7B6A001287BF}" srcOrd="1" destOrd="0" parTransId="{3C55C9AA-DEF4-4DDB-B4E4-FB1AD8B6D7DC}" sibTransId="{B8658620-802E-4367-A5EF-A198F97AA672}"/>
    <dgm:cxn modelId="{564016D9-9570-44B0-8EFF-C3340E185180}" srcId="{073C177E-B7C4-4E39-9E0C-7B6A001287BF}" destId="{57CBF948-A6FB-48D7-B50C-BACEA9A95BC7}" srcOrd="0" destOrd="0" parTransId="{3994C091-8D07-40EA-8303-1F6C5127360F}" sibTransId="{8D55B36D-3558-4EB6-AA86-932CD04FC107}"/>
    <dgm:cxn modelId="{FA11192D-791F-4E93-8DCD-791E6B7A93FE}" type="presParOf" srcId="{672E54C1-3226-4B31-BC30-52CBA92675E2}" destId="{4161BDF7-426F-4AD7-B1E0-850C1C159A8C}" srcOrd="0" destOrd="0" presId="urn:microsoft.com/office/officeart/2005/8/layout/chevron2"/>
    <dgm:cxn modelId="{62F1F558-B46D-483C-9653-8170716196A1}" type="presParOf" srcId="{4161BDF7-426F-4AD7-B1E0-850C1C159A8C}" destId="{C948AEEF-D61C-4686-8E80-3E90ABEF28D3}" srcOrd="0" destOrd="0" presId="urn:microsoft.com/office/officeart/2005/8/layout/chevron2"/>
    <dgm:cxn modelId="{42EB8CDD-8BB0-47DD-88E1-B69A1A90B669}" type="presParOf" srcId="{4161BDF7-426F-4AD7-B1E0-850C1C159A8C}" destId="{5BF8873F-2B66-4A57-B038-81D081DE60DA}" srcOrd="1" destOrd="0" presId="urn:microsoft.com/office/officeart/2005/8/layout/chevron2"/>
    <dgm:cxn modelId="{F6AA6A8C-876E-4380-8CAB-DB9F6087743F}" type="presParOf" srcId="{672E54C1-3226-4B31-BC30-52CBA92675E2}" destId="{B2AD61AD-3DBE-48B4-A47A-F9605FE5EA86}" srcOrd="1" destOrd="0" presId="urn:microsoft.com/office/officeart/2005/8/layout/chevron2"/>
    <dgm:cxn modelId="{84E6476A-5369-4105-A09F-313CDC7E5BB0}" type="presParOf" srcId="{672E54C1-3226-4B31-BC30-52CBA92675E2}" destId="{C35D84D6-62EF-405D-9606-3586D32FD35E}" srcOrd="2" destOrd="0" presId="urn:microsoft.com/office/officeart/2005/8/layout/chevron2"/>
    <dgm:cxn modelId="{8675D977-371E-47DF-B61F-4203CFB847EA}" type="presParOf" srcId="{C35D84D6-62EF-405D-9606-3586D32FD35E}" destId="{637CA6FE-351F-4D83-ACB9-EA994A342374}" srcOrd="0" destOrd="0" presId="urn:microsoft.com/office/officeart/2005/8/layout/chevron2"/>
    <dgm:cxn modelId="{2DD494A5-E09E-4581-A306-DAEDD0371406}" type="presParOf" srcId="{C35D84D6-62EF-405D-9606-3586D32FD35E}" destId="{B38AD45A-7BA7-4E44-939D-E99E5B8300DD}" srcOrd="1" destOrd="0" presId="urn:microsoft.com/office/officeart/2005/8/layout/chevron2"/>
    <dgm:cxn modelId="{291D2096-9E45-4858-B312-6447A91D580E}" type="presParOf" srcId="{672E54C1-3226-4B31-BC30-52CBA92675E2}" destId="{0E42190F-90C1-4350-8078-03D4604F352F}" srcOrd="3" destOrd="0" presId="urn:microsoft.com/office/officeart/2005/8/layout/chevron2"/>
    <dgm:cxn modelId="{F8DB34E7-1E17-403B-B8DE-F2D7BA4D4CB4}" type="presParOf" srcId="{672E54C1-3226-4B31-BC30-52CBA92675E2}" destId="{49499742-B434-4B2B-95BA-1CC48F3EA655}" srcOrd="4" destOrd="0" presId="urn:microsoft.com/office/officeart/2005/8/layout/chevron2"/>
    <dgm:cxn modelId="{B5BF90AD-2F35-442D-B990-B37C2EED6FB8}" type="presParOf" srcId="{49499742-B434-4B2B-95BA-1CC48F3EA655}" destId="{25CB940D-29C3-466D-B2B1-1D27B7F7B146}" srcOrd="0" destOrd="0" presId="urn:microsoft.com/office/officeart/2005/8/layout/chevron2"/>
    <dgm:cxn modelId="{245B1487-B9D8-4C50-9A5B-7F170B460D0A}" type="presParOf" srcId="{49499742-B434-4B2B-95BA-1CC48F3EA655}" destId="{07176F46-4740-4B4E-906D-091E6708502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4EAA0-2AB6-41B5-83A3-61ACB363922D}">
      <dsp:nvSpPr>
        <dsp:cNvPr id="0" name=""/>
        <dsp:cNvSpPr/>
      </dsp:nvSpPr>
      <dsp:spPr>
        <a:xfrm>
          <a:off x="0" y="103806"/>
          <a:ext cx="9321800" cy="8243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RIPROGETTARE LA FUNZIONE DEI CAM</a:t>
          </a:r>
        </a:p>
      </dsp:txBody>
      <dsp:txXfrm>
        <a:off x="40239" y="144045"/>
        <a:ext cx="9241322" cy="743823"/>
      </dsp:txXfrm>
    </dsp:sp>
    <dsp:sp modelId="{B3F5F9B0-190B-4493-A14C-A61EE3D89CC8}">
      <dsp:nvSpPr>
        <dsp:cNvPr id="0" name=""/>
        <dsp:cNvSpPr/>
      </dsp:nvSpPr>
      <dsp:spPr>
        <a:xfrm>
          <a:off x="0" y="1035953"/>
          <a:ext cx="9321800" cy="894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967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800" kern="1200" dirty="0"/>
            <a:t>La Delibera della Giunta Comunale n. 882 del 22 giugno 2023 contiene l’indirizzo politico per la definizione di un nuovo modello di gestione dei CAM</a:t>
          </a:r>
        </a:p>
      </dsp:txBody>
      <dsp:txXfrm>
        <a:off x="0" y="1035953"/>
        <a:ext cx="9321800" cy="894240"/>
      </dsp:txXfrm>
    </dsp:sp>
    <dsp:sp modelId="{F3FDFBC9-E942-4DEE-A2A3-37F86D177297}">
      <dsp:nvSpPr>
        <dsp:cNvPr id="0" name=""/>
        <dsp:cNvSpPr/>
      </dsp:nvSpPr>
      <dsp:spPr>
        <a:xfrm>
          <a:off x="0" y="1656859"/>
          <a:ext cx="9321800" cy="11405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Valorizzare i CAM come spazi condivisi per potenziare la cultura attiva per la coesione sociale, operando come punti di riferimento per tutti gli attori che vivono i territori.</a:t>
          </a:r>
        </a:p>
      </dsp:txBody>
      <dsp:txXfrm>
        <a:off x="55677" y="1712536"/>
        <a:ext cx="9210446" cy="1029191"/>
      </dsp:txXfrm>
    </dsp:sp>
    <dsp:sp modelId="{021DD861-D93E-4CA4-84EF-F7DFB58A747B}">
      <dsp:nvSpPr>
        <dsp:cNvPr id="0" name=""/>
        <dsp:cNvSpPr/>
      </dsp:nvSpPr>
      <dsp:spPr>
        <a:xfrm>
          <a:off x="0" y="3070738"/>
          <a:ext cx="9321800" cy="838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5967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it-IT" sz="1800" kern="1200" dirty="0"/>
            <a:t>Tendere ad un ampliamento degli orari di apertura; ad una diversificazione dei target di utenza; ad una maggiore complementarietà di risorse economiche e di servizi offerti da altre realtà</a:t>
          </a:r>
        </a:p>
      </dsp:txBody>
      <dsp:txXfrm>
        <a:off x="0" y="3070738"/>
        <a:ext cx="9321800" cy="838680"/>
      </dsp:txXfrm>
    </dsp:sp>
    <dsp:sp modelId="{3B92927E-2B90-47FB-8ED9-AFA4FFB05C48}">
      <dsp:nvSpPr>
        <dsp:cNvPr id="0" name=""/>
        <dsp:cNvSpPr/>
      </dsp:nvSpPr>
      <dsp:spPr>
        <a:xfrm>
          <a:off x="0" y="4047973"/>
          <a:ext cx="9321800" cy="7366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kern="1200" dirty="0"/>
            <a:t>Concordare azioni sinergiche tra tutte quelle Direzioni competenti a gestire servizi analoghi in ambiti diversi (in particolar modo con CSRC/</a:t>
          </a:r>
          <a:r>
            <a:rPr lang="it-IT" sz="2000" kern="1200" dirty="0" err="1"/>
            <a:t>WeMI</a:t>
          </a:r>
          <a:r>
            <a:rPr lang="it-IT" sz="2000" kern="1200" dirty="0"/>
            <a:t>)</a:t>
          </a:r>
        </a:p>
      </dsp:txBody>
      <dsp:txXfrm>
        <a:off x="35962" y="4083935"/>
        <a:ext cx="9249876" cy="6647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4A9AED-0DAA-4B97-A92D-BE382C1EF060}">
      <dsp:nvSpPr>
        <dsp:cNvPr id="0" name=""/>
        <dsp:cNvSpPr/>
      </dsp:nvSpPr>
      <dsp:spPr>
        <a:xfrm rot="5400000">
          <a:off x="-262376" y="264758"/>
          <a:ext cx="1749176" cy="12244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01.01.2024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15.03.2024</a:t>
          </a:r>
        </a:p>
      </dsp:txBody>
      <dsp:txXfrm rot="-5400000">
        <a:off x="1" y="614594"/>
        <a:ext cx="1224423" cy="524753"/>
      </dsp:txXfrm>
    </dsp:sp>
    <dsp:sp modelId="{7AD3C70F-A107-41B6-BEDB-01878CF77F7E}">
      <dsp:nvSpPr>
        <dsp:cNvPr id="0" name=""/>
        <dsp:cNvSpPr/>
      </dsp:nvSpPr>
      <dsp:spPr>
        <a:xfrm rot="5400000">
          <a:off x="4615729" y="-3388923"/>
          <a:ext cx="1136965" cy="79195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Valutazione, in collaborazione con la Direzione Welfare, degli impatti esiti attività di </a:t>
          </a:r>
          <a:r>
            <a:rPr lang="it-IT" sz="1700" kern="1200" dirty="0" err="1"/>
            <a:t>coprogrammazione</a:t>
          </a:r>
          <a:r>
            <a:rPr lang="it-IT" sz="1700" kern="1200" dirty="0"/>
            <a:t> CAM in relazione all’attività di coprogettazione CSRC 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Presentazione alla Conferenza dei Presidenti dei Municipi</a:t>
          </a:r>
        </a:p>
      </dsp:txBody>
      <dsp:txXfrm rot="-5400000">
        <a:off x="1224424" y="57884"/>
        <a:ext cx="7864074" cy="1025961"/>
      </dsp:txXfrm>
    </dsp:sp>
    <dsp:sp modelId="{76C13E00-7EBC-4951-A104-973B06BC1179}">
      <dsp:nvSpPr>
        <dsp:cNvPr id="0" name=""/>
        <dsp:cNvSpPr/>
      </dsp:nvSpPr>
      <dsp:spPr>
        <a:xfrm rot="5400000">
          <a:off x="-262376" y="1821425"/>
          <a:ext cx="1749176" cy="12244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31.03.2024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30.04.2024</a:t>
          </a:r>
        </a:p>
      </dsp:txBody>
      <dsp:txXfrm rot="-5400000">
        <a:off x="1" y="2171261"/>
        <a:ext cx="1224423" cy="524753"/>
      </dsp:txXfrm>
    </dsp:sp>
    <dsp:sp modelId="{22B4CFD5-ABE2-4929-8C8D-8C7FB1859993}">
      <dsp:nvSpPr>
        <dsp:cNvPr id="0" name=""/>
        <dsp:cNvSpPr/>
      </dsp:nvSpPr>
      <dsp:spPr>
        <a:xfrm rot="5400000">
          <a:off x="4615729" y="-1832256"/>
          <a:ext cx="1136965" cy="79195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Affidamento a K City dell’incarico di </a:t>
          </a:r>
          <a:r>
            <a:rPr lang="it-IT" sz="1700" b="0" i="0" kern="1200" dirty="0"/>
            <a:t>accompagnamento metodologico alle attività relative all’attuazione degli indirizzi definiti nel documento di co-programmazione: </a:t>
          </a:r>
          <a:r>
            <a:rPr lang="it-IT" sz="1700" b="1" i="0" kern="1200" dirty="0"/>
            <a:t>incontri con ciascun Municipio (*)</a:t>
          </a:r>
          <a:endParaRPr lang="it-IT" sz="1700" b="1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Deliberazione di Giunta Comunale di indirizzo generale</a:t>
          </a:r>
        </a:p>
      </dsp:txBody>
      <dsp:txXfrm rot="-5400000">
        <a:off x="1224424" y="1614551"/>
        <a:ext cx="7864074" cy="1025961"/>
      </dsp:txXfrm>
    </dsp:sp>
    <dsp:sp modelId="{6A75EF23-F188-423D-A34B-3A9CEACACDBD}">
      <dsp:nvSpPr>
        <dsp:cNvPr id="0" name=""/>
        <dsp:cNvSpPr/>
      </dsp:nvSpPr>
      <dsp:spPr>
        <a:xfrm rot="5400000">
          <a:off x="-262376" y="3378092"/>
          <a:ext cx="1749176" cy="122442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15.05.2024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30.06.2024</a:t>
          </a:r>
        </a:p>
      </dsp:txBody>
      <dsp:txXfrm rot="-5400000">
        <a:off x="1" y="3727928"/>
        <a:ext cx="1224423" cy="524753"/>
      </dsp:txXfrm>
    </dsp:sp>
    <dsp:sp modelId="{77FE74FF-E638-43EB-95A3-498D9D26821C}">
      <dsp:nvSpPr>
        <dsp:cNvPr id="0" name=""/>
        <dsp:cNvSpPr/>
      </dsp:nvSpPr>
      <dsp:spPr>
        <a:xfrm rot="5400000">
          <a:off x="4615729" y="-275589"/>
          <a:ext cx="1136965" cy="791957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b="1" kern="1200" dirty="0"/>
            <a:t>Deliberazioni di indirizzi attuativi dei Municipi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1700" kern="1200" dirty="0"/>
            <a:t>Pubblicazione Avviso/i di coprogettazione / eventuali bandi di gara per appalto servizio o per Concessioni spazi</a:t>
          </a:r>
        </a:p>
      </dsp:txBody>
      <dsp:txXfrm rot="-5400000">
        <a:off x="1224424" y="3171218"/>
        <a:ext cx="7864074" cy="102596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8AEEF-D61C-4686-8E80-3E90ABEF28D3}">
      <dsp:nvSpPr>
        <dsp:cNvPr id="0" name=""/>
        <dsp:cNvSpPr/>
      </dsp:nvSpPr>
      <dsp:spPr>
        <a:xfrm rot="5400000">
          <a:off x="-301417" y="279896"/>
          <a:ext cx="1830145" cy="128110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01.09.2024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15.11.2024</a:t>
          </a:r>
        </a:p>
      </dsp:txBody>
      <dsp:txXfrm rot="-5400000">
        <a:off x="-26894" y="645925"/>
        <a:ext cx="1281101" cy="549044"/>
      </dsp:txXfrm>
    </dsp:sp>
    <dsp:sp modelId="{5BF8873F-2B66-4A57-B038-81D081DE60DA}">
      <dsp:nvSpPr>
        <dsp:cNvPr id="0" name=""/>
        <dsp:cNvSpPr/>
      </dsp:nvSpPr>
      <dsp:spPr>
        <a:xfrm rot="5400000">
          <a:off x="5276658" y="-4017076"/>
          <a:ext cx="1189594" cy="92344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it-IT" sz="2000" kern="1200" dirty="0"/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000" kern="1200" dirty="0"/>
            <a:t>A seguito di affidamento di specifico incarico, avvio delle coprogettazioni per ciascun Municipio</a:t>
          </a:r>
        </a:p>
      </dsp:txBody>
      <dsp:txXfrm rot="-5400000">
        <a:off x="1254207" y="63446"/>
        <a:ext cx="9176427" cy="1073452"/>
      </dsp:txXfrm>
    </dsp:sp>
    <dsp:sp modelId="{637CA6FE-351F-4D83-ACB9-EA994A342374}">
      <dsp:nvSpPr>
        <dsp:cNvPr id="0" name=""/>
        <dsp:cNvSpPr/>
      </dsp:nvSpPr>
      <dsp:spPr>
        <a:xfrm rot="5400000">
          <a:off x="-301417" y="1923469"/>
          <a:ext cx="1830145" cy="128110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16.11.2024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31.12.2024</a:t>
          </a:r>
        </a:p>
      </dsp:txBody>
      <dsp:txXfrm rot="-5400000">
        <a:off x="-26894" y="2289498"/>
        <a:ext cx="1281101" cy="549044"/>
      </dsp:txXfrm>
    </dsp:sp>
    <dsp:sp modelId="{B38AD45A-7BA7-4E44-939D-E99E5B8300DD}">
      <dsp:nvSpPr>
        <dsp:cNvPr id="0" name=""/>
        <dsp:cNvSpPr/>
      </dsp:nvSpPr>
      <dsp:spPr>
        <a:xfrm rot="5400000">
          <a:off x="5276658" y="-2373504"/>
          <a:ext cx="1189594" cy="923449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000" kern="1200" dirty="0"/>
            <a:t>Chiusura coprogettazione e stipula delle convenzioni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000" kern="1200" dirty="0"/>
            <a:t>Chiusura</a:t>
          </a:r>
          <a:r>
            <a:rPr lang="it-IT" sz="3400" kern="1200" dirty="0"/>
            <a:t> </a:t>
          </a:r>
          <a:r>
            <a:rPr lang="it-IT" sz="2000" kern="1200" dirty="0"/>
            <a:t>eventuali procedure di appalto o di concessioni spazi</a:t>
          </a:r>
          <a:endParaRPr lang="it-IT" sz="3400" kern="1200" dirty="0"/>
        </a:p>
      </dsp:txBody>
      <dsp:txXfrm rot="-5400000">
        <a:off x="1254207" y="1707018"/>
        <a:ext cx="9176427" cy="1073452"/>
      </dsp:txXfrm>
    </dsp:sp>
    <dsp:sp modelId="{25CB940D-29C3-466D-B2B1-1D27B7F7B146}">
      <dsp:nvSpPr>
        <dsp:cNvPr id="0" name=""/>
        <dsp:cNvSpPr/>
      </dsp:nvSpPr>
      <dsp:spPr>
        <a:xfrm rot="5400000">
          <a:off x="-301417" y="3693626"/>
          <a:ext cx="1830145" cy="128110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500" kern="1200" dirty="0"/>
            <a:t>2025</a:t>
          </a:r>
        </a:p>
      </dsp:txBody>
      <dsp:txXfrm rot="-5400000">
        <a:off x="-26894" y="4059655"/>
        <a:ext cx="1281101" cy="549044"/>
      </dsp:txXfrm>
    </dsp:sp>
    <dsp:sp modelId="{07176F46-4740-4B4E-906D-091E6708502D}">
      <dsp:nvSpPr>
        <dsp:cNvPr id="0" name=""/>
        <dsp:cNvSpPr/>
      </dsp:nvSpPr>
      <dsp:spPr>
        <a:xfrm rot="5400000">
          <a:off x="5150073" y="-657138"/>
          <a:ext cx="1442764" cy="9342079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it-IT" sz="2000" b="0" i="0" kern="1200" dirty="0"/>
            <a:t>FASE 2, proseguo attività affidata a K City, con avvio di una fase sperimentale -che potrà riguardare solo alcuni CAM (indicativamente, circa 6), </a:t>
          </a:r>
          <a:r>
            <a:rPr lang="it-IT" sz="2000" b="1" i="0" kern="1200" dirty="0"/>
            <a:t>selezionati in base alle candidature espresse dai Municipi</a:t>
          </a:r>
          <a:r>
            <a:rPr lang="it-IT" sz="2000" b="0" i="0" kern="1200" dirty="0"/>
            <a:t> – che riguarderà iniziative sperimentali di coprogettazione che porterà tali CAM “pilota” ad assumere il ruolo di volano per gli altri Centri</a:t>
          </a:r>
          <a:endParaRPr lang="it-IT" sz="2000" kern="1200" dirty="0"/>
        </a:p>
      </dsp:txBody>
      <dsp:txXfrm rot="-5400000">
        <a:off x="1200416" y="3362949"/>
        <a:ext cx="9271649" cy="1301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B3F21C2-568C-391E-87F8-99DDB0F78B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63BEDE42-441B-0056-FAF2-BB236BFD4B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9199CA4-C5DE-BA08-5677-35707E9AFA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251EECF-BFC8-EC5B-F8FA-0298D2193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8057137-8F50-41F8-18A2-01772B8A3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081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8FFE09-D87D-B7CA-4FA5-C92B93336C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36999AA0-1C2F-E6E2-B281-BAEEAD0CA4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730633D-D216-8B90-BAF8-0E55F8CC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175214-9D98-F511-75F3-C1FABB1EC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DA85CD2-B18D-BC1F-9799-C3B311B8F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63053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E4292D23-1330-A742-AE08-6368E7C978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5705E17E-D5E4-1305-4A2F-EC3D4B68D0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E99C7DC-EA89-5FF4-4629-C9B9DEBF8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55489B9-C268-7ADC-8241-886E368F6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C2E5E1C-7655-F6BF-1E32-E2249A950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7536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F011C5-1235-74F7-C3C0-A20BAABF5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A007EAA-7F0B-57F9-8113-6B29A96D2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656CD94-5BA6-A20A-3381-98D663D5C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40BBEAE-551B-F324-1127-EF48874A2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3366C10-A641-04B7-D4FC-9B0C95A9A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353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F1381C-A27F-75D7-BE85-28C84943E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B3F2D0A-D9A4-3507-4C07-328570655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AA6D928-D827-03C7-C029-D1071AA9B2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BF9F09D-02A4-F65E-F7EA-A3028AD2C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5BAD52C-8183-2A48-AD38-57EAE6EFF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4507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EBB3C52-B936-F393-F70B-6A47C8B53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6096475-5D17-D300-9875-2661B0AB9E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2E8AAA3-443F-E0E1-9ACA-5969BF4547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E5C4DA6-407A-DF3A-6503-69AC316E4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0AD9FF38-56D8-8D3D-BCB2-696DD1BC9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D2E5D8A-5B1E-FD6A-FEBF-7C54EE450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17486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8C1EAB7-F846-66DA-A2EF-999F1ACCA5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CF68F3A-6D3F-0B52-D1FB-CB25AC5E85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E5FDF3AD-E7CB-0438-6A40-CC28A0A86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7EC1C7E9-D60E-387B-905C-7D7D15E771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CDD4DC9D-794E-EF88-E7AD-03FBC2D4F9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D57E5A4-E771-EA1B-FA02-3FB6C6B80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48E3652-9F1B-9390-96B7-1A14A4164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21AFB72-BC1F-E82D-56B6-CF71221B67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0403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09E7FA-C129-9C3D-111F-60356226D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A4955442-42AF-3152-E1E0-DC62E91CC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9529925-6115-27EB-6AEB-CEECEB6A5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904955C-0C78-26B2-1B75-A764575AB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8325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6D963A9-DB0E-5589-ADC1-50ED85E70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7AF113D-5E66-2624-264B-AA1E85DCF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517350E-B3E7-E48E-F0D6-7682A3EB5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075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1273B21-9ABE-EFD1-5D49-16802FC0F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FB23FE7-3081-F1E0-EE4B-A11DC1BC7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E9A1603C-19E9-439C-DDC3-0AED59F548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AB15E7A-F817-821E-FBED-C91A5FA7C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3C8E137-4289-D4EB-680F-4831D0E53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DA8D6E9-1EE7-7305-5B3C-1E0C82BCA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63181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5BEC2E6-9DE9-51DB-AD02-1473A70C04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93F2F3C2-B362-7555-231E-2DFEF9571B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7405D98-4AC0-8ABE-104E-0D017336D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7D3B68A-60B1-105D-0FA6-DFDC8DC84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EF1EF1F-119A-3C01-28A2-FF57B666F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55B3F07-AB0F-0D32-24FB-F8E9A5972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204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CCFBFFFA-3D59-32FD-A4CE-FBF81883A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B8A86BF-B7D1-FD7C-D42C-46AC8F197F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5CC1876-27DC-BCA9-AA17-A29EA5FFDF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E4FE1-BA8A-417F-87D4-258387A4143A}" type="datetimeFigureOut">
              <a:rPr lang="it-IT" smtClean="0"/>
              <a:t>13/03/2024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569D13B-D4EC-035D-A1EB-052603D4C9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6C9A92-45FD-DC90-F236-11D4B52906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18126-2A99-4ECE-9088-564401FBCB3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911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A9EF333-3990-DBCA-B009-91D73D030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3575"/>
          </a:xfrm>
        </p:spPr>
        <p:txBody>
          <a:bodyPr>
            <a:normAutofit/>
          </a:bodyPr>
          <a:lstStyle/>
          <a:p>
            <a:pPr algn="ctr"/>
            <a:r>
              <a:rPr lang="it-IT" sz="2400" b="1" dirty="0"/>
              <a:t>DALLA COPROGRAMMAZIONE ALLA COPROGETTAZIONE DEI CAM    1/3</a:t>
            </a:r>
            <a:endParaRPr lang="it-IT" sz="24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EF853E0-5761-9D96-99A9-8EEDF09566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2950" y="1062568"/>
            <a:ext cx="10515600" cy="5290607"/>
          </a:xfrm>
        </p:spPr>
        <p:txBody>
          <a:bodyPr>
            <a:normAutofit/>
          </a:bodyPr>
          <a:lstStyle/>
          <a:p>
            <a:r>
              <a:rPr lang="it-IT" sz="2400" dirty="0"/>
              <a:t>I risultati attesi dalla </a:t>
            </a:r>
            <a:r>
              <a:rPr lang="it-IT" sz="2400" dirty="0" err="1"/>
              <a:t>coprogrammazione</a:t>
            </a:r>
            <a:r>
              <a:rPr lang="it-IT" sz="2400" dirty="0"/>
              <a:t>:</a:t>
            </a:r>
          </a:p>
          <a:p>
            <a:endParaRPr lang="it-IT" sz="2400" dirty="0"/>
          </a:p>
        </p:txBody>
      </p:sp>
      <p:graphicFrame>
        <p:nvGraphicFramePr>
          <p:cNvPr id="5" name="Diagramma 4">
            <a:extLst>
              <a:ext uri="{FF2B5EF4-FFF2-40B4-BE49-F238E27FC236}">
                <a16:creationId xmlns:a16="http://schemas.microsoft.com/office/drawing/2014/main" id="{36730714-F7F2-26FE-AF24-8C8ACF93E9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93666975"/>
              </p:ext>
            </p:extLst>
          </p:nvPr>
        </p:nvGraphicFramePr>
        <p:xfrm>
          <a:off x="933450" y="1390650"/>
          <a:ext cx="9321800" cy="48577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03948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55E68D-2BFB-5A1D-27D7-98D83931DB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514350"/>
            <a:ext cx="9144000" cy="657225"/>
          </a:xfrm>
        </p:spPr>
        <p:txBody>
          <a:bodyPr>
            <a:normAutofit fontScale="90000"/>
          </a:bodyPr>
          <a:lstStyle/>
          <a:p>
            <a:r>
              <a:rPr lang="it-IT" sz="2400" b="1" dirty="0"/>
              <a:t>DALLA COPROGRAMMAZIONE ALLA COPROGETTAZIONE DEI CAM: </a:t>
            </a:r>
            <a:br>
              <a:rPr lang="it-IT" sz="2400" b="1" dirty="0"/>
            </a:br>
            <a:r>
              <a:rPr lang="it-IT" sz="2400" b="1" dirty="0"/>
              <a:t>			TIMELINE                                                2/3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575E9301-17D3-FA4A-5C4C-01CE2B16D3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925"/>
            <a:ext cx="9144000" cy="5219700"/>
          </a:xfrm>
        </p:spPr>
        <p:txBody>
          <a:bodyPr/>
          <a:lstStyle/>
          <a:p>
            <a:endParaRPr lang="it-IT" dirty="0"/>
          </a:p>
        </p:txBody>
      </p:sp>
      <p:graphicFrame>
        <p:nvGraphicFramePr>
          <p:cNvPr id="4" name="Diagramma 3">
            <a:extLst>
              <a:ext uri="{FF2B5EF4-FFF2-40B4-BE49-F238E27FC236}">
                <a16:creationId xmlns:a16="http://schemas.microsoft.com/office/drawing/2014/main" id="{EC16E2DC-4250-957B-CC32-D8325EB725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4877352"/>
              </p:ext>
            </p:extLst>
          </p:nvPr>
        </p:nvGraphicFramePr>
        <p:xfrm>
          <a:off x="1524000" y="1304925"/>
          <a:ext cx="9144000" cy="4867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asellaDiTesto 4">
            <a:extLst>
              <a:ext uri="{FF2B5EF4-FFF2-40B4-BE49-F238E27FC236}">
                <a16:creationId xmlns:a16="http://schemas.microsoft.com/office/drawing/2014/main" id="{A037EE83-9EBA-1A07-4466-FFB001841813}"/>
              </a:ext>
            </a:extLst>
          </p:cNvPr>
          <p:cNvSpPr txBox="1"/>
          <p:nvPr/>
        </p:nvSpPr>
        <p:spPr>
          <a:xfrm flipH="1">
            <a:off x="2905125" y="5705475"/>
            <a:ext cx="7648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/>
              <a:t>(*)</a:t>
            </a:r>
            <a:r>
              <a:rPr lang="it-IT" dirty="0"/>
              <a:t> In questa fase, verranno individuati i CAM candidati alla coprogettazione; le linee d indirizzo attuative specificheranno le priorità alla base della coprogettazione.</a:t>
            </a:r>
          </a:p>
        </p:txBody>
      </p:sp>
    </p:spTree>
    <p:extLst>
      <p:ext uri="{BB962C8B-B14F-4D97-AF65-F5344CB8AC3E}">
        <p14:creationId xmlns:p14="http://schemas.microsoft.com/office/powerpoint/2010/main" val="996583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3E61A3-34F5-DB7C-54F9-2DCFE6F53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8149"/>
            <a:ext cx="10515600" cy="695325"/>
          </a:xfrm>
        </p:spPr>
        <p:txBody>
          <a:bodyPr>
            <a:normAutofit fontScale="90000"/>
          </a:bodyPr>
          <a:lstStyle/>
          <a:p>
            <a:pPr algn="ctr"/>
            <a:r>
              <a:rPr lang="it-IT" sz="2400" b="1" dirty="0"/>
              <a:t>DALLA COPROGRAMMAZIONE ALLA COPROGETTAZIONE DEI CAM:</a:t>
            </a:r>
            <a:br>
              <a:rPr lang="it-IT" sz="2400" b="1" dirty="0"/>
            </a:br>
            <a:r>
              <a:rPr lang="it-IT" sz="2400" b="1" dirty="0"/>
              <a:t>			TIMELINE                                              3/3</a:t>
            </a:r>
          </a:p>
        </p:txBody>
      </p:sp>
      <p:graphicFrame>
        <p:nvGraphicFramePr>
          <p:cNvPr id="4" name="Segnaposto contenuto 3">
            <a:extLst>
              <a:ext uri="{FF2B5EF4-FFF2-40B4-BE49-F238E27FC236}">
                <a16:creationId xmlns:a16="http://schemas.microsoft.com/office/drawing/2014/main" id="{A81902E6-7105-6EBB-FA0A-7D05E70B56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025315"/>
              </p:ext>
            </p:extLst>
          </p:nvPr>
        </p:nvGraphicFramePr>
        <p:xfrm>
          <a:off x="838200" y="1238250"/>
          <a:ext cx="10515600" cy="5254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6531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367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Tema di Office</vt:lpstr>
      <vt:lpstr>DALLA COPROGRAMMAZIONE ALLA COPROGETTAZIONE DEI CAM    1/3</vt:lpstr>
      <vt:lpstr>DALLA COPROGRAMMAZIONE ALLA COPROGETTAZIONE DEI CAM:     TIMELINE                                                2/3</vt:lpstr>
      <vt:lpstr>DALLA COPROGRAMMAZIONE ALLA COPROGETTAZIONE DEI CAM:    TIMELINE                                              3/3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DALLA COPROGRAMMAZIONE ALLA COPROGETTAZIONE DEI CAM   1/2</dc:title>
  <dc:creator>Micaela Curcio</dc:creator>
  <cp:lastModifiedBy>Micaela Curcio</cp:lastModifiedBy>
  <cp:revision>6</cp:revision>
  <dcterms:created xsi:type="dcterms:W3CDTF">2024-03-12T21:11:09Z</dcterms:created>
  <dcterms:modified xsi:type="dcterms:W3CDTF">2024-03-13T19:54:10Z</dcterms:modified>
</cp:coreProperties>
</file>