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306" r:id="rId3"/>
    <p:sldId id="322" r:id="rId4"/>
  </p:sldIdLst>
  <p:sldSz cx="10693400" cy="755650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C5B5CD6-2974-45C2-86D1-860CD67F5B27}">
          <p14:sldIdLst>
            <p14:sldId id="265"/>
            <p14:sldId id="306"/>
            <p14:sldId id="322"/>
          </p14:sldIdLst>
        </p14:section>
        <p14:section name="Sezione senza titolo" id="{AF5D8B4C-90C0-40F4-9307-7B8BDD304F1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99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6456"/>
    </p:cViewPr>
  </p:sorterViewPr>
  <p:notesViewPr>
    <p:cSldViewPr>
      <p:cViewPr varScale="1">
        <p:scale>
          <a:sx n="64" d="100"/>
          <a:sy n="64" d="100"/>
        </p:scale>
        <p:origin x="-1646" y="-62"/>
      </p:cViewPr>
      <p:guideLst>
        <p:guide orient="horz" pos="2141"/>
        <p:guide pos="312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000F-80EE-48C1-AB12-7670163EAE10}" type="datetimeFigureOut">
              <a:rPr lang="it-IT" smtClean="0"/>
              <a:t>09/01/2024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DF05F-0315-46BE-A88F-2E0814F2C2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1396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642" cy="339884"/>
          </a:xfrm>
          <a:prstGeom prst="rect">
            <a:avLst/>
          </a:prstGeom>
        </p:spPr>
        <p:txBody>
          <a:bodyPr vert="horz" lIns="83793" tIns="41896" rIns="83793" bIns="41896" rtlCol="0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3524" y="0"/>
            <a:ext cx="4300168" cy="339884"/>
          </a:xfrm>
          <a:prstGeom prst="rect">
            <a:avLst/>
          </a:prstGeom>
        </p:spPr>
        <p:txBody>
          <a:bodyPr vert="horz" lIns="83793" tIns="41896" rIns="83793" bIns="41896" rtlCol="0"/>
          <a:lstStyle>
            <a:lvl1pPr algn="r">
              <a:defRPr sz="1100"/>
            </a:lvl1pPr>
          </a:lstStyle>
          <a:p>
            <a:fld id="{0789FF1A-ACE8-46DF-8510-19757C8AC10B}" type="datetimeFigureOut">
              <a:rPr lang="it-IT" smtClean="0"/>
              <a:t>09/01/2024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159125" y="509588"/>
            <a:ext cx="360838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3" tIns="41896" rIns="83793" bIns="4189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3253" y="3228896"/>
            <a:ext cx="7940132" cy="3058954"/>
          </a:xfrm>
          <a:prstGeom prst="rect">
            <a:avLst/>
          </a:prstGeom>
        </p:spPr>
        <p:txBody>
          <a:bodyPr vert="horz" lIns="83793" tIns="41896" rIns="83793" bIns="41896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301642" cy="339884"/>
          </a:xfrm>
          <a:prstGeom prst="rect">
            <a:avLst/>
          </a:prstGeom>
        </p:spPr>
        <p:txBody>
          <a:bodyPr vert="horz" lIns="83793" tIns="41896" rIns="83793" bIns="41896" rtlCol="0" anchor="b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3524" y="6456364"/>
            <a:ext cx="4300168" cy="339884"/>
          </a:xfrm>
          <a:prstGeom prst="rect">
            <a:avLst/>
          </a:prstGeom>
        </p:spPr>
        <p:txBody>
          <a:bodyPr vert="horz" lIns="83793" tIns="41896" rIns="83793" bIns="41896" rtlCol="0" anchor="b"/>
          <a:lstStyle>
            <a:lvl1pPr algn="r">
              <a:defRPr sz="1100"/>
            </a:lvl1pPr>
          </a:lstStyle>
          <a:p>
            <a:fld id="{A789437E-C2D5-49FB-ABBF-87A34EBEC1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09429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79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AC5E6-5B63-4943-8434-D83F8B3F1456}" type="datetime1">
              <a:rPr lang="en-US" smtClean="0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881B3-B24C-4BD0-9D0E-DD14A01483CA}" type="datetime1">
              <a:rPr lang="en-US" smtClean="0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30136-87C8-4168-B4D1-CA9405E83CD0}" type="datetime1">
              <a:rPr lang="en-US" smtClean="0"/>
              <a:t>1/9/2024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1BFC-4988-47F6-ADA9-18C938408C43}" type="datetime1">
              <a:rPr lang="en-US" smtClean="0"/>
              <a:t>1/9/2024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56CD3-43A8-4AB1-9856-15646E58DAAE}" type="datetime1">
              <a:rPr lang="en-US" smtClean="0"/>
              <a:t>1/9/2024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05905" y="961017"/>
            <a:ext cx="996484" cy="9247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74073" y="879347"/>
            <a:ext cx="9144000" cy="44450"/>
          </a:xfrm>
          <a:custGeom>
            <a:avLst/>
            <a:gdLst/>
            <a:ahLst/>
            <a:cxnLst/>
            <a:rect l="l" t="t" r="r" b="b"/>
            <a:pathLst>
              <a:path w="9144000" h="44450">
                <a:moveTo>
                  <a:pt x="9143996" y="44195"/>
                </a:moveTo>
                <a:lnTo>
                  <a:pt x="9143996" y="24383"/>
                </a:lnTo>
                <a:lnTo>
                  <a:pt x="0" y="0"/>
                </a:lnTo>
                <a:lnTo>
                  <a:pt x="0" y="19811"/>
                </a:lnTo>
                <a:lnTo>
                  <a:pt x="9143996" y="44195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854586" y="348995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9557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59"/>
            <a:ext cx="9624059" cy="1209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5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7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9884-262E-4A9F-9C22-64B3CC18DF61}" type="datetime1">
              <a:rPr lang="en-US" smtClean="0"/>
              <a:t>1/9/2024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9900" y="958850"/>
            <a:ext cx="1358900" cy="1200329"/>
          </a:xfrm>
          <a:prstGeom prst="rect">
            <a:avLst/>
          </a:prstGeom>
          <a:pattFill prst="pct5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" name="Sottotitolo 2"/>
          <p:cNvSpPr txBox="1">
            <a:spLocks/>
          </p:cNvSpPr>
          <p:nvPr/>
        </p:nvSpPr>
        <p:spPr>
          <a:xfrm>
            <a:off x="2298699" y="3092450"/>
            <a:ext cx="7485379" cy="838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2000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169277"/>
          </a:xfrm>
        </p:spPr>
        <p:txBody>
          <a:bodyPr/>
          <a:lstStyle/>
          <a:p>
            <a:fld id="{B6F15528-21DE-4FAA-801E-634DDDAF4B2B}" type="slidenum">
              <a:rPr lang="it-IT" sz="1100" smtClean="0">
                <a:solidFill>
                  <a:schemeClr val="bg1"/>
                </a:solidFill>
              </a:rPr>
              <a:t>1</a:t>
            </a:fld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31800" y="1315442"/>
            <a:ext cx="1435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DIREZIONE SERVIZI CIVICI E MUNICIPI</a:t>
            </a:r>
            <a:endParaRPr lang="it-I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251700" y="6604437"/>
            <a:ext cx="363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Commissione Consiliare 9 gennaio 2024</a:t>
            </a:r>
            <a:endParaRPr lang="it-IT" sz="1400" i="1" dirty="0"/>
          </a:p>
        </p:txBody>
      </p:sp>
      <p:sp>
        <p:nvSpPr>
          <p:cNvPr id="12" name="Rettangolo 11"/>
          <p:cNvSpPr/>
          <p:nvPr/>
        </p:nvSpPr>
        <p:spPr>
          <a:xfrm>
            <a:off x="2040888" y="2160935"/>
            <a:ext cx="8001000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8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Regolamento dei Servizi Funebri e Cimiteriali del Comune di </a:t>
            </a:r>
            <a:r>
              <a:rPr lang="it-IT" sz="28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Milano</a:t>
            </a:r>
          </a:p>
          <a:p>
            <a:pPr algn="ctr"/>
            <a:endParaRPr lang="it-IT" sz="28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it-IT" sz="28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it-IT" sz="2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Modifica </a:t>
            </a:r>
            <a:r>
              <a:rPr lang="it-IT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parziale dell’articolo 12 - Sepoltura di cittadini benemeriti</a:t>
            </a:r>
          </a:p>
          <a:p>
            <a:pPr algn="just"/>
            <a:r>
              <a:rPr lang="it-IT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</a:p>
          <a:p>
            <a:pPr algn="just">
              <a:lnSpc>
                <a:spcPct val="150000"/>
              </a:lnSpc>
            </a:pPr>
            <a:endParaRPr lang="it-IT" sz="3200" b="1" cap="none" spc="50" dirty="0" smtClean="0">
              <a:ln w="11430"/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" name="Immagine 9" descr="semplice_orrizontale_col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t="38870" r="6133" b="30232"/>
          <a:stretch>
            <a:fillRect/>
          </a:stretch>
        </p:blipFill>
        <p:spPr bwMode="auto">
          <a:xfrm>
            <a:off x="919905" y="425450"/>
            <a:ext cx="866561" cy="4208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615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9900" y="958850"/>
            <a:ext cx="1358900" cy="1200329"/>
          </a:xfrm>
          <a:prstGeom prst="rect">
            <a:avLst/>
          </a:prstGeom>
          <a:pattFill prst="pct5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" name="Sottotitolo 2"/>
          <p:cNvSpPr txBox="1">
            <a:spLocks/>
          </p:cNvSpPr>
          <p:nvPr/>
        </p:nvSpPr>
        <p:spPr>
          <a:xfrm>
            <a:off x="2298700" y="2711450"/>
            <a:ext cx="7485379" cy="838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2000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169277"/>
          </a:xfrm>
        </p:spPr>
        <p:txBody>
          <a:bodyPr/>
          <a:lstStyle/>
          <a:p>
            <a:fld id="{B6F15528-21DE-4FAA-801E-634DDDAF4B2B}" type="slidenum">
              <a:rPr lang="it-IT" sz="1100" smtClean="0">
                <a:solidFill>
                  <a:schemeClr val="bg1"/>
                </a:solidFill>
              </a:rPr>
              <a:t>2</a:t>
            </a:fld>
            <a:endParaRPr lang="it-IT" sz="1100" dirty="0">
              <a:solidFill>
                <a:schemeClr val="bg1"/>
              </a:solidFill>
            </a:endParaRPr>
          </a:p>
        </p:txBody>
      </p:sp>
      <p:pic>
        <p:nvPicPr>
          <p:cNvPr id="10" name="Immagine 9" descr="semplice_orrizontale_col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t="38870" r="6133" b="30232"/>
          <a:stretch>
            <a:fillRect/>
          </a:stretch>
        </p:blipFill>
        <p:spPr bwMode="auto">
          <a:xfrm>
            <a:off x="919905" y="425450"/>
            <a:ext cx="866561" cy="42082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/>
          <p:cNvSpPr txBox="1"/>
          <p:nvPr/>
        </p:nvSpPr>
        <p:spPr>
          <a:xfrm>
            <a:off x="1866899" y="349250"/>
            <a:ext cx="8291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PRINCIPALI MOTIVAZIONI DELLA MODIFICA AL REGOLAMENTO DEI SERVIZI FUNEBRI E CIMITERIALI DEL COMUNE DI MILANO</a:t>
            </a:r>
            <a:endParaRPr lang="it-IT" b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179825" y="2111925"/>
            <a:ext cx="7754621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400" i="1" dirty="0" smtClean="0"/>
              <a:t>Consentire </a:t>
            </a:r>
            <a:r>
              <a:rPr lang="it-IT" sz="2400" i="1" dirty="0"/>
              <a:t>la tumulazione delle ceneri o dei resti ossei </a:t>
            </a:r>
            <a:r>
              <a:rPr lang="it-IT" sz="2400" i="1" dirty="0" smtClean="0"/>
              <a:t>del </a:t>
            </a:r>
            <a:r>
              <a:rPr lang="it-IT" sz="2400" i="1" dirty="0"/>
              <a:t>coniuge o dell’unito/a civilmente di un </a:t>
            </a:r>
            <a:r>
              <a:rPr lang="it-IT" sz="2400" i="1" dirty="0" smtClean="0"/>
              <a:t>Benemerito </a:t>
            </a:r>
            <a:r>
              <a:rPr lang="it-IT" sz="2400" i="1" dirty="0"/>
              <a:t>già sepolto in uno dei reparti speciali del cimitero </a:t>
            </a:r>
            <a:r>
              <a:rPr lang="it-IT" sz="2400" i="1" dirty="0" smtClean="0"/>
              <a:t>Monumentale</a:t>
            </a:r>
            <a:r>
              <a:rPr lang="it-IT" sz="2400" i="1" dirty="0" smtClean="0"/>
              <a:t>, per dare esecuzione alla volontà di avvicinamento dei defunti o dei familiari.</a:t>
            </a:r>
          </a:p>
          <a:p>
            <a:pPr algn="just">
              <a:spcAft>
                <a:spcPts val="600"/>
              </a:spcAft>
            </a:pPr>
            <a:endParaRPr lang="it-IT" sz="2400" i="1" dirty="0" smtClean="0"/>
          </a:p>
          <a:p>
            <a:pPr algn="just">
              <a:spcAft>
                <a:spcPts val="600"/>
              </a:spcAft>
            </a:pPr>
            <a:r>
              <a:rPr lang="it-IT" sz="2400" i="1" dirty="0" smtClean="0"/>
              <a:t>L’avvicinamento </a:t>
            </a:r>
            <a:r>
              <a:rPr lang="it-IT" sz="2400" i="1" dirty="0" smtClean="0"/>
              <a:t>dei defunti </a:t>
            </a:r>
            <a:r>
              <a:rPr lang="it-IT" sz="2400" i="1" dirty="0" smtClean="0"/>
              <a:t>sarà possibile attraverso </a:t>
            </a:r>
            <a:r>
              <a:rPr lang="it-IT" sz="2400" i="1" dirty="0"/>
              <a:t>la doppia tumulazione nel medesimo manufatto di </a:t>
            </a:r>
            <a:r>
              <a:rPr lang="it-IT" sz="2400" i="1" dirty="0" smtClean="0"/>
              <a:t>sepoltura.</a:t>
            </a:r>
            <a:endParaRPr lang="it-IT" sz="2400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31800" y="1315442"/>
            <a:ext cx="1435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DIREZIONE SERVIZI CIVICI E MUNICIPI</a:t>
            </a:r>
            <a:endParaRPr lang="it-I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9918698" y="6819761"/>
            <a:ext cx="24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82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9900" y="958850"/>
            <a:ext cx="1358900" cy="1200329"/>
          </a:xfrm>
          <a:prstGeom prst="rect">
            <a:avLst/>
          </a:prstGeom>
          <a:pattFill prst="pct5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169277"/>
          </a:xfrm>
        </p:spPr>
        <p:txBody>
          <a:bodyPr/>
          <a:lstStyle/>
          <a:p>
            <a:fld id="{B6F15528-21DE-4FAA-801E-634DDDAF4B2B}" type="slidenum">
              <a:rPr lang="it-IT" sz="1100" smtClean="0">
                <a:solidFill>
                  <a:schemeClr val="bg1"/>
                </a:solidFill>
              </a:rPr>
              <a:t>3</a:t>
            </a:fld>
            <a:endParaRPr lang="it-IT" sz="1100" dirty="0">
              <a:solidFill>
                <a:schemeClr val="bg1"/>
              </a:solidFill>
            </a:endParaRPr>
          </a:p>
        </p:txBody>
      </p:sp>
      <p:pic>
        <p:nvPicPr>
          <p:cNvPr id="10" name="Immagine 9" descr="semplice_orrizontale_col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t="38870" r="6133" b="30232"/>
          <a:stretch>
            <a:fillRect/>
          </a:stretch>
        </p:blipFill>
        <p:spPr bwMode="auto">
          <a:xfrm>
            <a:off x="919905" y="425450"/>
            <a:ext cx="866561" cy="42082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/>
          <p:cNvSpPr txBox="1"/>
          <p:nvPr/>
        </p:nvSpPr>
        <p:spPr>
          <a:xfrm>
            <a:off x="1750398" y="186483"/>
            <a:ext cx="8665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b="1">
                <a:solidFill>
                  <a:srgbClr val="FF0000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431800" y="1315442"/>
            <a:ext cx="1435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DIREZIONE SERVIZI CIVICI E MUNICIPI</a:t>
            </a:r>
            <a:endParaRPr lang="it-I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50891"/>
              </p:ext>
            </p:extLst>
          </p:nvPr>
        </p:nvGraphicFramePr>
        <p:xfrm>
          <a:off x="2070100" y="1653996"/>
          <a:ext cx="7543800" cy="56349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73028">
                  <a:extLst>
                    <a:ext uri="{9D8B030D-6E8A-4147-A177-3AD203B41FA5}">
                      <a16:colId xmlns:a16="http://schemas.microsoft.com/office/drawing/2014/main" val="2739278694"/>
                    </a:ext>
                  </a:extLst>
                </a:gridCol>
                <a:gridCol w="3970772">
                  <a:extLst>
                    <a:ext uri="{9D8B030D-6E8A-4147-A177-3AD203B41FA5}">
                      <a16:colId xmlns:a16="http://schemas.microsoft.com/office/drawing/2014/main" val="553098352"/>
                    </a:ext>
                  </a:extLst>
                </a:gridCol>
              </a:tblGrid>
              <a:tr h="498957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TESTO IN VIGORE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TESTO MODIFICATO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973544"/>
                  </a:ext>
                </a:extLst>
              </a:tr>
              <a:tr h="861214"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ART. 12 –  Sepoltura di cittadini benemeriti</a:t>
                      </a:r>
                      <a:endParaRPr lang="it-I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ART. 12 – Sepoltura di cittadini benemeriti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973422"/>
                  </a:ext>
                </a:extLst>
              </a:tr>
              <a:tr h="4274824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sepoltura nei reparti destinati ad accogliere i cittadini benemeriti è concessa, in via esclusiva, dalla Giunta Comunale, previa manifestazione di consenso espressa da almeno i quattro quinti dei membri del Consiglio Comunale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E’ riservata alla Commissione per le Onoranze al Famedio ogni valutazione riguardante l’attribuzione di particolari onori ai cittadini milanesi illustri o benemeriti.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sepoltura nei reparti destinati ad accogliere i cittadini benemeriti è concessa, in via esclusiva, dalla Giunta Comunale, previa manifestazione di consenso espressa da almeno i quattro quinti dei membri del Consiglio Comunale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Nello stesso manufatto di sepoltura, qualora residui uno spazio sufficiente, è unicamente ammessa la tumulazione delle ceneri o dei resti ossei del coniuge o dell’unito/a civilmente al/la cittadino/a benemerito/a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E’ riservata alla Commissione per le Onoranze al Famedio ogni valutazione riguardante l’attribuzione di particolari onori ai cittadini milanesi illustri o benemeriti.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40722"/>
                  </a:ext>
                </a:extLst>
              </a:tr>
            </a:tbl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10163555" y="6927517"/>
            <a:ext cx="53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09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1762</TotalTime>
  <Words>288</Words>
  <Application>Microsoft Office PowerPoint</Application>
  <PresentationFormat>Personalizzato</PresentationFormat>
  <Paragraphs>33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Grafici Partecipazioni</dc:title>
  <dc:creator>luigi.sarcinella</dc:creator>
  <cp:lastModifiedBy>Marco Govino</cp:lastModifiedBy>
  <cp:revision>348</cp:revision>
  <cp:lastPrinted>2022-10-10T10:02:55Z</cp:lastPrinted>
  <dcterms:created xsi:type="dcterms:W3CDTF">2016-09-02T10:35:40Z</dcterms:created>
  <dcterms:modified xsi:type="dcterms:W3CDTF">2024-01-09T10:08:57Z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2016-02-04T00:00:00Z</vt:filetime>
  </property>
  <property fmtid="{D5CDD505-2E9C-101B-9397-08002B2CF9AE}" pid="3" name="LastSaved">
    <vt:filetime>2016-09-02T00:00:00Z</vt:filetime>
  </property>
</Properties>
</file>