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4"/>
  </p:sldMasterIdLst>
  <p:notesMasterIdLst>
    <p:notesMasterId r:id="rId24"/>
  </p:notesMasterIdLst>
  <p:handoutMasterIdLst>
    <p:handoutMasterId r:id="rId25"/>
  </p:handoutMasterIdLst>
  <p:sldIdLst>
    <p:sldId id="320" r:id="rId5"/>
    <p:sldId id="2146850359" r:id="rId6"/>
    <p:sldId id="351" r:id="rId7"/>
    <p:sldId id="353" r:id="rId8"/>
    <p:sldId id="352" r:id="rId9"/>
    <p:sldId id="2146850358" r:id="rId10"/>
    <p:sldId id="364" r:id="rId11"/>
    <p:sldId id="326" r:id="rId12"/>
    <p:sldId id="363" r:id="rId13"/>
    <p:sldId id="339" r:id="rId14"/>
    <p:sldId id="350" r:id="rId15"/>
    <p:sldId id="341" r:id="rId16"/>
    <p:sldId id="327" r:id="rId17"/>
    <p:sldId id="366" r:id="rId18"/>
    <p:sldId id="357" r:id="rId19"/>
    <p:sldId id="356" r:id="rId20"/>
    <p:sldId id="367" r:id="rId21"/>
    <p:sldId id="368" r:id="rId22"/>
    <p:sldId id="369" r:id="rId23"/>
  </p:sldIdLst>
  <p:sldSz cx="9906000" cy="6858000" type="A4"/>
  <p:notesSz cx="6792913" cy="992505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tonello Magalotti" initials="AM" lastIdx="0" clrIdx="0">
    <p:extLst>
      <p:ext uri="{19B8F6BF-5375-455C-9EA6-DF929625EA0E}">
        <p15:presenceInfo xmlns:p15="http://schemas.microsoft.com/office/powerpoint/2012/main" userId="S-1-5-21-2098356685-686584317-925700815-391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AAAA"/>
    <a:srgbClr val="DC98CA"/>
    <a:srgbClr val="14596B"/>
    <a:srgbClr val="000000"/>
    <a:srgbClr val="16576C"/>
    <a:srgbClr val="0F52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65" autoAdjust="0"/>
    <p:restoredTop sz="96352" autoAdjust="0"/>
  </p:normalViewPr>
  <p:slideViewPr>
    <p:cSldViewPr snapToGrid="0" snapToObjects="1">
      <p:cViewPr varScale="1">
        <p:scale>
          <a:sx n="83" d="100"/>
          <a:sy n="83" d="100"/>
        </p:scale>
        <p:origin x="1344" y="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artel3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'dati_22_24_mensile servizi civi'!$C$1</c:f>
              <c:strCache>
                <c:ptCount val="1"/>
                <c:pt idx="0">
                  <c:v>M1</c:v>
                </c:pt>
              </c:strCache>
            </c:strRef>
          </c:tx>
          <c:spPr>
            <a:ln w="381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38100">
                <a:solidFill>
                  <a:srgbClr val="0070C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'dati_22_24_mensile servizi civi'!$B$2:$B$37</c:f>
              <c:strCache>
                <c:ptCount val="36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  <c:pt idx="12">
                  <c:v>gennaio</c:v>
                </c:pt>
                <c:pt idx="13">
                  <c:v>febbraio</c:v>
                </c:pt>
                <c:pt idx="14">
                  <c:v>marzo</c:v>
                </c:pt>
                <c:pt idx="15">
                  <c:v>aprile</c:v>
                </c:pt>
                <c:pt idx="16">
                  <c:v>maggio</c:v>
                </c:pt>
                <c:pt idx="17">
                  <c:v>giugno</c:v>
                </c:pt>
                <c:pt idx="18">
                  <c:v>luglio</c:v>
                </c:pt>
                <c:pt idx="19">
                  <c:v>agosto</c:v>
                </c:pt>
                <c:pt idx="20">
                  <c:v>settembre</c:v>
                </c:pt>
                <c:pt idx="21">
                  <c:v>ottobre</c:v>
                </c:pt>
                <c:pt idx="22">
                  <c:v>novembre</c:v>
                </c:pt>
                <c:pt idx="23">
                  <c:v>dicembre</c:v>
                </c:pt>
                <c:pt idx="24">
                  <c:v>gennaio</c:v>
                </c:pt>
                <c:pt idx="25">
                  <c:v>febbraio</c:v>
                </c:pt>
                <c:pt idx="26">
                  <c:v>marzo</c:v>
                </c:pt>
                <c:pt idx="27">
                  <c:v>aprile</c:v>
                </c:pt>
                <c:pt idx="28">
                  <c:v>maggio</c:v>
                </c:pt>
                <c:pt idx="29">
                  <c:v>giugno</c:v>
                </c:pt>
                <c:pt idx="30">
                  <c:v>luglio</c:v>
                </c:pt>
                <c:pt idx="31">
                  <c:v>agosto</c:v>
                </c:pt>
                <c:pt idx="32">
                  <c:v>settembre</c:v>
                </c:pt>
                <c:pt idx="33">
                  <c:v>ottobre</c:v>
                </c:pt>
                <c:pt idx="34">
                  <c:v>novembre</c:v>
                </c:pt>
                <c:pt idx="35">
                  <c:v>dicembre</c:v>
                </c:pt>
              </c:strCache>
            </c:strRef>
          </c:cat>
          <c:val>
            <c:numRef>
              <c:f>'dati_22_24_mensile servizi civi'!$C$2:$C$37</c:f>
              <c:numCache>
                <c:formatCode>General</c:formatCode>
                <c:ptCount val="36"/>
                <c:pt idx="0">
                  <c:v>657</c:v>
                </c:pt>
                <c:pt idx="1">
                  <c:v>574</c:v>
                </c:pt>
                <c:pt idx="2">
                  <c:v>646</c:v>
                </c:pt>
                <c:pt idx="3">
                  <c:v>483</c:v>
                </c:pt>
                <c:pt idx="4">
                  <c:v>604</c:v>
                </c:pt>
                <c:pt idx="5">
                  <c:v>532</c:v>
                </c:pt>
                <c:pt idx="6">
                  <c:v>538</c:v>
                </c:pt>
                <c:pt idx="7">
                  <c:v>448</c:v>
                </c:pt>
                <c:pt idx="8">
                  <c:v>711</c:v>
                </c:pt>
                <c:pt idx="9">
                  <c:v>508</c:v>
                </c:pt>
                <c:pt idx="10">
                  <c:v>541</c:v>
                </c:pt>
                <c:pt idx="11">
                  <c:v>397</c:v>
                </c:pt>
                <c:pt idx="12">
                  <c:v>518</c:v>
                </c:pt>
                <c:pt idx="13">
                  <c:v>413</c:v>
                </c:pt>
                <c:pt idx="14">
                  <c:v>360</c:v>
                </c:pt>
                <c:pt idx="15">
                  <c:v>251</c:v>
                </c:pt>
                <c:pt idx="16">
                  <c:v>287</c:v>
                </c:pt>
                <c:pt idx="17">
                  <c:v>233</c:v>
                </c:pt>
                <c:pt idx="18">
                  <c:v>185</c:v>
                </c:pt>
                <c:pt idx="19">
                  <c:v>116</c:v>
                </c:pt>
                <c:pt idx="20">
                  <c:v>204</c:v>
                </c:pt>
                <c:pt idx="21">
                  <c:v>193</c:v>
                </c:pt>
                <c:pt idx="22">
                  <c:v>182</c:v>
                </c:pt>
                <c:pt idx="23">
                  <c:v>138</c:v>
                </c:pt>
                <c:pt idx="24">
                  <c:v>194</c:v>
                </c:pt>
                <c:pt idx="25">
                  <c:v>155</c:v>
                </c:pt>
                <c:pt idx="26">
                  <c:v>198</c:v>
                </c:pt>
                <c:pt idx="27">
                  <c:v>160</c:v>
                </c:pt>
                <c:pt idx="28">
                  <c:v>200</c:v>
                </c:pt>
                <c:pt idx="29">
                  <c:v>168</c:v>
                </c:pt>
                <c:pt idx="30">
                  <c:v>186</c:v>
                </c:pt>
                <c:pt idx="31">
                  <c:v>97</c:v>
                </c:pt>
                <c:pt idx="32">
                  <c:v>145</c:v>
                </c:pt>
                <c:pt idx="33">
                  <c:v>138</c:v>
                </c:pt>
                <c:pt idx="34">
                  <c:v>138</c:v>
                </c:pt>
                <c:pt idx="35">
                  <c:v>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A86-4742-BCB8-D191FA185641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646813840"/>
        <c:axId val="1646816240"/>
      </c:lineChart>
      <c:catAx>
        <c:axId val="1646813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it-IT"/>
          </a:p>
        </c:txPr>
        <c:crossAx val="1646816240"/>
        <c:crosses val="autoZero"/>
        <c:auto val="1"/>
        <c:lblAlgn val="ctr"/>
        <c:lblOffset val="100"/>
        <c:noMultiLvlLbl val="0"/>
      </c:catAx>
      <c:valAx>
        <c:axId val="1646816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it-IT"/>
          </a:p>
        </c:txPr>
        <c:crossAx val="1646813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1">
          <a:latin typeface="Montserrat" panose="00000500000000000000" pitchFamily="2" charset="0"/>
        </a:defRPr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2943595" cy="497976"/>
          </a:xfrm>
          <a:prstGeom prst="rect">
            <a:avLst/>
          </a:prstGeom>
        </p:spPr>
        <p:txBody>
          <a:bodyPr vert="horz" lIns="91385" tIns="45694" rIns="91385" bIns="45694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7750" y="0"/>
            <a:ext cx="2943595" cy="497976"/>
          </a:xfrm>
          <a:prstGeom prst="rect">
            <a:avLst/>
          </a:prstGeom>
        </p:spPr>
        <p:txBody>
          <a:bodyPr vert="horz" lIns="91385" tIns="45694" rIns="91385" bIns="45694" rtlCol="0"/>
          <a:lstStyle>
            <a:lvl1pPr algn="r">
              <a:defRPr sz="1200"/>
            </a:lvl1pPr>
          </a:lstStyle>
          <a:p>
            <a:fld id="{CC0DAAB0-3A54-47EE-AB76-5D173ECFAEB5}" type="datetimeFigureOut">
              <a:rPr lang="it-IT" smtClean="0"/>
              <a:t>05/03/2025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5" y="9427078"/>
            <a:ext cx="2943595" cy="497975"/>
          </a:xfrm>
          <a:prstGeom prst="rect">
            <a:avLst/>
          </a:prstGeom>
        </p:spPr>
        <p:txBody>
          <a:bodyPr vert="horz" lIns="91385" tIns="45694" rIns="91385" bIns="45694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7750" y="9427078"/>
            <a:ext cx="2943595" cy="497975"/>
          </a:xfrm>
          <a:prstGeom prst="rect">
            <a:avLst/>
          </a:prstGeom>
        </p:spPr>
        <p:txBody>
          <a:bodyPr vert="horz" lIns="91385" tIns="45694" rIns="91385" bIns="45694" rtlCol="0" anchor="b"/>
          <a:lstStyle>
            <a:lvl1pPr algn="r">
              <a:defRPr sz="1200"/>
            </a:lvl1pPr>
          </a:lstStyle>
          <a:p>
            <a:fld id="{24BF6E20-B137-4117-B965-9307EED47E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3304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2943595" cy="497976"/>
          </a:xfrm>
          <a:prstGeom prst="rect">
            <a:avLst/>
          </a:prstGeom>
        </p:spPr>
        <p:txBody>
          <a:bodyPr vert="horz" lIns="91385" tIns="45694" rIns="91385" bIns="45694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7750" y="0"/>
            <a:ext cx="2943595" cy="497976"/>
          </a:xfrm>
          <a:prstGeom prst="rect">
            <a:avLst/>
          </a:prstGeom>
        </p:spPr>
        <p:txBody>
          <a:bodyPr vert="horz" lIns="91385" tIns="45694" rIns="91385" bIns="45694" rtlCol="0"/>
          <a:lstStyle>
            <a:lvl1pPr algn="r">
              <a:defRPr sz="1200"/>
            </a:lvl1pPr>
          </a:lstStyle>
          <a:p>
            <a:fld id="{FCB5EFA4-076F-8D43-8C8B-A6CCD5F17685}" type="datetimeFigureOut">
              <a:rPr lang="it-IT" smtClean="0"/>
              <a:t>05/03/2025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77900" y="1241425"/>
            <a:ext cx="4837113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85" tIns="45694" rIns="91385" bIns="45694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9"/>
          </a:xfrm>
          <a:prstGeom prst="rect">
            <a:avLst/>
          </a:prstGeom>
        </p:spPr>
        <p:txBody>
          <a:bodyPr vert="horz" lIns="91385" tIns="45694" rIns="91385" bIns="45694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5" y="9427078"/>
            <a:ext cx="2943595" cy="497975"/>
          </a:xfrm>
          <a:prstGeom prst="rect">
            <a:avLst/>
          </a:prstGeom>
        </p:spPr>
        <p:txBody>
          <a:bodyPr vert="horz" lIns="91385" tIns="45694" rIns="91385" bIns="45694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7750" y="9427078"/>
            <a:ext cx="2943595" cy="497975"/>
          </a:xfrm>
          <a:prstGeom prst="rect">
            <a:avLst/>
          </a:prstGeom>
        </p:spPr>
        <p:txBody>
          <a:bodyPr vert="horz" lIns="91385" tIns="45694" rIns="91385" bIns="45694" rtlCol="0" anchor="b"/>
          <a:lstStyle>
            <a:lvl1pPr algn="r">
              <a:defRPr sz="1200"/>
            </a:lvl1pPr>
          </a:lstStyle>
          <a:p>
            <a:fld id="{CE50126C-6192-524F-98BA-A00DB9C7C2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4131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0126C-6192-524F-98BA-A00DB9C7C2C3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1618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0126C-6192-524F-98BA-A00DB9C7C2C3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2942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0126C-6192-524F-98BA-A00DB9C7C2C3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4204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458FE-278E-417F-86D6-EA5D579E33B3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8932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77900" y="1241425"/>
            <a:ext cx="4837113" cy="33496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458FE-278E-417F-86D6-EA5D579E33B3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3531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77900" y="1241425"/>
            <a:ext cx="4837113" cy="33496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458FE-278E-417F-86D6-EA5D579E33B3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6167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77900" y="1241425"/>
            <a:ext cx="4837113" cy="33496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458FE-278E-417F-86D6-EA5D579E33B3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9807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77900" y="1241425"/>
            <a:ext cx="4837113" cy="33496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458FE-278E-417F-86D6-EA5D579E33B3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211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77900" y="1241425"/>
            <a:ext cx="4837113" cy="33496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458FE-278E-417F-86D6-EA5D579E33B3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1756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E5CDD-F7D1-3448-99D8-5CBF32343B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7793486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E5CDD-F7D1-3448-99D8-5CBF32343B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040577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E5CDD-F7D1-3448-99D8-5CBF32343B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7971283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37675" y="2867800"/>
            <a:ext cx="923065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9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9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9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9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9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9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9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9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9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9178496" y="6217623"/>
            <a:ext cx="594425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6016702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13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56753">
              <a:lnSpc>
                <a:spcPts val="853"/>
              </a:lnSpc>
            </a:pPr>
            <a:fld id="{81D60167-4931-47E6-BA6A-407CBD079E47}" type="slidenum">
              <a:rPr lang="it-IT" spc="-41" smtClean="0"/>
              <a:pPr marL="56753">
                <a:lnSpc>
                  <a:spcPts val="853"/>
                </a:lnSpc>
              </a:pPr>
              <a:t>‹N›</a:t>
            </a:fld>
            <a:endParaRPr lang="it-IT" spc="-41"/>
          </a:p>
        </p:txBody>
      </p:sp>
    </p:spTree>
    <p:extLst>
      <p:ext uri="{BB962C8B-B14F-4D97-AF65-F5344CB8AC3E}">
        <p14:creationId xmlns:p14="http://schemas.microsoft.com/office/powerpoint/2010/main" val="944633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E5CDD-F7D1-3448-99D8-5CBF32343B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9596413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E5CDD-F7D1-3448-99D8-5CBF32343B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9810408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E5CDD-F7D1-3448-99D8-5CBF32343B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386822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E5CDD-F7D1-3448-99D8-5CBF32343B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3700935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E5CDD-F7D1-3448-99D8-5CBF32343B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7023233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E5CDD-F7D1-3448-99D8-5CBF32343B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0107891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E5CDD-F7D1-3448-99D8-5CBF32343B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7464070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E5CDD-F7D1-3448-99D8-5CBF32343B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5110185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E5CDD-F7D1-3448-99D8-5CBF32343B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2813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ransition spd="slow">
    <p:fad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0"/>
            <a:ext cx="9906000" cy="6855440"/>
          </a:xfrm>
          <a:prstGeom prst="rect">
            <a:avLst/>
          </a:prstGeom>
        </p:spPr>
      </p:pic>
      <p:sp>
        <p:nvSpPr>
          <p:cNvPr id="10" name="Google Shape;54;p13">
            <a:extLst>
              <a:ext uri="{FF2B5EF4-FFF2-40B4-BE49-F238E27FC236}">
                <a16:creationId xmlns:a16="http://schemas.microsoft.com/office/drawing/2014/main" id="{CFAC945E-EEC5-164E-85EA-69651ADDF5F8}"/>
              </a:ext>
            </a:extLst>
          </p:cNvPr>
          <p:cNvSpPr txBox="1"/>
          <p:nvPr/>
        </p:nvSpPr>
        <p:spPr>
          <a:xfrm>
            <a:off x="89143" y="642937"/>
            <a:ext cx="9906000" cy="950236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noFill/>
          </a:ln>
        </p:spPr>
        <p:txBody>
          <a:bodyPr spcFirstLastPara="1" wrap="square" lIns="74283" tIns="74283" rIns="74283" bIns="74283" anchor="t" anchorCtr="0">
            <a:spAutoFit/>
          </a:bodyPr>
          <a:lstStyle/>
          <a:p>
            <a:pPr algn="ctr"/>
            <a:r>
              <a:rPr lang="it" sz="2600" b="1" dirty="0">
                <a:solidFill>
                  <a:schemeClr val="bg1"/>
                </a:solidFill>
                <a:latin typeface="Montserrat" pitchFamily="2" charset="77"/>
              </a:rPr>
              <a:t>Direzione Servizi Civici e Municipi</a:t>
            </a:r>
          </a:p>
          <a:p>
            <a:pPr algn="ctr"/>
            <a:r>
              <a:rPr lang="it" sz="2600" b="1" dirty="0">
                <a:solidFill>
                  <a:schemeClr val="bg1"/>
                </a:solidFill>
                <a:latin typeface="Montserrat" pitchFamily="2" charset="77"/>
              </a:rPr>
              <a:t> </a:t>
            </a:r>
            <a:r>
              <a:rPr lang="it" sz="2000" b="1" dirty="0" smtClean="0">
                <a:solidFill>
                  <a:schemeClr val="bg1"/>
                </a:solidFill>
                <a:latin typeface="Montserrat" pitchFamily="2" charset="77"/>
              </a:rPr>
              <a:t>Risultati gestionali conseguiti nei primi tre anni del mandato amministrativo</a:t>
            </a:r>
            <a:endParaRPr lang="it" sz="2600" b="1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11" name="Immagine 15">
            <a:extLst>
              <a:ext uri="{FF2B5EF4-FFF2-40B4-BE49-F238E27FC236}">
                <a16:creationId xmlns:a16="http://schemas.microsoft.com/office/drawing/2014/main" id="{A264F881-3CBA-3D48-BA40-354C3077F6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43" y="75635"/>
            <a:ext cx="634260" cy="845678"/>
          </a:xfrm>
          <a:prstGeom prst="rect">
            <a:avLst/>
          </a:prstGeom>
        </p:spPr>
      </p:pic>
      <p:sp>
        <p:nvSpPr>
          <p:cNvPr id="2" name="Segnaposto numero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4284469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7B95BA-5D6F-4CA4-52D6-1F23BC480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DAE500B5-EA50-73B1-0736-BAB44C538815}"/>
              </a:ext>
            </a:extLst>
          </p:cNvPr>
          <p:cNvSpPr/>
          <p:nvPr/>
        </p:nvSpPr>
        <p:spPr>
          <a:xfrm>
            <a:off x="319226" y="1581134"/>
            <a:ext cx="1128047" cy="931477"/>
          </a:xfrm>
          <a:prstGeom prst="roundRect">
            <a:avLst/>
          </a:prstGeom>
          <a:pattFill prst="pct5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00000"/>
              </a:lnSpc>
            </a:pPr>
            <a:endParaRPr lang="it-IT" sz="1300" b="1" spc="-8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it-IT" sz="1300" b="1" spc="-8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Elettorale </a:t>
            </a: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4C241C14-ABF3-0E3D-04BA-07EA46A6A8D3}"/>
              </a:ext>
            </a:extLst>
          </p:cNvPr>
          <p:cNvSpPr/>
          <p:nvPr/>
        </p:nvSpPr>
        <p:spPr>
          <a:xfrm>
            <a:off x="352323" y="3200751"/>
            <a:ext cx="1072125" cy="967489"/>
          </a:xfrm>
          <a:prstGeom prst="roundRect">
            <a:avLst/>
          </a:prstGeom>
          <a:pattFill prst="pct5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00000"/>
              </a:lnSpc>
            </a:pPr>
            <a:r>
              <a:rPr lang="it-IT" sz="1300" b="1" spc="-8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Albo Pretorio</a:t>
            </a:r>
            <a:endParaRPr lang="it-IT" sz="13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33A2596E-BF62-78A6-CC7C-040A02D987B9}"/>
              </a:ext>
            </a:extLst>
          </p:cNvPr>
          <p:cNvSpPr/>
          <p:nvPr/>
        </p:nvSpPr>
        <p:spPr>
          <a:xfrm>
            <a:off x="1875707" y="1084726"/>
            <a:ext cx="1988476" cy="403617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it-IT" sz="853" b="1" dirty="0">
                <a:solidFill>
                  <a:schemeClr val="bg1"/>
                </a:solidFill>
                <a:latin typeface="Satoshi Black" pitchFamily="2" charset="77"/>
              </a:rPr>
              <a:t>Numero consultazioni elettorali /referendarie</a:t>
            </a: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7EE6FDC4-4CB8-BE5F-1700-EA6FFB76F7CE}"/>
              </a:ext>
            </a:extLst>
          </p:cNvPr>
          <p:cNvSpPr/>
          <p:nvPr/>
        </p:nvSpPr>
        <p:spPr>
          <a:xfrm>
            <a:off x="4656824" y="1077416"/>
            <a:ext cx="1988476" cy="403617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it-IT" sz="853" b="1" dirty="0">
                <a:solidFill>
                  <a:schemeClr val="bg1"/>
                </a:solidFill>
                <a:latin typeface="Satoshi Black" pitchFamily="2" charset="77"/>
              </a:rPr>
              <a:t>Tessere elettorali 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66DE09DA-CF93-104E-9A1D-5119CC51F97F}"/>
              </a:ext>
            </a:extLst>
          </p:cNvPr>
          <p:cNvSpPr/>
          <p:nvPr/>
        </p:nvSpPr>
        <p:spPr>
          <a:xfrm>
            <a:off x="7333024" y="1077416"/>
            <a:ext cx="2157551" cy="410927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it-IT" sz="853" b="1" dirty="0">
                <a:solidFill>
                  <a:schemeClr val="bg1"/>
                </a:solidFill>
                <a:latin typeface="Satoshi Black" pitchFamily="2" charset="77"/>
              </a:rPr>
              <a:t>Revisioni Liste                      (cancellazioni –iscrizioni –variazioni) Albi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E848972B-5976-6EC1-5ABF-1EE70EAC2885}"/>
              </a:ext>
            </a:extLst>
          </p:cNvPr>
          <p:cNvSpPr/>
          <p:nvPr/>
        </p:nvSpPr>
        <p:spPr>
          <a:xfrm>
            <a:off x="1875707" y="2774719"/>
            <a:ext cx="2159036" cy="415409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it-IT" sz="853" b="1" dirty="0">
                <a:solidFill>
                  <a:schemeClr val="bg1"/>
                </a:solidFill>
                <a:latin typeface="Satoshi Black" pitchFamily="2" charset="77"/>
              </a:rPr>
              <a:t>Deliberazioni Comunali e Municipali</a:t>
            </a:r>
          </a:p>
        </p:txBody>
      </p:sp>
      <p:sp>
        <p:nvSpPr>
          <p:cNvPr id="28" name="Figura a mano libera 27">
            <a:extLst>
              <a:ext uri="{FF2B5EF4-FFF2-40B4-BE49-F238E27FC236}">
                <a16:creationId xmlns:a16="http://schemas.microsoft.com/office/drawing/2014/main" id="{8CD8E75E-F952-E5F7-6CE8-83D9CDEAB93E}"/>
              </a:ext>
            </a:extLst>
          </p:cNvPr>
          <p:cNvSpPr/>
          <p:nvPr/>
        </p:nvSpPr>
        <p:spPr>
          <a:xfrm>
            <a:off x="685453" y="3213682"/>
            <a:ext cx="478251" cy="510993"/>
          </a:xfrm>
          <a:custGeom>
            <a:avLst/>
            <a:gdLst>
              <a:gd name="connsiteX0" fmla="*/ 235088 w 756910"/>
              <a:gd name="connsiteY0" fmla="*/ 51830 h 808728"/>
              <a:gd name="connsiteX1" fmla="*/ 414297 w 756910"/>
              <a:gd name="connsiteY1" fmla="*/ 51830 h 808728"/>
              <a:gd name="connsiteX2" fmla="*/ 424349 w 756910"/>
              <a:gd name="connsiteY2" fmla="*/ 55868 h 808728"/>
              <a:gd name="connsiteX3" fmla="*/ 640161 w 756910"/>
              <a:gd name="connsiteY3" fmla="*/ 265151 h 808728"/>
              <a:gd name="connsiteX4" fmla="*/ 644314 w 756910"/>
              <a:gd name="connsiteY4" fmla="*/ 274898 h 808728"/>
              <a:gd name="connsiteX5" fmla="*/ 644325 w 756910"/>
              <a:gd name="connsiteY5" fmla="*/ 414290 h 808728"/>
              <a:gd name="connsiteX6" fmla="*/ 691685 w 756910"/>
              <a:gd name="connsiteY6" fmla="*/ 438138 h 808728"/>
              <a:gd name="connsiteX7" fmla="*/ 717565 w 756910"/>
              <a:gd name="connsiteY7" fmla="*/ 498738 h 808728"/>
              <a:gd name="connsiteX8" fmla="*/ 691652 w 756910"/>
              <a:gd name="connsiteY8" fmla="*/ 559294 h 808728"/>
              <a:gd name="connsiteX9" fmla="*/ 691394 w 756910"/>
              <a:gd name="connsiteY9" fmla="*/ 559544 h 808728"/>
              <a:gd name="connsiteX10" fmla="*/ 706114 w 756910"/>
              <a:gd name="connsiteY10" fmla="*/ 610017 h 808728"/>
              <a:gd name="connsiteX11" fmla="*/ 749914 w 756910"/>
              <a:gd name="connsiteY11" fmla="*/ 650970 h 808728"/>
              <a:gd name="connsiteX12" fmla="*/ 756877 w 756910"/>
              <a:gd name="connsiteY12" fmla="*/ 662813 h 808728"/>
              <a:gd name="connsiteX13" fmla="*/ 756910 w 756910"/>
              <a:gd name="connsiteY13" fmla="*/ 741735 h 808728"/>
              <a:gd name="connsiteX14" fmla="*/ 742695 w 756910"/>
              <a:gd name="connsiteY14" fmla="*/ 755520 h 808728"/>
              <a:gd name="connsiteX15" fmla="*/ 726800 w 756910"/>
              <a:gd name="connsiteY15" fmla="*/ 755520 h 808728"/>
              <a:gd name="connsiteX16" fmla="*/ 726800 w 756910"/>
              <a:gd name="connsiteY16" fmla="*/ 766049 h 808728"/>
              <a:gd name="connsiteX17" fmla="*/ 713882 w 756910"/>
              <a:gd name="connsiteY17" fmla="*/ 796148 h 808728"/>
              <a:gd name="connsiteX18" fmla="*/ 713793 w 756910"/>
              <a:gd name="connsiteY18" fmla="*/ 796235 h 808728"/>
              <a:gd name="connsiteX19" fmla="*/ 682786 w 756910"/>
              <a:gd name="connsiteY19" fmla="*/ 808728 h 808728"/>
              <a:gd name="connsiteX20" fmla="*/ 67665 w 756910"/>
              <a:gd name="connsiteY20" fmla="*/ 808728 h 808728"/>
              <a:gd name="connsiteX21" fmla="*/ 53449 w 756910"/>
              <a:gd name="connsiteY21" fmla="*/ 794943 h 808728"/>
              <a:gd name="connsiteX22" fmla="*/ 53449 w 756910"/>
              <a:gd name="connsiteY22" fmla="*/ 227964 h 808728"/>
              <a:gd name="connsiteX23" fmla="*/ 38081 w 756910"/>
              <a:gd name="connsiteY23" fmla="*/ 215210 h 808728"/>
              <a:gd name="connsiteX24" fmla="*/ 0 w 756910"/>
              <a:gd name="connsiteY24" fmla="*/ 126063 h 808728"/>
              <a:gd name="connsiteX25" fmla="*/ 38081 w 756910"/>
              <a:gd name="connsiteY25" fmla="*/ 36981 h 808728"/>
              <a:gd name="connsiteX26" fmla="*/ 38170 w 756910"/>
              <a:gd name="connsiteY26" fmla="*/ 36894 h 808728"/>
              <a:gd name="connsiteX27" fmla="*/ 130002 w 756910"/>
              <a:gd name="connsiteY27" fmla="*/ 0 h 808728"/>
              <a:gd name="connsiteX28" fmla="*/ 221935 w 756910"/>
              <a:gd name="connsiteY28" fmla="*/ 36927 h 808728"/>
              <a:gd name="connsiteX29" fmla="*/ 235088 w 756910"/>
              <a:gd name="connsiteY29" fmla="*/ 51830 h 808728"/>
              <a:gd name="connsiteX30" fmla="*/ 555840 w 756910"/>
              <a:gd name="connsiteY30" fmla="*/ 648745 h 808728"/>
              <a:gd name="connsiteX31" fmla="*/ 701133 w 756910"/>
              <a:gd name="connsiteY31" fmla="*/ 648745 h 808728"/>
              <a:gd name="connsiteX32" fmla="*/ 681634 w 756910"/>
              <a:gd name="connsiteY32" fmla="*/ 623910 h 808728"/>
              <a:gd name="connsiteX33" fmla="*/ 664810 w 756910"/>
              <a:gd name="connsiteY33" fmla="*/ 577171 h 808728"/>
              <a:gd name="connsiteX34" fmla="*/ 629192 w 756910"/>
              <a:gd name="connsiteY34" fmla="*/ 584422 h 808728"/>
              <a:gd name="connsiteX35" fmla="*/ 591693 w 756910"/>
              <a:gd name="connsiteY35" fmla="*/ 576336 h 808728"/>
              <a:gd name="connsiteX36" fmla="*/ 574936 w 756910"/>
              <a:gd name="connsiteY36" fmla="*/ 624138 h 808728"/>
              <a:gd name="connsiteX37" fmla="*/ 555840 w 756910"/>
              <a:gd name="connsiteY37" fmla="*/ 648745 h 808728"/>
              <a:gd name="connsiteX38" fmla="*/ 728479 w 756910"/>
              <a:gd name="connsiteY38" fmla="*/ 676315 h 808728"/>
              <a:gd name="connsiteX39" fmla="*/ 528684 w 756910"/>
              <a:gd name="connsiteY39" fmla="*/ 676315 h 808728"/>
              <a:gd name="connsiteX40" fmla="*/ 528684 w 756910"/>
              <a:gd name="connsiteY40" fmla="*/ 727950 h 808728"/>
              <a:gd name="connsiteX41" fmla="*/ 728479 w 756910"/>
              <a:gd name="connsiteY41" fmla="*/ 727950 h 808728"/>
              <a:gd name="connsiteX42" fmla="*/ 728479 w 756910"/>
              <a:gd name="connsiteY42" fmla="*/ 676315 h 808728"/>
              <a:gd name="connsiteX43" fmla="*/ 565019 w 756910"/>
              <a:gd name="connsiteY43" fmla="*/ 557590 h 808728"/>
              <a:gd name="connsiteX44" fmla="*/ 540829 w 756910"/>
              <a:gd name="connsiteY44" fmla="*/ 498738 h 808728"/>
              <a:gd name="connsiteX45" fmla="*/ 566709 w 756910"/>
              <a:gd name="connsiteY45" fmla="*/ 438138 h 808728"/>
              <a:gd name="connsiteX46" fmla="*/ 567571 w 756910"/>
              <a:gd name="connsiteY46" fmla="*/ 437367 h 808728"/>
              <a:gd name="connsiteX47" fmla="*/ 615894 w 756910"/>
              <a:gd name="connsiteY47" fmla="*/ 414008 h 808728"/>
              <a:gd name="connsiteX48" fmla="*/ 615894 w 756910"/>
              <a:gd name="connsiteY48" fmla="*/ 280608 h 808728"/>
              <a:gd name="connsiteX49" fmla="*/ 408409 w 756910"/>
              <a:gd name="connsiteY49" fmla="*/ 79400 h 808728"/>
              <a:gd name="connsiteX50" fmla="*/ 250815 w 756910"/>
              <a:gd name="connsiteY50" fmla="*/ 79400 h 808728"/>
              <a:gd name="connsiteX51" fmla="*/ 260016 w 756910"/>
              <a:gd name="connsiteY51" fmla="*/ 126063 h 808728"/>
              <a:gd name="connsiteX52" fmla="*/ 221935 w 756910"/>
              <a:gd name="connsiteY52" fmla="*/ 215210 h 808728"/>
              <a:gd name="connsiteX53" fmla="*/ 130002 w 756910"/>
              <a:gd name="connsiteY53" fmla="*/ 252137 h 808728"/>
              <a:gd name="connsiteX54" fmla="*/ 81881 w 756910"/>
              <a:gd name="connsiteY54" fmla="*/ 243214 h 808728"/>
              <a:gd name="connsiteX55" fmla="*/ 81881 w 756910"/>
              <a:gd name="connsiteY55" fmla="*/ 781158 h 808728"/>
              <a:gd name="connsiteX56" fmla="*/ 534427 w 756910"/>
              <a:gd name="connsiteY56" fmla="*/ 781158 h 808728"/>
              <a:gd name="connsiteX57" fmla="*/ 531572 w 756910"/>
              <a:gd name="connsiteY57" fmla="*/ 766049 h 808728"/>
              <a:gd name="connsiteX58" fmla="*/ 531572 w 756910"/>
              <a:gd name="connsiteY58" fmla="*/ 755520 h 808728"/>
              <a:gd name="connsiteX59" fmla="*/ 514468 w 756910"/>
              <a:gd name="connsiteY59" fmla="*/ 755520 h 808728"/>
              <a:gd name="connsiteX60" fmla="*/ 500253 w 756910"/>
              <a:gd name="connsiteY60" fmla="*/ 741735 h 808728"/>
              <a:gd name="connsiteX61" fmla="*/ 500253 w 756910"/>
              <a:gd name="connsiteY61" fmla="*/ 662813 h 808728"/>
              <a:gd name="connsiteX62" fmla="*/ 508010 w 756910"/>
              <a:gd name="connsiteY62" fmla="*/ 650536 h 808728"/>
              <a:gd name="connsiteX63" fmla="*/ 550400 w 756910"/>
              <a:gd name="connsiteY63" fmla="*/ 610353 h 808728"/>
              <a:gd name="connsiteX64" fmla="*/ 565019 w 756910"/>
              <a:gd name="connsiteY64" fmla="*/ 557590 h 808728"/>
              <a:gd name="connsiteX65" fmla="*/ 560004 w 756910"/>
              <a:gd name="connsiteY65" fmla="*/ 755520 h 808728"/>
              <a:gd name="connsiteX66" fmla="*/ 560004 w 756910"/>
              <a:gd name="connsiteY66" fmla="*/ 766049 h 808728"/>
              <a:gd name="connsiteX67" fmla="*/ 564582 w 756910"/>
              <a:gd name="connsiteY67" fmla="*/ 776708 h 808728"/>
              <a:gd name="connsiteX68" fmla="*/ 575171 w 756910"/>
              <a:gd name="connsiteY68" fmla="*/ 781158 h 808728"/>
              <a:gd name="connsiteX69" fmla="*/ 682786 w 756910"/>
              <a:gd name="connsiteY69" fmla="*/ 781158 h 808728"/>
              <a:gd name="connsiteX70" fmla="*/ 693779 w 756910"/>
              <a:gd name="connsiteY70" fmla="*/ 776762 h 808728"/>
              <a:gd name="connsiteX71" fmla="*/ 698368 w 756910"/>
              <a:gd name="connsiteY71" fmla="*/ 766049 h 808728"/>
              <a:gd name="connsiteX72" fmla="*/ 698368 w 756910"/>
              <a:gd name="connsiteY72" fmla="*/ 755520 h 808728"/>
              <a:gd name="connsiteX73" fmla="*/ 560004 w 756910"/>
              <a:gd name="connsiteY73" fmla="*/ 755520 h 808728"/>
              <a:gd name="connsiteX74" fmla="*/ 671582 w 756910"/>
              <a:gd name="connsiteY74" fmla="*/ 457632 h 808728"/>
              <a:gd name="connsiteX75" fmla="*/ 629192 w 756910"/>
              <a:gd name="connsiteY75" fmla="*/ 440612 h 808728"/>
              <a:gd name="connsiteX76" fmla="*/ 587462 w 756910"/>
              <a:gd name="connsiteY76" fmla="*/ 456959 h 808728"/>
              <a:gd name="connsiteX77" fmla="*/ 586813 w 756910"/>
              <a:gd name="connsiteY77" fmla="*/ 457632 h 808728"/>
              <a:gd name="connsiteX78" fmla="*/ 569261 w 756910"/>
              <a:gd name="connsiteY78" fmla="*/ 498738 h 808728"/>
              <a:gd name="connsiteX79" fmla="*/ 586119 w 756910"/>
              <a:gd name="connsiteY79" fmla="*/ 539203 h 808728"/>
              <a:gd name="connsiteX80" fmla="*/ 586813 w 756910"/>
              <a:gd name="connsiteY80" fmla="*/ 539832 h 808728"/>
              <a:gd name="connsiteX81" fmla="*/ 629192 w 756910"/>
              <a:gd name="connsiteY81" fmla="*/ 556852 h 808728"/>
              <a:gd name="connsiteX82" fmla="*/ 671582 w 756910"/>
              <a:gd name="connsiteY82" fmla="*/ 539832 h 808728"/>
              <a:gd name="connsiteX83" fmla="*/ 689133 w 756910"/>
              <a:gd name="connsiteY83" fmla="*/ 498738 h 808728"/>
              <a:gd name="connsiteX84" fmla="*/ 671582 w 756910"/>
              <a:gd name="connsiteY84" fmla="*/ 457632 h 808728"/>
              <a:gd name="connsiteX85" fmla="*/ 144543 w 756910"/>
              <a:gd name="connsiteY85" fmla="*/ 737491 h 808728"/>
              <a:gd name="connsiteX86" fmla="*/ 130327 w 756910"/>
              <a:gd name="connsiteY86" fmla="*/ 723706 h 808728"/>
              <a:gd name="connsiteX87" fmla="*/ 144543 w 756910"/>
              <a:gd name="connsiteY87" fmla="*/ 709921 h 808728"/>
              <a:gd name="connsiteX88" fmla="*/ 458411 w 756910"/>
              <a:gd name="connsiteY88" fmla="*/ 709921 h 808728"/>
              <a:gd name="connsiteX89" fmla="*/ 472627 w 756910"/>
              <a:gd name="connsiteY89" fmla="*/ 723706 h 808728"/>
              <a:gd name="connsiteX90" fmla="*/ 458411 w 756910"/>
              <a:gd name="connsiteY90" fmla="*/ 737491 h 808728"/>
              <a:gd name="connsiteX91" fmla="*/ 144543 w 756910"/>
              <a:gd name="connsiteY91" fmla="*/ 737491 h 808728"/>
              <a:gd name="connsiteX92" fmla="*/ 144543 w 756910"/>
              <a:gd name="connsiteY92" fmla="*/ 662682 h 808728"/>
              <a:gd name="connsiteX93" fmla="*/ 130327 w 756910"/>
              <a:gd name="connsiteY93" fmla="*/ 648897 h 808728"/>
              <a:gd name="connsiteX94" fmla="*/ 144543 w 756910"/>
              <a:gd name="connsiteY94" fmla="*/ 635112 h 808728"/>
              <a:gd name="connsiteX95" fmla="*/ 211380 w 756910"/>
              <a:gd name="connsiteY95" fmla="*/ 635112 h 808728"/>
              <a:gd name="connsiteX96" fmla="*/ 225596 w 756910"/>
              <a:gd name="connsiteY96" fmla="*/ 648897 h 808728"/>
              <a:gd name="connsiteX97" fmla="*/ 211380 w 756910"/>
              <a:gd name="connsiteY97" fmla="*/ 662682 h 808728"/>
              <a:gd name="connsiteX98" fmla="*/ 144543 w 756910"/>
              <a:gd name="connsiteY98" fmla="*/ 662682 h 808728"/>
              <a:gd name="connsiteX99" fmla="*/ 270930 w 756910"/>
              <a:gd name="connsiteY99" fmla="*/ 662682 h 808728"/>
              <a:gd name="connsiteX100" fmla="*/ 256714 w 756910"/>
              <a:gd name="connsiteY100" fmla="*/ 648897 h 808728"/>
              <a:gd name="connsiteX101" fmla="*/ 270930 w 756910"/>
              <a:gd name="connsiteY101" fmla="*/ 635112 h 808728"/>
              <a:gd name="connsiteX102" fmla="*/ 461265 w 756910"/>
              <a:gd name="connsiteY102" fmla="*/ 635112 h 808728"/>
              <a:gd name="connsiteX103" fmla="*/ 475481 w 756910"/>
              <a:gd name="connsiteY103" fmla="*/ 648897 h 808728"/>
              <a:gd name="connsiteX104" fmla="*/ 461265 w 756910"/>
              <a:gd name="connsiteY104" fmla="*/ 662682 h 808728"/>
              <a:gd name="connsiteX105" fmla="*/ 270930 w 756910"/>
              <a:gd name="connsiteY105" fmla="*/ 662682 h 808728"/>
              <a:gd name="connsiteX106" fmla="*/ 144543 w 756910"/>
              <a:gd name="connsiteY106" fmla="*/ 587874 h 808728"/>
              <a:gd name="connsiteX107" fmla="*/ 130327 w 756910"/>
              <a:gd name="connsiteY107" fmla="*/ 574089 h 808728"/>
              <a:gd name="connsiteX108" fmla="*/ 144543 w 756910"/>
              <a:gd name="connsiteY108" fmla="*/ 560304 h 808728"/>
              <a:gd name="connsiteX109" fmla="*/ 372724 w 756910"/>
              <a:gd name="connsiteY109" fmla="*/ 560304 h 808728"/>
              <a:gd name="connsiteX110" fmla="*/ 386940 w 756910"/>
              <a:gd name="connsiteY110" fmla="*/ 574089 h 808728"/>
              <a:gd name="connsiteX111" fmla="*/ 372724 w 756910"/>
              <a:gd name="connsiteY111" fmla="*/ 587874 h 808728"/>
              <a:gd name="connsiteX112" fmla="*/ 144543 w 756910"/>
              <a:gd name="connsiteY112" fmla="*/ 587874 h 808728"/>
              <a:gd name="connsiteX113" fmla="*/ 432285 w 756910"/>
              <a:gd name="connsiteY113" fmla="*/ 587874 h 808728"/>
              <a:gd name="connsiteX114" fmla="*/ 418069 w 756910"/>
              <a:gd name="connsiteY114" fmla="*/ 574089 h 808728"/>
              <a:gd name="connsiteX115" fmla="*/ 432285 w 756910"/>
              <a:gd name="connsiteY115" fmla="*/ 560304 h 808728"/>
              <a:gd name="connsiteX116" fmla="*/ 511693 w 756910"/>
              <a:gd name="connsiteY116" fmla="*/ 560304 h 808728"/>
              <a:gd name="connsiteX117" fmla="*/ 525908 w 756910"/>
              <a:gd name="connsiteY117" fmla="*/ 574089 h 808728"/>
              <a:gd name="connsiteX118" fmla="*/ 511693 w 756910"/>
              <a:gd name="connsiteY118" fmla="*/ 587874 h 808728"/>
              <a:gd name="connsiteX119" fmla="*/ 432285 w 756910"/>
              <a:gd name="connsiteY119" fmla="*/ 587874 h 808728"/>
              <a:gd name="connsiteX120" fmla="*/ 144543 w 756910"/>
              <a:gd name="connsiteY120" fmla="*/ 513076 h 808728"/>
              <a:gd name="connsiteX121" fmla="*/ 130327 w 756910"/>
              <a:gd name="connsiteY121" fmla="*/ 499291 h 808728"/>
              <a:gd name="connsiteX122" fmla="*/ 144543 w 756910"/>
              <a:gd name="connsiteY122" fmla="*/ 485506 h 808728"/>
              <a:gd name="connsiteX123" fmla="*/ 501282 w 756910"/>
              <a:gd name="connsiteY123" fmla="*/ 485506 h 808728"/>
              <a:gd name="connsiteX124" fmla="*/ 515498 w 756910"/>
              <a:gd name="connsiteY124" fmla="*/ 499291 h 808728"/>
              <a:gd name="connsiteX125" fmla="*/ 501282 w 756910"/>
              <a:gd name="connsiteY125" fmla="*/ 513076 h 808728"/>
              <a:gd name="connsiteX126" fmla="*/ 144543 w 756910"/>
              <a:gd name="connsiteY126" fmla="*/ 513076 h 808728"/>
              <a:gd name="connsiteX127" fmla="*/ 144543 w 756910"/>
              <a:gd name="connsiteY127" fmla="*/ 438268 h 808728"/>
              <a:gd name="connsiteX128" fmla="*/ 130327 w 756910"/>
              <a:gd name="connsiteY128" fmla="*/ 424483 h 808728"/>
              <a:gd name="connsiteX129" fmla="*/ 144543 w 756910"/>
              <a:gd name="connsiteY129" fmla="*/ 410698 h 808728"/>
              <a:gd name="connsiteX130" fmla="*/ 244457 w 756910"/>
              <a:gd name="connsiteY130" fmla="*/ 410698 h 808728"/>
              <a:gd name="connsiteX131" fmla="*/ 258673 w 756910"/>
              <a:gd name="connsiteY131" fmla="*/ 424483 h 808728"/>
              <a:gd name="connsiteX132" fmla="*/ 244457 w 756910"/>
              <a:gd name="connsiteY132" fmla="*/ 438268 h 808728"/>
              <a:gd name="connsiteX133" fmla="*/ 144543 w 756910"/>
              <a:gd name="connsiteY133" fmla="*/ 438268 h 808728"/>
              <a:gd name="connsiteX134" fmla="*/ 302204 w 756910"/>
              <a:gd name="connsiteY134" fmla="*/ 438268 h 808728"/>
              <a:gd name="connsiteX135" fmla="*/ 287989 w 756910"/>
              <a:gd name="connsiteY135" fmla="*/ 424483 h 808728"/>
              <a:gd name="connsiteX136" fmla="*/ 302204 w 756910"/>
              <a:gd name="connsiteY136" fmla="*/ 410698 h 808728"/>
              <a:gd name="connsiteX137" fmla="*/ 522091 w 756910"/>
              <a:gd name="connsiteY137" fmla="*/ 410698 h 808728"/>
              <a:gd name="connsiteX138" fmla="*/ 536307 w 756910"/>
              <a:gd name="connsiteY138" fmla="*/ 424483 h 808728"/>
              <a:gd name="connsiteX139" fmla="*/ 522091 w 756910"/>
              <a:gd name="connsiteY139" fmla="*/ 438268 h 808728"/>
              <a:gd name="connsiteX140" fmla="*/ 302204 w 756910"/>
              <a:gd name="connsiteY140" fmla="*/ 438268 h 808728"/>
              <a:gd name="connsiteX141" fmla="*/ 144543 w 756910"/>
              <a:gd name="connsiteY141" fmla="*/ 363470 h 808728"/>
              <a:gd name="connsiteX142" fmla="*/ 130327 w 756910"/>
              <a:gd name="connsiteY142" fmla="*/ 349685 h 808728"/>
              <a:gd name="connsiteX143" fmla="*/ 144543 w 756910"/>
              <a:gd name="connsiteY143" fmla="*/ 335900 h 808728"/>
              <a:gd name="connsiteX144" fmla="*/ 553254 w 756910"/>
              <a:gd name="connsiteY144" fmla="*/ 335900 h 808728"/>
              <a:gd name="connsiteX145" fmla="*/ 567470 w 756910"/>
              <a:gd name="connsiteY145" fmla="*/ 349685 h 808728"/>
              <a:gd name="connsiteX146" fmla="*/ 553254 w 756910"/>
              <a:gd name="connsiteY146" fmla="*/ 363470 h 808728"/>
              <a:gd name="connsiteX147" fmla="*/ 144543 w 756910"/>
              <a:gd name="connsiteY147" fmla="*/ 363470 h 808728"/>
              <a:gd name="connsiteX148" fmla="*/ 69076 w 756910"/>
              <a:gd name="connsiteY148" fmla="*/ 126139 h 808728"/>
              <a:gd name="connsiteX149" fmla="*/ 69020 w 756910"/>
              <a:gd name="connsiteY149" fmla="*/ 106699 h 808728"/>
              <a:gd name="connsiteX150" fmla="*/ 89067 w 756910"/>
              <a:gd name="connsiteY150" fmla="*/ 106644 h 808728"/>
              <a:gd name="connsiteX151" fmla="*/ 119648 w 756910"/>
              <a:gd name="connsiteY151" fmla="*/ 136299 h 808728"/>
              <a:gd name="connsiteX152" fmla="*/ 170881 w 756910"/>
              <a:gd name="connsiteY152" fmla="*/ 86618 h 808728"/>
              <a:gd name="connsiteX153" fmla="*/ 190985 w 756910"/>
              <a:gd name="connsiteY153" fmla="*/ 86618 h 808728"/>
              <a:gd name="connsiteX154" fmla="*/ 190985 w 756910"/>
              <a:gd name="connsiteY154" fmla="*/ 106113 h 808728"/>
              <a:gd name="connsiteX155" fmla="*/ 129734 w 756910"/>
              <a:gd name="connsiteY155" fmla="*/ 165508 h 808728"/>
              <a:gd name="connsiteX156" fmla="*/ 109686 w 756910"/>
              <a:gd name="connsiteY156" fmla="*/ 165508 h 808728"/>
              <a:gd name="connsiteX157" fmla="*/ 69076 w 756910"/>
              <a:gd name="connsiteY157" fmla="*/ 126139 h 808728"/>
              <a:gd name="connsiteX158" fmla="*/ 201832 w 756910"/>
              <a:gd name="connsiteY158" fmla="*/ 56421 h 808728"/>
              <a:gd name="connsiteX159" fmla="*/ 130002 w 756910"/>
              <a:gd name="connsiteY159" fmla="*/ 27570 h 808728"/>
              <a:gd name="connsiteX160" fmla="*/ 58184 w 756910"/>
              <a:gd name="connsiteY160" fmla="*/ 56367 h 808728"/>
              <a:gd name="connsiteX161" fmla="*/ 28432 w 756910"/>
              <a:gd name="connsiteY161" fmla="*/ 126063 h 808728"/>
              <a:gd name="connsiteX162" fmla="*/ 58184 w 756910"/>
              <a:gd name="connsiteY162" fmla="*/ 195716 h 808728"/>
              <a:gd name="connsiteX163" fmla="*/ 130002 w 756910"/>
              <a:gd name="connsiteY163" fmla="*/ 224567 h 808728"/>
              <a:gd name="connsiteX164" fmla="*/ 201832 w 756910"/>
              <a:gd name="connsiteY164" fmla="*/ 195716 h 808728"/>
              <a:gd name="connsiteX165" fmla="*/ 231584 w 756910"/>
              <a:gd name="connsiteY165" fmla="*/ 126063 h 808728"/>
              <a:gd name="connsiteX166" fmla="*/ 201832 w 756910"/>
              <a:gd name="connsiteY166" fmla="*/ 56421 h 808728"/>
              <a:gd name="connsiteX167" fmla="*/ 393040 w 756910"/>
              <a:gd name="connsiteY167" fmla="*/ 118899 h 808728"/>
              <a:gd name="connsiteX168" fmla="*/ 407256 w 756910"/>
              <a:gd name="connsiteY168" fmla="*/ 105114 h 808728"/>
              <a:gd name="connsiteX169" fmla="*/ 421472 w 756910"/>
              <a:gd name="connsiteY169" fmla="*/ 118899 h 808728"/>
              <a:gd name="connsiteX170" fmla="*/ 421472 w 756910"/>
              <a:gd name="connsiteY170" fmla="*/ 267941 h 808728"/>
              <a:gd name="connsiteX171" fmla="*/ 575160 w 756910"/>
              <a:gd name="connsiteY171" fmla="*/ 267941 h 808728"/>
              <a:gd name="connsiteX172" fmla="*/ 589376 w 756910"/>
              <a:gd name="connsiteY172" fmla="*/ 281726 h 808728"/>
              <a:gd name="connsiteX173" fmla="*/ 575160 w 756910"/>
              <a:gd name="connsiteY173" fmla="*/ 295511 h 808728"/>
              <a:gd name="connsiteX174" fmla="*/ 407256 w 756910"/>
              <a:gd name="connsiteY174" fmla="*/ 295511 h 808728"/>
              <a:gd name="connsiteX175" fmla="*/ 393040 w 756910"/>
              <a:gd name="connsiteY175" fmla="*/ 281726 h 808728"/>
              <a:gd name="connsiteX176" fmla="*/ 393040 w 756910"/>
              <a:gd name="connsiteY176" fmla="*/ 118899 h 808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</a:cxnLst>
            <a:rect l="l" t="t" r="r" b="b"/>
            <a:pathLst>
              <a:path w="756910" h="808728">
                <a:moveTo>
                  <a:pt x="235088" y="51830"/>
                </a:moveTo>
                <a:lnTo>
                  <a:pt x="414297" y="51830"/>
                </a:lnTo>
                <a:cubicBezTo>
                  <a:pt x="418226" y="51830"/>
                  <a:pt x="421774" y="53371"/>
                  <a:pt x="424349" y="55868"/>
                </a:cubicBezTo>
                <a:lnTo>
                  <a:pt x="640161" y="265151"/>
                </a:lnTo>
                <a:cubicBezTo>
                  <a:pt x="642937" y="267832"/>
                  <a:pt x="644314" y="271371"/>
                  <a:pt x="644314" y="274898"/>
                </a:cubicBezTo>
                <a:lnTo>
                  <a:pt x="644325" y="414290"/>
                </a:lnTo>
                <a:cubicBezTo>
                  <a:pt x="662672" y="417362"/>
                  <a:pt x="679081" y="425915"/>
                  <a:pt x="691685" y="438138"/>
                </a:cubicBezTo>
                <a:cubicBezTo>
                  <a:pt x="707670" y="453638"/>
                  <a:pt x="717565" y="475075"/>
                  <a:pt x="717565" y="498738"/>
                </a:cubicBezTo>
                <a:cubicBezTo>
                  <a:pt x="717565" y="522357"/>
                  <a:pt x="707659" y="543783"/>
                  <a:pt x="691652" y="559294"/>
                </a:cubicBezTo>
                <a:lnTo>
                  <a:pt x="691394" y="559544"/>
                </a:lnTo>
                <a:cubicBezTo>
                  <a:pt x="692379" y="578626"/>
                  <a:pt x="697349" y="595472"/>
                  <a:pt x="706114" y="610017"/>
                </a:cubicBezTo>
                <a:cubicBezTo>
                  <a:pt x="715942" y="626233"/>
                  <a:pt x="730606" y="639888"/>
                  <a:pt x="749914" y="650970"/>
                </a:cubicBezTo>
                <a:cubicBezTo>
                  <a:pt x="754381" y="653532"/>
                  <a:pt x="756877" y="658113"/>
                  <a:pt x="756877" y="662813"/>
                </a:cubicBezTo>
                <a:lnTo>
                  <a:pt x="756910" y="741735"/>
                </a:lnTo>
                <a:cubicBezTo>
                  <a:pt x="756910" y="749344"/>
                  <a:pt x="750541" y="755520"/>
                  <a:pt x="742695" y="755520"/>
                </a:cubicBezTo>
                <a:lnTo>
                  <a:pt x="726800" y="755520"/>
                </a:lnTo>
                <a:lnTo>
                  <a:pt x="726800" y="766049"/>
                </a:lnTo>
                <a:cubicBezTo>
                  <a:pt x="726800" y="777750"/>
                  <a:pt x="721852" y="788398"/>
                  <a:pt x="713882" y="796148"/>
                </a:cubicBezTo>
                <a:lnTo>
                  <a:pt x="713793" y="796235"/>
                </a:lnTo>
                <a:cubicBezTo>
                  <a:pt x="705812" y="803941"/>
                  <a:pt x="694842" y="808728"/>
                  <a:pt x="682786" y="808728"/>
                </a:cubicBezTo>
                <a:lnTo>
                  <a:pt x="67665" y="808728"/>
                </a:lnTo>
                <a:cubicBezTo>
                  <a:pt x="59819" y="808728"/>
                  <a:pt x="53449" y="802552"/>
                  <a:pt x="53449" y="794943"/>
                </a:cubicBezTo>
                <a:lnTo>
                  <a:pt x="53449" y="227964"/>
                </a:lnTo>
                <a:cubicBezTo>
                  <a:pt x="47987" y="224100"/>
                  <a:pt x="42849" y="219834"/>
                  <a:pt x="38081" y="215210"/>
                </a:cubicBezTo>
                <a:cubicBezTo>
                  <a:pt x="14563" y="192405"/>
                  <a:pt x="0" y="160873"/>
                  <a:pt x="0" y="126063"/>
                </a:cubicBezTo>
                <a:cubicBezTo>
                  <a:pt x="0" y="91318"/>
                  <a:pt x="14563" y="59808"/>
                  <a:pt x="38081" y="36981"/>
                </a:cubicBezTo>
                <a:lnTo>
                  <a:pt x="38170" y="36894"/>
                </a:lnTo>
                <a:cubicBezTo>
                  <a:pt x="61710" y="14111"/>
                  <a:pt x="94183" y="0"/>
                  <a:pt x="130002" y="0"/>
                </a:cubicBezTo>
                <a:cubicBezTo>
                  <a:pt x="165900" y="0"/>
                  <a:pt x="198418" y="14122"/>
                  <a:pt x="221935" y="36927"/>
                </a:cubicBezTo>
                <a:cubicBezTo>
                  <a:pt x="226704" y="41551"/>
                  <a:pt x="231103" y="46533"/>
                  <a:pt x="235088" y="51830"/>
                </a:cubicBezTo>
                <a:close/>
                <a:moveTo>
                  <a:pt x="555840" y="648745"/>
                </a:moveTo>
                <a:lnTo>
                  <a:pt x="701133" y="648745"/>
                </a:lnTo>
                <a:cubicBezTo>
                  <a:pt x="693521" y="641126"/>
                  <a:pt x="687006" y="632844"/>
                  <a:pt x="681634" y="623910"/>
                </a:cubicBezTo>
                <a:cubicBezTo>
                  <a:pt x="673194" y="609832"/>
                  <a:pt x="667552" y="594245"/>
                  <a:pt x="664810" y="577171"/>
                </a:cubicBezTo>
                <a:cubicBezTo>
                  <a:pt x="653918" y="581839"/>
                  <a:pt x="641863" y="584422"/>
                  <a:pt x="629192" y="584422"/>
                </a:cubicBezTo>
                <a:cubicBezTo>
                  <a:pt x="615793" y="584422"/>
                  <a:pt x="603077" y="581513"/>
                  <a:pt x="591693" y="576336"/>
                </a:cubicBezTo>
                <a:cubicBezTo>
                  <a:pt x="589063" y="593855"/>
                  <a:pt x="583477" y="609800"/>
                  <a:pt x="574936" y="624138"/>
                </a:cubicBezTo>
                <a:cubicBezTo>
                  <a:pt x="569664" y="632985"/>
                  <a:pt x="563295" y="641191"/>
                  <a:pt x="555840" y="648745"/>
                </a:cubicBezTo>
                <a:close/>
                <a:moveTo>
                  <a:pt x="728479" y="676315"/>
                </a:moveTo>
                <a:lnTo>
                  <a:pt x="528684" y="676315"/>
                </a:lnTo>
                <a:lnTo>
                  <a:pt x="528684" y="727950"/>
                </a:lnTo>
                <a:lnTo>
                  <a:pt x="728479" y="727950"/>
                </a:lnTo>
                <a:lnTo>
                  <a:pt x="728479" y="676315"/>
                </a:lnTo>
                <a:close/>
                <a:moveTo>
                  <a:pt x="565019" y="557590"/>
                </a:moveTo>
                <a:cubicBezTo>
                  <a:pt x="550031" y="542231"/>
                  <a:pt x="540829" y="521499"/>
                  <a:pt x="540829" y="498738"/>
                </a:cubicBezTo>
                <a:cubicBezTo>
                  <a:pt x="540829" y="475075"/>
                  <a:pt x="550725" y="453638"/>
                  <a:pt x="566709" y="438138"/>
                </a:cubicBezTo>
                <a:lnTo>
                  <a:pt x="567571" y="437367"/>
                </a:lnTo>
                <a:cubicBezTo>
                  <a:pt x="580488" y="425167"/>
                  <a:pt x="597256" y="416754"/>
                  <a:pt x="615894" y="414008"/>
                </a:cubicBezTo>
                <a:lnTo>
                  <a:pt x="615894" y="280608"/>
                </a:lnTo>
                <a:lnTo>
                  <a:pt x="408409" y="79400"/>
                </a:lnTo>
                <a:lnTo>
                  <a:pt x="250815" y="79400"/>
                </a:lnTo>
                <a:cubicBezTo>
                  <a:pt x="256747" y="93836"/>
                  <a:pt x="260016" y="109586"/>
                  <a:pt x="260016" y="126063"/>
                </a:cubicBezTo>
                <a:cubicBezTo>
                  <a:pt x="260016" y="160862"/>
                  <a:pt x="245453" y="192405"/>
                  <a:pt x="221935" y="215210"/>
                </a:cubicBezTo>
                <a:cubicBezTo>
                  <a:pt x="198418" y="238015"/>
                  <a:pt x="165889" y="252137"/>
                  <a:pt x="130002" y="252137"/>
                </a:cubicBezTo>
                <a:cubicBezTo>
                  <a:pt x="113010" y="252137"/>
                  <a:pt x="96769" y="248967"/>
                  <a:pt x="81881" y="243214"/>
                </a:cubicBezTo>
                <a:lnTo>
                  <a:pt x="81881" y="781158"/>
                </a:lnTo>
                <a:lnTo>
                  <a:pt x="534427" y="781158"/>
                </a:lnTo>
                <a:cubicBezTo>
                  <a:pt x="532580" y="776447"/>
                  <a:pt x="531572" y="771356"/>
                  <a:pt x="531572" y="766049"/>
                </a:cubicBezTo>
                <a:lnTo>
                  <a:pt x="531572" y="755520"/>
                </a:lnTo>
                <a:lnTo>
                  <a:pt x="514468" y="755520"/>
                </a:lnTo>
                <a:cubicBezTo>
                  <a:pt x="506622" y="755520"/>
                  <a:pt x="500253" y="749344"/>
                  <a:pt x="500253" y="741735"/>
                </a:cubicBezTo>
                <a:lnTo>
                  <a:pt x="500253" y="662813"/>
                </a:lnTo>
                <a:cubicBezTo>
                  <a:pt x="500253" y="657461"/>
                  <a:pt x="503409" y="652816"/>
                  <a:pt x="508010" y="650536"/>
                </a:cubicBezTo>
                <a:cubicBezTo>
                  <a:pt x="526837" y="639595"/>
                  <a:pt x="540964" y="626201"/>
                  <a:pt x="550400" y="610353"/>
                </a:cubicBezTo>
                <a:cubicBezTo>
                  <a:pt x="559411" y="595222"/>
                  <a:pt x="564291" y="577616"/>
                  <a:pt x="565019" y="557590"/>
                </a:cubicBezTo>
                <a:close/>
                <a:moveTo>
                  <a:pt x="560004" y="755520"/>
                </a:moveTo>
                <a:lnTo>
                  <a:pt x="560004" y="766049"/>
                </a:lnTo>
                <a:cubicBezTo>
                  <a:pt x="560004" y="770184"/>
                  <a:pt x="561773" y="773983"/>
                  <a:pt x="564582" y="776708"/>
                </a:cubicBezTo>
                <a:cubicBezTo>
                  <a:pt x="567325" y="779367"/>
                  <a:pt x="571063" y="781049"/>
                  <a:pt x="575171" y="781158"/>
                </a:cubicBezTo>
                <a:cubicBezTo>
                  <a:pt x="611047" y="781158"/>
                  <a:pt x="646911" y="781158"/>
                  <a:pt x="682786" y="781158"/>
                </a:cubicBezTo>
                <a:cubicBezTo>
                  <a:pt x="687085" y="781158"/>
                  <a:pt x="690991" y="779465"/>
                  <a:pt x="693779" y="776762"/>
                </a:cubicBezTo>
                <a:cubicBezTo>
                  <a:pt x="696622" y="774005"/>
                  <a:pt x="698368" y="770217"/>
                  <a:pt x="698368" y="766049"/>
                </a:cubicBezTo>
                <a:lnTo>
                  <a:pt x="698368" y="755520"/>
                </a:lnTo>
                <a:lnTo>
                  <a:pt x="560004" y="755520"/>
                </a:lnTo>
                <a:close/>
                <a:moveTo>
                  <a:pt x="671582" y="457632"/>
                </a:moveTo>
                <a:cubicBezTo>
                  <a:pt x="660746" y="447125"/>
                  <a:pt x="645747" y="440612"/>
                  <a:pt x="629192" y="440612"/>
                </a:cubicBezTo>
                <a:cubicBezTo>
                  <a:pt x="612927" y="440612"/>
                  <a:pt x="598197" y="446854"/>
                  <a:pt x="587462" y="456959"/>
                </a:cubicBezTo>
                <a:lnTo>
                  <a:pt x="586813" y="457632"/>
                </a:lnTo>
                <a:cubicBezTo>
                  <a:pt x="575977" y="468139"/>
                  <a:pt x="569261" y="482684"/>
                  <a:pt x="569261" y="498738"/>
                </a:cubicBezTo>
                <a:cubicBezTo>
                  <a:pt x="569261" y="514509"/>
                  <a:pt x="575697" y="528793"/>
                  <a:pt x="586119" y="539203"/>
                </a:cubicBezTo>
                <a:lnTo>
                  <a:pt x="586813" y="539832"/>
                </a:lnTo>
                <a:cubicBezTo>
                  <a:pt x="597648" y="550339"/>
                  <a:pt x="612647" y="556852"/>
                  <a:pt x="629192" y="556852"/>
                </a:cubicBezTo>
                <a:cubicBezTo>
                  <a:pt x="645747" y="556852"/>
                  <a:pt x="660746" y="550339"/>
                  <a:pt x="671582" y="539832"/>
                </a:cubicBezTo>
                <a:cubicBezTo>
                  <a:pt x="682439" y="529369"/>
                  <a:pt x="689133" y="514824"/>
                  <a:pt x="689133" y="498738"/>
                </a:cubicBezTo>
                <a:cubicBezTo>
                  <a:pt x="689133" y="482684"/>
                  <a:pt x="682417" y="468139"/>
                  <a:pt x="671582" y="457632"/>
                </a:cubicBezTo>
                <a:close/>
                <a:moveTo>
                  <a:pt x="144543" y="737491"/>
                </a:moveTo>
                <a:cubicBezTo>
                  <a:pt x="136696" y="737491"/>
                  <a:pt x="130327" y="731315"/>
                  <a:pt x="130327" y="723706"/>
                </a:cubicBezTo>
                <a:cubicBezTo>
                  <a:pt x="130327" y="716097"/>
                  <a:pt x="136696" y="709921"/>
                  <a:pt x="144543" y="709921"/>
                </a:cubicBezTo>
                <a:lnTo>
                  <a:pt x="458411" y="709921"/>
                </a:lnTo>
                <a:cubicBezTo>
                  <a:pt x="466258" y="709921"/>
                  <a:pt x="472627" y="716097"/>
                  <a:pt x="472627" y="723706"/>
                </a:cubicBezTo>
                <a:cubicBezTo>
                  <a:pt x="472627" y="731315"/>
                  <a:pt x="466258" y="737491"/>
                  <a:pt x="458411" y="737491"/>
                </a:cubicBezTo>
                <a:lnTo>
                  <a:pt x="144543" y="737491"/>
                </a:lnTo>
                <a:close/>
                <a:moveTo>
                  <a:pt x="144543" y="662682"/>
                </a:moveTo>
                <a:cubicBezTo>
                  <a:pt x="136696" y="662682"/>
                  <a:pt x="130327" y="656506"/>
                  <a:pt x="130327" y="648897"/>
                </a:cubicBezTo>
                <a:cubicBezTo>
                  <a:pt x="130327" y="641288"/>
                  <a:pt x="136696" y="635112"/>
                  <a:pt x="144543" y="635112"/>
                </a:cubicBezTo>
                <a:lnTo>
                  <a:pt x="211380" y="635112"/>
                </a:lnTo>
                <a:cubicBezTo>
                  <a:pt x="219226" y="635112"/>
                  <a:pt x="225596" y="641288"/>
                  <a:pt x="225596" y="648897"/>
                </a:cubicBezTo>
                <a:cubicBezTo>
                  <a:pt x="225596" y="656506"/>
                  <a:pt x="219226" y="662682"/>
                  <a:pt x="211380" y="662682"/>
                </a:cubicBezTo>
                <a:lnTo>
                  <a:pt x="144543" y="662682"/>
                </a:lnTo>
                <a:close/>
                <a:moveTo>
                  <a:pt x="270930" y="662682"/>
                </a:moveTo>
                <a:cubicBezTo>
                  <a:pt x="263083" y="662682"/>
                  <a:pt x="256714" y="656506"/>
                  <a:pt x="256714" y="648897"/>
                </a:cubicBezTo>
                <a:cubicBezTo>
                  <a:pt x="256714" y="641288"/>
                  <a:pt x="263083" y="635112"/>
                  <a:pt x="270930" y="635112"/>
                </a:cubicBezTo>
                <a:lnTo>
                  <a:pt x="461265" y="635112"/>
                </a:lnTo>
                <a:cubicBezTo>
                  <a:pt x="469112" y="635112"/>
                  <a:pt x="475481" y="641288"/>
                  <a:pt x="475481" y="648897"/>
                </a:cubicBezTo>
                <a:cubicBezTo>
                  <a:pt x="475481" y="656506"/>
                  <a:pt x="469112" y="662682"/>
                  <a:pt x="461265" y="662682"/>
                </a:cubicBezTo>
                <a:lnTo>
                  <a:pt x="270930" y="662682"/>
                </a:lnTo>
                <a:close/>
                <a:moveTo>
                  <a:pt x="144543" y="587874"/>
                </a:moveTo>
                <a:cubicBezTo>
                  <a:pt x="136696" y="587874"/>
                  <a:pt x="130327" y="581698"/>
                  <a:pt x="130327" y="574089"/>
                </a:cubicBezTo>
                <a:cubicBezTo>
                  <a:pt x="130327" y="566480"/>
                  <a:pt x="136696" y="560304"/>
                  <a:pt x="144543" y="560304"/>
                </a:cubicBezTo>
                <a:lnTo>
                  <a:pt x="372724" y="560304"/>
                </a:lnTo>
                <a:cubicBezTo>
                  <a:pt x="380571" y="560304"/>
                  <a:pt x="386940" y="566480"/>
                  <a:pt x="386940" y="574089"/>
                </a:cubicBezTo>
                <a:cubicBezTo>
                  <a:pt x="386940" y="581698"/>
                  <a:pt x="380571" y="587874"/>
                  <a:pt x="372724" y="587874"/>
                </a:cubicBezTo>
                <a:lnTo>
                  <a:pt x="144543" y="587874"/>
                </a:lnTo>
                <a:close/>
                <a:moveTo>
                  <a:pt x="432285" y="587874"/>
                </a:moveTo>
                <a:cubicBezTo>
                  <a:pt x="424438" y="587874"/>
                  <a:pt x="418069" y="581698"/>
                  <a:pt x="418069" y="574089"/>
                </a:cubicBezTo>
                <a:cubicBezTo>
                  <a:pt x="418069" y="566480"/>
                  <a:pt x="424438" y="560304"/>
                  <a:pt x="432285" y="560304"/>
                </a:cubicBezTo>
                <a:lnTo>
                  <a:pt x="511693" y="560304"/>
                </a:lnTo>
                <a:cubicBezTo>
                  <a:pt x="519539" y="560304"/>
                  <a:pt x="525908" y="566480"/>
                  <a:pt x="525908" y="574089"/>
                </a:cubicBezTo>
                <a:cubicBezTo>
                  <a:pt x="525908" y="581698"/>
                  <a:pt x="519539" y="587874"/>
                  <a:pt x="511693" y="587874"/>
                </a:cubicBezTo>
                <a:lnTo>
                  <a:pt x="432285" y="587874"/>
                </a:lnTo>
                <a:close/>
                <a:moveTo>
                  <a:pt x="144543" y="513076"/>
                </a:moveTo>
                <a:cubicBezTo>
                  <a:pt x="136696" y="513076"/>
                  <a:pt x="130327" y="506900"/>
                  <a:pt x="130327" y="499291"/>
                </a:cubicBezTo>
                <a:cubicBezTo>
                  <a:pt x="130327" y="491682"/>
                  <a:pt x="136696" y="485506"/>
                  <a:pt x="144543" y="485506"/>
                </a:cubicBezTo>
                <a:lnTo>
                  <a:pt x="501282" y="485506"/>
                </a:lnTo>
                <a:cubicBezTo>
                  <a:pt x="509129" y="485506"/>
                  <a:pt x="515498" y="491682"/>
                  <a:pt x="515498" y="499291"/>
                </a:cubicBezTo>
                <a:cubicBezTo>
                  <a:pt x="515498" y="506900"/>
                  <a:pt x="509129" y="513076"/>
                  <a:pt x="501282" y="513076"/>
                </a:cubicBezTo>
                <a:lnTo>
                  <a:pt x="144543" y="513076"/>
                </a:lnTo>
                <a:close/>
                <a:moveTo>
                  <a:pt x="144543" y="438268"/>
                </a:moveTo>
                <a:cubicBezTo>
                  <a:pt x="136696" y="438268"/>
                  <a:pt x="130327" y="432092"/>
                  <a:pt x="130327" y="424483"/>
                </a:cubicBezTo>
                <a:cubicBezTo>
                  <a:pt x="130327" y="416874"/>
                  <a:pt x="136696" y="410698"/>
                  <a:pt x="144543" y="410698"/>
                </a:cubicBezTo>
                <a:lnTo>
                  <a:pt x="244457" y="410698"/>
                </a:lnTo>
                <a:cubicBezTo>
                  <a:pt x="252303" y="410698"/>
                  <a:pt x="258673" y="416874"/>
                  <a:pt x="258673" y="424483"/>
                </a:cubicBezTo>
                <a:cubicBezTo>
                  <a:pt x="258673" y="432092"/>
                  <a:pt x="252303" y="438268"/>
                  <a:pt x="244457" y="438268"/>
                </a:cubicBezTo>
                <a:lnTo>
                  <a:pt x="144543" y="438268"/>
                </a:lnTo>
                <a:close/>
                <a:moveTo>
                  <a:pt x="302204" y="438268"/>
                </a:moveTo>
                <a:cubicBezTo>
                  <a:pt x="294358" y="438268"/>
                  <a:pt x="287989" y="432092"/>
                  <a:pt x="287989" y="424483"/>
                </a:cubicBezTo>
                <a:cubicBezTo>
                  <a:pt x="287989" y="416874"/>
                  <a:pt x="294358" y="410698"/>
                  <a:pt x="302204" y="410698"/>
                </a:cubicBezTo>
                <a:lnTo>
                  <a:pt x="522091" y="410698"/>
                </a:lnTo>
                <a:cubicBezTo>
                  <a:pt x="529938" y="410698"/>
                  <a:pt x="536307" y="416874"/>
                  <a:pt x="536307" y="424483"/>
                </a:cubicBezTo>
                <a:cubicBezTo>
                  <a:pt x="536307" y="432092"/>
                  <a:pt x="529938" y="438268"/>
                  <a:pt x="522091" y="438268"/>
                </a:cubicBezTo>
                <a:lnTo>
                  <a:pt x="302204" y="438268"/>
                </a:lnTo>
                <a:close/>
                <a:moveTo>
                  <a:pt x="144543" y="363470"/>
                </a:moveTo>
                <a:cubicBezTo>
                  <a:pt x="136696" y="363470"/>
                  <a:pt x="130327" y="357294"/>
                  <a:pt x="130327" y="349685"/>
                </a:cubicBezTo>
                <a:cubicBezTo>
                  <a:pt x="130327" y="342076"/>
                  <a:pt x="136696" y="335900"/>
                  <a:pt x="144543" y="335900"/>
                </a:cubicBezTo>
                <a:lnTo>
                  <a:pt x="553254" y="335900"/>
                </a:lnTo>
                <a:cubicBezTo>
                  <a:pt x="561101" y="335900"/>
                  <a:pt x="567470" y="342076"/>
                  <a:pt x="567470" y="349685"/>
                </a:cubicBezTo>
                <a:cubicBezTo>
                  <a:pt x="567470" y="357294"/>
                  <a:pt x="561101" y="363470"/>
                  <a:pt x="553254" y="363470"/>
                </a:cubicBezTo>
                <a:lnTo>
                  <a:pt x="144543" y="363470"/>
                </a:lnTo>
                <a:close/>
                <a:moveTo>
                  <a:pt x="69076" y="126139"/>
                </a:moveTo>
                <a:cubicBezTo>
                  <a:pt x="63535" y="120788"/>
                  <a:pt x="63501" y="112072"/>
                  <a:pt x="69020" y="106699"/>
                </a:cubicBezTo>
                <a:cubicBezTo>
                  <a:pt x="74538" y="101326"/>
                  <a:pt x="83527" y="101293"/>
                  <a:pt x="89067" y="106644"/>
                </a:cubicBezTo>
                <a:lnTo>
                  <a:pt x="119648" y="136299"/>
                </a:lnTo>
                <a:lnTo>
                  <a:pt x="170881" y="86618"/>
                </a:lnTo>
                <a:cubicBezTo>
                  <a:pt x="176422" y="81245"/>
                  <a:pt x="185444" y="81245"/>
                  <a:pt x="190985" y="86618"/>
                </a:cubicBezTo>
                <a:cubicBezTo>
                  <a:pt x="196526" y="91991"/>
                  <a:pt x="196526" y="100740"/>
                  <a:pt x="190985" y="106113"/>
                </a:cubicBezTo>
                <a:lnTo>
                  <a:pt x="129734" y="165508"/>
                </a:lnTo>
                <a:cubicBezTo>
                  <a:pt x="124182" y="170826"/>
                  <a:pt x="115216" y="170848"/>
                  <a:pt x="109686" y="165508"/>
                </a:cubicBezTo>
                <a:lnTo>
                  <a:pt x="69076" y="126139"/>
                </a:lnTo>
                <a:close/>
                <a:moveTo>
                  <a:pt x="201832" y="56421"/>
                </a:moveTo>
                <a:cubicBezTo>
                  <a:pt x="183463" y="38609"/>
                  <a:pt x="158053" y="27570"/>
                  <a:pt x="130002" y="27570"/>
                </a:cubicBezTo>
                <a:cubicBezTo>
                  <a:pt x="101918" y="27570"/>
                  <a:pt x="76508" y="38587"/>
                  <a:pt x="58184" y="56367"/>
                </a:cubicBezTo>
                <a:cubicBezTo>
                  <a:pt x="39793" y="74190"/>
                  <a:pt x="28432" y="98829"/>
                  <a:pt x="28432" y="126063"/>
                </a:cubicBezTo>
                <a:cubicBezTo>
                  <a:pt x="28432" y="153264"/>
                  <a:pt x="39816" y="177903"/>
                  <a:pt x="58184" y="195716"/>
                </a:cubicBezTo>
                <a:cubicBezTo>
                  <a:pt x="76553" y="213528"/>
                  <a:pt x="101962" y="224567"/>
                  <a:pt x="130002" y="224567"/>
                </a:cubicBezTo>
                <a:cubicBezTo>
                  <a:pt x="158042" y="224567"/>
                  <a:pt x="183463" y="213528"/>
                  <a:pt x="201832" y="195716"/>
                </a:cubicBezTo>
                <a:cubicBezTo>
                  <a:pt x="220200" y="177903"/>
                  <a:pt x="231584" y="153253"/>
                  <a:pt x="231584" y="126063"/>
                </a:cubicBezTo>
                <a:cubicBezTo>
                  <a:pt x="231584" y="98873"/>
                  <a:pt x="220200" y="74233"/>
                  <a:pt x="201832" y="56421"/>
                </a:cubicBezTo>
                <a:close/>
                <a:moveTo>
                  <a:pt x="393040" y="118899"/>
                </a:moveTo>
                <a:cubicBezTo>
                  <a:pt x="393040" y="111290"/>
                  <a:pt x="399410" y="105114"/>
                  <a:pt x="407256" y="105114"/>
                </a:cubicBezTo>
                <a:cubicBezTo>
                  <a:pt x="415103" y="105114"/>
                  <a:pt x="421472" y="111290"/>
                  <a:pt x="421472" y="118899"/>
                </a:cubicBezTo>
                <a:lnTo>
                  <a:pt x="421472" y="267941"/>
                </a:lnTo>
                <a:lnTo>
                  <a:pt x="575160" y="267941"/>
                </a:lnTo>
                <a:cubicBezTo>
                  <a:pt x="583007" y="267941"/>
                  <a:pt x="589376" y="274117"/>
                  <a:pt x="589376" y="281726"/>
                </a:cubicBezTo>
                <a:cubicBezTo>
                  <a:pt x="589376" y="289335"/>
                  <a:pt x="583007" y="295511"/>
                  <a:pt x="575160" y="295511"/>
                </a:cubicBezTo>
                <a:lnTo>
                  <a:pt x="407256" y="295511"/>
                </a:lnTo>
                <a:cubicBezTo>
                  <a:pt x="399410" y="295511"/>
                  <a:pt x="393040" y="289335"/>
                  <a:pt x="393040" y="281726"/>
                </a:cubicBezTo>
                <a:lnTo>
                  <a:pt x="393040" y="118899"/>
                </a:lnTo>
                <a:close/>
              </a:path>
            </a:pathLst>
          </a:custGeom>
          <a:solidFill>
            <a:srgbClr val="C00000"/>
          </a:solidFill>
          <a:ln w="111919" cap="flat">
            <a:noFill/>
            <a:prstDash val="solid"/>
            <a:miter/>
          </a:ln>
        </p:spPr>
        <p:txBody>
          <a:bodyPr rtlCol="0" anchor="ctr"/>
          <a:lstStyle/>
          <a:p>
            <a:endParaRPr lang="it-IT" sz="1463"/>
          </a:p>
        </p:txBody>
      </p:sp>
      <p:sp>
        <p:nvSpPr>
          <p:cNvPr id="25" name="Rettangolo con angoli arrotondati 24">
            <a:extLst>
              <a:ext uri="{FF2B5EF4-FFF2-40B4-BE49-F238E27FC236}">
                <a16:creationId xmlns:a16="http://schemas.microsoft.com/office/drawing/2014/main" id="{56345517-B93F-2247-1B88-8CC02DE443E9}"/>
              </a:ext>
            </a:extLst>
          </p:cNvPr>
          <p:cNvSpPr/>
          <p:nvPr/>
        </p:nvSpPr>
        <p:spPr>
          <a:xfrm>
            <a:off x="4604366" y="2758457"/>
            <a:ext cx="2093392" cy="398287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it-IT" sz="853" b="1" dirty="0">
                <a:solidFill>
                  <a:schemeClr val="bg1"/>
                </a:solidFill>
                <a:latin typeface="Satoshi Black" pitchFamily="2" charset="77"/>
              </a:rPr>
              <a:t>Determinazioni  dirigenziali</a:t>
            </a:r>
          </a:p>
        </p:txBody>
      </p:sp>
      <p:sp>
        <p:nvSpPr>
          <p:cNvPr id="26" name="Rettangolo con angoli arrotondati 25">
            <a:extLst>
              <a:ext uri="{FF2B5EF4-FFF2-40B4-BE49-F238E27FC236}">
                <a16:creationId xmlns:a16="http://schemas.microsoft.com/office/drawing/2014/main" id="{5B98A250-BD5C-00FF-58E3-31B2AFD3A518}"/>
              </a:ext>
            </a:extLst>
          </p:cNvPr>
          <p:cNvSpPr/>
          <p:nvPr/>
        </p:nvSpPr>
        <p:spPr>
          <a:xfrm>
            <a:off x="7386270" y="2730418"/>
            <a:ext cx="2051058" cy="397003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it-IT" sz="853" b="1" dirty="0">
                <a:solidFill>
                  <a:schemeClr val="bg1"/>
                </a:solidFill>
                <a:latin typeface="Satoshi Black" pitchFamily="2" charset="77"/>
              </a:rPr>
              <a:t>Altri atti </a:t>
            </a:r>
          </a:p>
        </p:txBody>
      </p:sp>
      <p:sp>
        <p:nvSpPr>
          <p:cNvPr id="27" name="Rettangolo con angoli arrotondati 2">
            <a:extLst>
              <a:ext uri="{FF2B5EF4-FFF2-40B4-BE49-F238E27FC236}">
                <a16:creationId xmlns:a16="http://schemas.microsoft.com/office/drawing/2014/main" id="{4C241C14-ABF3-0E3D-04BA-07EA46A6A8D3}"/>
              </a:ext>
            </a:extLst>
          </p:cNvPr>
          <p:cNvSpPr/>
          <p:nvPr/>
        </p:nvSpPr>
        <p:spPr>
          <a:xfrm>
            <a:off x="329405" y="4782619"/>
            <a:ext cx="1072125" cy="967489"/>
          </a:xfrm>
          <a:prstGeom prst="roundRect">
            <a:avLst/>
          </a:prstGeom>
          <a:pattFill prst="pct5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00000"/>
              </a:lnSpc>
            </a:pPr>
            <a:r>
              <a:rPr lang="it-IT" sz="975" b="1" spc="-8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</a:t>
            </a:r>
            <a:r>
              <a:rPr lang="it-IT" sz="853" b="1" spc="-8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otocollo –Casa  Comunale</a:t>
            </a:r>
            <a:endParaRPr lang="it-IT" sz="853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FDF103B3-1E44-2B40-9696-FD3633793737}"/>
              </a:ext>
            </a:extLst>
          </p:cNvPr>
          <p:cNvSpPr/>
          <p:nvPr/>
        </p:nvSpPr>
        <p:spPr>
          <a:xfrm>
            <a:off x="0" y="16600"/>
            <a:ext cx="9906000" cy="878032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7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9" name="Immagine 15">
            <a:extLst>
              <a:ext uri="{FF2B5EF4-FFF2-40B4-BE49-F238E27FC236}">
                <a16:creationId xmlns:a16="http://schemas.microsoft.com/office/drawing/2014/main" id="{A264F881-3CBA-3D48-BA40-354C3077F6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319" y="49513"/>
            <a:ext cx="634260" cy="845678"/>
          </a:xfrm>
          <a:prstGeom prst="rect">
            <a:avLst/>
          </a:prstGeom>
        </p:spPr>
      </p:pic>
      <p:sp>
        <p:nvSpPr>
          <p:cNvPr id="30" name="CasellaDiTesto 29"/>
          <p:cNvSpPr txBox="1"/>
          <p:nvPr/>
        </p:nvSpPr>
        <p:spPr>
          <a:xfrm>
            <a:off x="1214898" y="21108"/>
            <a:ext cx="80303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i="1" dirty="0">
                <a:solidFill>
                  <a:schemeClr val="bg1"/>
                </a:solidFill>
              </a:rPr>
              <a:t>                          </a:t>
            </a:r>
            <a:r>
              <a:rPr lang="it-IT" sz="2800" b="1" dirty="0">
                <a:solidFill>
                  <a:schemeClr val="bg1"/>
                </a:solidFill>
                <a:cs typeface="Calibri" panose="020F0502020204030204" pitchFamily="34" charset="0"/>
              </a:rPr>
              <a:t>Area Servizi al Cittadino</a:t>
            </a:r>
          </a:p>
          <a:p>
            <a:r>
              <a:rPr lang="it-IT" sz="2800" b="1" i="1" dirty="0">
                <a:solidFill>
                  <a:schemeClr val="bg1"/>
                </a:solidFill>
              </a:rPr>
              <a:t>      P</a:t>
            </a:r>
            <a:r>
              <a:rPr lang="it" sz="2800" b="1" i="1" dirty="0">
                <a:solidFill>
                  <a:schemeClr val="bg1"/>
                </a:solidFill>
              </a:rPr>
              <a:t>erformance dei principali servizi anni 2022/2024</a:t>
            </a:r>
            <a:endParaRPr lang="it-IT" sz="1463" dirty="0"/>
          </a:p>
        </p:txBody>
      </p:sp>
      <p:sp>
        <p:nvSpPr>
          <p:cNvPr id="31" name="CasellaDiTesto 30"/>
          <p:cNvSpPr txBox="1"/>
          <p:nvPr/>
        </p:nvSpPr>
        <p:spPr>
          <a:xfrm>
            <a:off x="9236252" y="404332"/>
            <a:ext cx="5086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200" dirty="0">
              <a:solidFill>
                <a:schemeClr val="bg1"/>
              </a:solidFill>
            </a:endParaRPr>
          </a:p>
          <a:p>
            <a:r>
              <a:rPr lang="it-IT" sz="1000" dirty="0">
                <a:solidFill>
                  <a:schemeClr val="bg1"/>
                </a:solidFill>
              </a:rPr>
              <a:t>(2/2)</a:t>
            </a: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381" y="1645173"/>
            <a:ext cx="429735" cy="500183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64" y="4857291"/>
            <a:ext cx="533999" cy="533999"/>
          </a:xfrm>
          <a:prstGeom prst="rect">
            <a:avLst/>
          </a:prstGeom>
        </p:spPr>
      </p:pic>
      <p:sp>
        <p:nvSpPr>
          <p:cNvPr id="36" name="Rettangolo con angoli arrotondati 13">
            <a:extLst>
              <a:ext uri="{FF2B5EF4-FFF2-40B4-BE49-F238E27FC236}">
                <a16:creationId xmlns:a16="http://schemas.microsoft.com/office/drawing/2014/main" id="{E848972B-5976-6EC1-5ABF-1EE70EAC2885}"/>
              </a:ext>
            </a:extLst>
          </p:cNvPr>
          <p:cNvSpPr/>
          <p:nvPr/>
        </p:nvSpPr>
        <p:spPr>
          <a:xfrm>
            <a:off x="1875707" y="4464895"/>
            <a:ext cx="1988476" cy="303098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it-IT" sz="853" b="1" dirty="0">
                <a:solidFill>
                  <a:schemeClr val="bg1"/>
                </a:solidFill>
                <a:latin typeface="Satoshi Black" pitchFamily="2" charset="77"/>
              </a:rPr>
              <a:t>Ufficio PEC</a:t>
            </a:r>
          </a:p>
        </p:txBody>
      </p:sp>
      <p:sp>
        <p:nvSpPr>
          <p:cNvPr id="38" name="Rettangolo con angoli arrotondati 13">
            <a:extLst>
              <a:ext uri="{FF2B5EF4-FFF2-40B4-BE49-F238E27FC236}">
                <a16:creationId xmlns:a16="http://schemas.microsoft.com/office/drawing/2014/main" id="{E848972B-5976-6EC1-5ABF-1EE70EAC2885}"/>
              </a:ext>
            </a:extLst>
          </p:cNvPr>
          <p:cNvSpPr/>
          <p:nvPr/>
        </p:nvSpPr>
        <p:spPr>
          <a:xfrm>
            <a:off x="7439518" y="4464895"/>
            <a:ext cx="2051058" cy="303098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it-IT" sz="853" b="1" dirty="0">
                <a:solidFill>
                  <a:schemeClr val="bg1"/>
                </a:solidFill>
                <a:latin typeface="Satoshi Black" pitchFamily="2" charset="77"/>
              </a:rPr>
              <a:t>Movimentazione atti Casa Comunale –Cittadella degli archivi</a:t>
            </a:r>
          </a:p>
        </p:txBody>
      </p:sp>
      <p:sp>
        <p:nvSpPr>
          <p:cNvPr id="39" name="Rettangolo con angoli arrotondati 13">
            <a:extLst>
              <a:ext uri="{FF2B5EF4-FFF2-40B4-BE49-F238E27FC236}">
                <a16:creationId xmlns:a16="http://schemas.microsoft.com/office/drawing/2014/main" id="{E848972B-5976-6EC1-5ABF-1EE70EAC2885}"/>
              </a:ext>
            </a:extLst>
          </p:cNvPr>
          <p:cNvSpPr/>
          <p:nvPr/>
        </p:nvSpPr>
        <p:spPr>
          <a:xfrm>
            <a:off x="4604366" y="4464895"/>
            <a:ext cx="2093392" cy="303098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it-IT" sz="853" b="1" dirty="0">
                <a:solidFill>
                  <a:schemeClr val="bg1"/>
                </a:solidFill>
                <a:latin typeface="Satoshi Black" pitchFamily="2" charset="77"/>
              </a:rPr>
              <a:t>Atti depositati/gestiti in Casa comunale</a:t>
            </a: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59016"/>
              </p:ext>
            </p:extLst>
          </p:nvPr>
        </p:nvGraphicFramePr>
        <p:xfrm>
          <a:off x="4758819" y="3291292"/>
          <a:ext cx="1810617" cy="9123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6519">
                  <a:extLst>
                    <a:ext uri="{9D8B030D-6E8A-4147-A177-3AD203B41FA5}">
                      <a16:colId xmlns:a16="http://schemas.microsoft.com/office/drawing/2014/main" val="811440794"/>
                    </a:ext>
                  </a:extLst>
                </a:gridCol>
                <a:gridCol w="974098">
                  <a:extLst>
                    <a:ext uri="{9D8B030D-6E8A-4147-A177-3AD203B41FA5}">
                      <a16:colId xmlns:a16="http://schemas.microsoft.com/office/drawing/2014/main" val="442901878"/>
                    </a:ext>
                  </a:extLst>
                </a:gridCol>
              </a:tblGrid>
              <a:tr h="18482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Anno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N° Esposizioni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388843"/>
                  </a:ext>
                </a:extLst>
              </a:tr>
              <a:tr h="18482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2022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11.949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5258630"/>
                  </a:ext>
                </a:extLst>
              </a:tr>
              <a:tr h="18482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2023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12.293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1575245"/>
                  </a:ext>
                </a:extLst>
              </a:tr>
              <a:tr h="18482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2024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11.178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528458"/>
                  </a:ext>
                </a:extLst>
              </a:tr>
              <a:tr h="17307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Decremento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+mn-ea"/>
                          <a:cs typeface="+mn-cs"/>
                        </a:rPr>
                        <a:t>2,75%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273588"/>
                  </a:ext>
                </a:extLst>
              </a:tr>
            </a:tbl>
          </a:graphicData>
        </a:graphic>
      </p:graphicFrame>
      <p:graphicFrame>
        <p:nvGraphicFramePr>
          <p:cNvPr id="15" name="Tabel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854383"/>
              </p:ext>
            </p:extLst>
          </p:nvPr>
        </p:nvGraphicFramePr>
        <p:xfrm>
          <a:off x="7516133" y="3241134"/>
          <a:ext cx="1798533" cy="9625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3042">
                  <a:extLst>
                    <a:ext uri="{9D8B030D-6E8A-4147-A177-3AD203B41FA5}">
                      <a16:colId xmlns:a16="http://schemas.microsoft.com/office/drawing/2014/main" val="1028498727"/>
                    </a:ext>
                  </a:extLst>
                </a:gridCol>
                <a:gridCol w="1095491">
                  <a:extLst>
                    <a:ext uri="{9D8B030D-6E8A-4147-A177-3AD203B41FA5}">
                      <a16:colId xmlns:a16="http://schemas.microsoft.com/office/drawing/2014/main" val="1232117940"/>
                    </a:ext>
                  </a:extLst>
                </a:gridCol>
              </a:tblGrid>
              <a:tr h="19716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Anno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N° Pubblicazioni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964610"/>
                  </a:ext>
                </a:extLst>
              </a:tr>
              <a:tr h="19716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2022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6.784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344611"/>
                  </a:ext>
                </a:extLst>
              </a:tr>
              <a:tr h="19716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2023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6.329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439074"/>
                  </a:ext>
                </a:extLst>
              </a:tr>
              <a:tr h="19716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2024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6.339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40113"/>
                  </a:ext>
                </a:extLst>
              </a:tr>
              <a:tr h="17389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Decremento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+mn-ea"/>
                          <a:cs typeface="+mn-cs"/>
                        </a:rPr>
                        <a:t>6,56%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260005"/>
                  </a:ext>
                </a:extLst>
              </a:tr>
            </a:tbl>
          </a:graphicData>
        </a:graphic>
      </p:graphicFrame>
      <p:graphicFrame>
        <p:nvGraphicFramePr>
          <p:cNvPr id="21" name="Tabel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861783"/>
              </p:ext>
            </p:extLst>
          </p:nvPr>
        </p:nvGraphicFramePr>
        <p:xfrm>
          <a:off x="1875708" y="4879185"/>
          <a:ext cx="1988476" cy="9297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6463">
                  <a:extLst>
                    <a:ext uri="{9D8B030D-6E8A-4147-A177-3AD203B41FA5}">
                      <a16:colId xmlns:a16="http://schemas.microsoft.com/office/drawing/2014/main" val="953583635"/>
                    </a:ext>
                  </a:extLst>
                </a:gridCol>
                <a:gridCol w="733079">
                  <a:extLst>
                    <a:ext uri="{9D8B030D-6E8A-4147-A177-3AD203B41FA5}">
                      <a16:colId xmlns:a16="http://schemas.microsoft.com/office/drawing/2014/main" val="1062525845"/>
                    </a:ext>
                  </a:extLst>
                </a:gridCol>
                <a:gridCol w="668934">
                  <a:extLst>
                    <a:ext uri="{9D8B030D-6E8A-4147-A177-3AD203B41FA5}">
                      <a16:colId xmlns:a16="http://schemas.microsoft.com/office/drawing/2014/main" val="1420182333"/>
                    </a:ext>
                  </a:extLst>
                </a:gridCol>
              </a:tblGrid>
              <a:tr h="18594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Anno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Pec entrata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Pec uscita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909938"/>
                  </a:ext>
                </a:extLst>
              </a:tr>
              <a:tr h="18594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2022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294.157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128.392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963250"/>
                  </a:ext>
                </a:extLst>
              </a:tr>
              <a:tr h="18594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2023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284.553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122.769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684295"/>
                  </a:ext>
                </a:extLst>
              </a:tr>
              <a:tr h="18594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2024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299.331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193.658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52899"/>
                  </a:ext>
                </a:extLst>
              </a:tr>
              <a:tr h="185943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Incremento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1,76%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+mn-ea"/>
                          <a:cs typeface="+mn-cs"/>
                        </a:rPr>
                        <a:t>50,83%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183013"/>
                  </a:ext>
                </a:extLst>
              </a:tr>
            </a:tbl>
          </a:graphicData>
        </a:graphic>
      </p:graphicFrame>
      <p:graphicFrame>
        <p:nvGraphicFramePr>
          <p:cNvPr id="22" name="Tabel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471570"/>
              </p:ext>
            </p:extLst>
          </p:nvPr>
        </p:nvGraphicFramePr>
        <p:xfrm>
          <a:off x="1961314" y="3301320"/>
          <a:ext cx="1902870" cy="9056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7263">
                  <a:extLst>
                    <a:ext uri="{9D8B030D-6E8A-4147-A177-3AD203B41FA5}">
                      <a16:colId xmlns:a16="http://schemas.microsoft.com/office/drawing/2014/main" val="2895026560"/>
                    </a:ext>
                  </a:extLst>
                </a:gridCol>
                <a:gridCol w="1065607">
                  <a:extLst>
                    <a:ext uri="{9D8B030D-6E8A-4147-A177-3AD203B41FA5}">
                      <a16:colId xmlns:a16="http://schemas.microsoft.com/office/drawing/2014/main" val="2996877787"/>
                    </a:ext>
                  </a:extLst>
                </a:gridCol>
              </a:tblGrid>
              <a:tr h="188849"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100" b="1" u="none" strike="noStrike" dirty="0">
                          <a:effectLst/>
                        </a:rPr>
                        <a:t>Anno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N° Esposizioni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136059"/>
                  </a:ext>
                </a:extLst>
              </a:tr>
              <a:tr h="188849"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100" b="0" u="none" strike="noStrike" dirty="0">
                          <a:effectLst/>
                        </a:rPr>
                        <a:t>2022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u="none" strike="noStrike" dirty="0">
                          <a:effectLst/>
                        </a:rPr>
                        <a:t>4203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812326"/>
                  </a:ext>
                </a:extLst>
              </a:tr>
              <a:tr h="188849"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100" b="0" u="none" strike="noStrike" dirty="0">
                          <a:effectLst/>
                        </a:rPr>
                        <a:t>2023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u="none" strike="noStrike" dirty="0">
                          <a:effectLst/>
                        </a:rPr>
                        <a:t>3804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428550"/>
                  </a:ext>
                </a:extLst>
              </a:tr>
              <a:tr h="154901"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100" b="0" u="none" strike="noStrike" dirty="0">
                          <a:effectLst/>
                        </a:rPr>
                        <a:t>2024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u="none" strike="noStrike" dirty="0">
                          <a:effectLst/>
                        </a:rPr>
                        <a:t>2923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388666"/>
                  </a:ext>
                </a:extLst>
              </a:tr>
              <a:tr h="158640"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Decremento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30,45 %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192727"/>
                  </a:ext>
                </a:extLst>
              </a:tr>
            </a:tbl>
          </a:graphicData>
        </a:graphic>
      </p:graphicFrame>
      <p:graphicFrame>
        <p:nvGraphicFramePr>
          <p:cNvPr id="23" name="Tabel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822734"/>
              </p:ext>
            </p:extLst>
          </p:nvPr>
        </p:nvGraphicFramePr>
        <p:xfrm>
          <a:off x="7549429" y="4857293"/>
          <a:ext cx="1848382" cy="9561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1708">
                  <a:extLst>
                    <a:ext uri="{9D8B030D-6E8A-4147-A177-3AD203B41FA5}">
                      <a16:colId xmlns:a16="http://schemas.microsoft.com/office/drawing/2014/main" val="1988250792"/>
                    </a:ext>
                  </a:extLst>
                </a:gridCol>
                <a:gridCol w="1036674">
                  <a:extLst>
                    <a:ext uri="{9D8B030D-6E8A-4147-A177-3AD203B41FA5}">
                      <a16:colId xmlns:a16="http://schemas.microsoft.com/office/drawing/2014/main" val="3239561569"/>
                    </a:ext>
                  </a:extLst>
                </a:gridCol>
              </a:tblGrid>
              <a:tr h="20806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Anno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50" b="1" u="none" strike="noStrike" dirty="0">
                          <a:effectLst/>
                        </a:rPr>
                        <a:t>N° contenitori</a:t>
                      </a: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011971"/>
                  </a:ext>
                </a:extLst>
              </a:tr>
              <a:tr h="18701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2022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1650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008844"/>
                  </a:ext>
                </a:extLst>
              </a:tr>
              <a:tr h="18701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2023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1750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254918"/>
                  </a:ext>
                </a:extLst>
              </a:tr>
              <a:tr h="18701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2024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1941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3317457"/>
                  </a:ext>
                </a:extLst>
              </a:tr>
              <a:tr h="18701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Incremento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17,64%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7317431"/>
                  </a:ext>
                </a:extLst>
              </a:tr>
            </a:tbl>
          </a:graphicData>
        </a:graphic>
      </p:graphicFrame>
      <p:graphicFrame>
        <p:nvGraphicFramePr>
          <p:cNvPr id="24" name="Tabel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470628"/>
              </p:ext>
            </p:extLst>
          </p:nvPr>
        </p:nvGraphicFramePr>
        <p:xfrm>
          <a:off x="4800462" y="4879185"/>
          <a:ext cx="1812688" cy="934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6966">
                  <a:extLst>
                    <a:ext uri="{9D8B030D-6E8A-4147-A177-3AD203B41FA5}">
                      <a16:colId xmlns:a16="http://schemas.microsoft.com/office/drawing/2014/main" val="2772131118"/>
                    </a:ext>
                  </a:extLst>
                </a:gridCol>
                <a:gridCol w="655722">
                  <a:extLst>
                    <a:ext uri="{9D8B030D-6E8A-4147-A177-3AD203B41FA5}">
                      <a16:colId xmlns:a16="http://schemas.microsoft.com/office/drawing/2014/main" val="1206782418"/>
                    </a:ext>
                  </a:extLst>
                </a:gridCol>
              </a:tblGrid>
              <a:tr h="18684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Anno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Atti 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811579"/>
                  </a:ext>
                </a:extLst>
              </a:tr>
              <a:tr h="18684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2022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237.157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46793"/>
                  </a:ext>
                </a:extLst>
              </a:tr>
              <a:tr h="18684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2023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242.611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961428"/>
                  </a:ext>
                </a:extLst>
              </a:tr>
              <a:tr h="18684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2024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270.572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231175"/>
                  </a:ext>
                </a:extLst>
              </a:tr>
              <a:tr h="18684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Incremento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14,9%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2146546"/>
                  </a:ext>
                </a:extLst>
              </a:tr>
            </a:tbl>
          </a:graphicData>
        </a:graphic>
      </p:graphicFrame>
      <p:sp>
        <p:nvSpPr>
          <p:cNvPr id="33" name="Fusione 32"/>
          <p:cNvSpPr/>
          <p:nvPr/>
        </p:nvSpPr>
        <p:spPr>
          <a:xfrm>
            <a:off x="3785683" y="6053423"/>
            <a:ext cx="2334633" cy="169050"/>
          </a:xfrm>
          <a:prstGeom prst="flowChartMerge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809732"/>
              </p:ext>
            </p:extLst>
          </p:nvPr>
        </p:nvGraphicFramePr>
        <p:xfrm>
          <a:off x="7508930" y="1618894"/>
          <a:ext cx="1805737" cy="10267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0177">
                  <a:extLst>
                    <a:ext uri="{9D8B030D-6E8A-4147-A177-3AD203B41FA5}">
                      <a16:colId xmlns:a16="http://schemas.microsoft.com/office/drawing/2014/main" val="3758501362"/>
                    </a:ext>
                  </a:extLst>
                </a:gridCol>
                <a:gridCol w="865560">
                  <a:extLst>
                    <a:ext uri="{9D8B030D-6E8A-4147-A177-3AD203B41FA5}">
                      <a16:colId xmlns:a16="http://schemas.microsoft.com/office/drawing/2014/main" val="1668152153"/>
                    </a:ext>
                  </a:extLst>
                </a:gridCol>
              </a:tblGrid>
              <a:tr h="20534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Anno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N° Operazioni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112997"/>
                  </a:ext>
                </a:extLst>
              </a:tr>
              <a:tr h="20534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2022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122.193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132305"/>
                  </a:ext>
                </a:extLst>
              </a:tr>
              <a:tr h="20534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2023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179.281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759207"/>
                  </a:ext>
                </a:extLst>
              </a:tr>
              <a:tr h="20534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2024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200.988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976517"/>
                  </a:ext>
                </a:extLst>
              </a:tr>
              <a:tr h="20534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Incremento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64,48%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044267"/>
                  </a:ext>
                </a:extLst>
              </a:tr>
            </a:tbl>
          </a:graphicData>
        </a:graphic>
      </p:graphicFrame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973375"/>
              </p:ext>
            </p:extLst>
          </p:nvPr>
        </p:nvGraphicFramePr>
        <p:xfrm>
          <a:off x="1961314" y="1592137"/>
          <a:ext cx="1875080" cy="10921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9715">
                  <a:extLst>
                    <a:ext uri="{9D8B030D-6E8A-4147-A177-3AD203B41FA5}">
                      <a16:colId xmlns:a16="http://schemas.microsoft.com/office/drawing/2014/main" val="231814370"/>
                    </a:ext>
                  </a:extLst>
                </a:gridCol>
                <a:gridCol w="1095365">
                  <a:extLst>
                    <a:ext uri="{9D8B030D-6E8A-4147-A177-3AD203B41FA5}">
                      <a16:colId xmlns:a16="http://schemas.microsoft.com/office/drawing/2014/main" val="2380284710"/>
                    </a:ext>
                  </a:extLst>
                </a:gridCol>
              </a:tblGrid>
              <a:tr h="18810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Anno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N°</a:t>
                      </a:r>
                      <a:r>
                        <a:rPr lang="it-IT" sz="1100" b="1" u="none" strike="noStrike" baseline="0" dirty="0">
                          <a:effectLst/>
                        </a:rPr>
                        <a:t> </a:t>
                      </a:r>
                      <a:r>
                        <a:rPr lang="it-IT" sz="1100" b="1" u="none" strike="noStrike" dirty="0">
                          <a:effectLst/>
                        </a:rPr>
                        <a:t>Elezioni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48118"/>
                  </a:ext>
                </a:extLst>
              </a:tr>
              <a:tr h="35071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2022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>
                          <a:effectLst/>
                        </a:rPr>
                        <a:t>2 (Politiche   Referendum)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106987"/>
                  </a:ext>
                </a:extLst>
              </a:tr>
              <a:tr h="18810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2023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>
                          <a:effectLst/>
                        </a:rPr>
                        <a:t>1 (Regionali)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4852305"/>
                  </a:ext>
                </a:extLst>
              </a:tr>
              <a:tr h="14585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2024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>
                          <a:effectLst/>
                        </a:rPr>
                        <a:t>1 (Europee)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00208"/>
                  </a:ext>
                </a:extLst>
              </a:tr>
              <a:tr h="18810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Totali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392852"/>
                  </a:ext>
                </a:extLst>
              </a:tr>
            </a:tbl>
          </a:graphicData>
        </a:graphic>
      </p:graphicFrame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955977"/>
              </p:ext>
            </p:extLst>
          </p:nvPr>
        </p:nvGraphicFramePr>
        <p:xfrm>
          <a:off x="4732173" y="1608040"/>
          <a:ext cx="1880978" cy="1037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9920">
                  <a:extLst>
                    <a:ext uri="{9D8B030D-6E8A-4147-A177-3AD203B41FA5}">
                      <a16:colId xmlns:a16="http://schemas.microsoft.com/office/drawing/2014/main" val="274015323"/>
                    </a:ext>
                  </a:extLst>
                </a:gridCol>
                <a:gridCol w="781058">
                  <a:extLst>
                    <a:ext uri="{9D8B030D-6E8A-4147-A177-3AD203B41FA5}">
                      <a16:colId xmlns:a16="http://schemas.microsoft.com/office/drawing/2014/main" val="1451992135"/>
                    </a:ext>
                  </a:extLst>
                </a:gridCol>
              </a:tblGrid>
              <a:tr h="20751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Anno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N° Tessere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588474"/>
                  </a:ext>
                </a:extLst>
              </a:tr>
              <a:tr h="20751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2022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83.782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469704"/>
                  </a:ext>
                </a:extLst>
              </a:tr>
              <a:tr h="20751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2023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30.384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9291130"/>
                  </a:ext>
                </a:extLst>
              </a:tr>
              <a:tr h="20751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2024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67.998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989372"/>
                  </a:ext>
                </a:extLst>
              </a:tr>
              <a:tr h="20751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Totali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182.164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601402"/>
                  </a:ext>
                </a:extLst>
              </a:tr>
            </a:tbl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598364" y="6273787"/>
            <a:ext cx="88922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/>
              <a:t>Per effetto delle innovazioni digitali è </a:t>
            </a:r>
            <a:r>
              <a:rPr lang="it-IT" sz="1100" b="1" dirty="0"/>
              <a:t>mutata la tipologia di operazioni </a:t>
            </a:r>
            <a:r>
              <a:rPr lang="it-IT" sz="1100" dirty="0"/>
              <a:t>richieste agli Uffici di Staff dalle diverse Strutture comunali, operazioni che complessivamente </a:t>
            </a:r>
            <a:r>
              <a:rPr lang="it-IT" sz="1100" b="1" dirty="0"/>
              <a:t>rimangono numericamente invariate.</a:t>
            </a:r>
            <a:r>
              <a:rPr lang="it-IT" sz="1100" dirty="0"/>
              <a:t> Sono state gestite le innovazioni nei sistemi elettorali senza impatti sul cittadino.</a:t>
            </a:r>
            <a:r>
              <a:rPr lang="it-IT" sz="1100" b="1" dirty="0"/>
              <a:t>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627689D-1B86-BC1E-72FB-AB2C72C78D8D}"/>
              </a:ext>
            </a:extLst>
          </p:cNvPr>
          <p:cNvSpPr txBox="1"/>
          <p:nvPr/>
        </p:nvSpPr>
        <p:spPr>
          <a:xfrm>
            <a:off x="9437328" y="6526306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073003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7B95BA-5D6F-4CA4-52D6-1F23BC480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7">
            <a:extLst>
              <a:ext uri="{FF2B5EF4-FFF2-40B4-BE49-F238E27FC236}">
                <a16:creationId xmlns:a16="http://schemas.microsoft.com/office/drawing/2014/main" id="{FDF103B3-1E44-2B40-9696-FD3633793737}"/>
              </a:ext>
            </a:extLst>
          </p:cNvPr>
          <p:cNvSpPr/>
          <p:nvPr/>
        </p:nvSpPr>
        <p:spPr>
          <a:xfrm>
            <a:off x="-4481" y="8452"/>
            <a:ext cx="9906000" cy="878032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4C241C14-ABF3-0E3D-04BA-07EA46A6A8D3}"/>
              </a:ext>
            </a:extLst>
          </p:cNvPr>
          <p:cNvSpPr/>
          <p:nvPr/>
        </p:nvSpPr>
        <p:spPr>
          <a:xfrm>
            <a:off x="101315" y="3549557"/>
            <a:ext cx="1072125" cy="967489"/>
          </a:xfrm>
          <a:prstGeom prst="roundRect">
            <a:avLst/>
          </a:prstGeom>
          <a:pattFill prst="pct5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00000"/>
              </a:lnSpc>
            </a:pPr>
            <a:r>
              <a:rPr lang="it-IT" sz="1300" b="1" spc="-8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Stato Civile</a:t>
            </a:r>
            <a:endParaRPr lang="it-IT" sz="13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33A2596E-BF62-78A6-CC7C-040A02D987B9}"/>
              </a:ext>
            </a:extLst>
          </p:cNvPr>
          <p:cNvSpPr/>
          <p:nvPr/>
        </p:nvSpPr>
        <p:spPr>
          <a:xfrm>
            <a:off x="1453542" y="1135832"/>
            <a:ext cx="1988476" cy="425978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it-IT" sz="1100" b="1" dirty="0">
                <a:solidFill>
                  <a:schemeClr val="bg1"/>
                </a:solidFill>
              </a:rPr>
              <a:t>Adozione di un nuovo sistema informatico (SIDE)</a:t>
            </a: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7EE6FDC4-4CB8-BE5F-1700-EA6FFB76F7CE}"/>
              </a:ext>
            </a:extLst>
          </p:cNvPr>
          <p:cNvSpPr/>
          <p:nvPr/>
        </p:nvSpPr>
        <p:spPr>
          <a:xfrm>
            <a:off x="3633664" y="1127750"/>
            <a:ext cx="1988476" cy="425978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it-IT" sz="1100" b="1" dirty="0">
                <a:solidFill>
                  <a:schemeClr val="bg1"/>
                </a:solidFill>
              </a:rPr>
              <a:t>Riorganizzazione degli Uffici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5C7A97EC-09C9-9B48-48DC-D2294DC19946}"/>
              </a:ext>
            </a:extLst>
          </p:cNvPr>
          <p:cNvSpPr/>
          <p:nvPr/>
        </p:nvSpPr>
        <p:spPr>
          <a:xfrm>
            <a:off x="4272248" y="2299871"/>
            <a:ext cx="1312407" cy="34344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43875" rIns="0" bIns="0" rtlCol="0" anchor="t"/>
          <a:lstStyle/>
          <a:p>
            <a:pPr>
              <a:spcBef>
                <a:spcPts val="488"/>
              </a:spcBef>
              <a:buSzPct val="80000"/>
              <a:defRPr/>
            </a:pPr>
            <a:endParaRPr lang="it-IT" sz="1300" dirty="0">
              <a:solidFill>
                <a:srgbClr val="000000"/>
              </a:solidFill>
              <a:latin typeface="Satoshi" pitchFamily="2" charset="77"/>
            </a:endParaRP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66DE09DA-CF93-104E-9A1D-5119CC51F97F}"/>
              </a:ext>
            </a:extLst>
          </p:cNvPr>
          <p:cNvSpPr/>
          <p:nvPr/>
        </p:nvSpPr>
        <p:spPr>
          <a:xfrm>
            <a:off x="5758779" y="1169821"/>
            <a:ext cx="1988477" cy="425978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it-IT" sz="11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Revisione dei processi 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E848972B-5976-6EC1-5ABF-1EE70EAC2885}"/>
              </a:ext>
            </a:extLst>
          </p:cNvPr>
          <p:cNvSpPr/>
          <p:nvPr/>
        </p:nvSpPr>
        <p:spPr>
          <a:xfrm>
            <a:off x="1506167" y="3079360"/>
            <a:ext cx="1988476" cy="404532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it-IT" sz="1100" b="1" dirty="0">
                <a:solidFill>
                  <a:schemeClr val="bg1"/>
                </a:solidFill>
              </a:rPr>
              <a:t>Adozione di nuovo sistema informatico </a:t>
            </a:r>
          </a:p>
        </p:txBody>
      </p:sp>
      <p:sp>
        <p:nvSpPr>
          <p:cNvPr id="28" name="Figura a mano libera 27">
            <a:extLst>
              <a:ext uri="{FF2B5EF4-FFF2-40B4-BE49-F238E27FC236}">
                <a16:creationId xmlns:a16="http://schemas.microsoft.com/office/drawing/2014/main" id="{8CD8E75E-F952-E5F7-6CE8-83D9CDEAB93E}"/>
              </a:ext>
            </a:extLst>
          </p:cNvPr>
          <p:cNvSpPr/>
          <p:nvPr/>
        </p:nvSpPr>
        <p:spPr>
          <a:xfrm>
            <a:off x="327633" y="3626225"/>
            <a:ext cx="478251" cy="510993"/>
          </a:xfrm>
          <a:custGeom>
            <a:avLst/>
            <a:gdLst>
              <a:gd name="connsiteX0" fmla="*/ 235088 w 756910"/>
              <a:gd name="connsiteY0" fmla="*/ 51830 h 808728"/>
              <a:gd name="connsiteX1" fmla="*/ 414297 w 756910"/>
              <a:gd name="connsiteY1" fmla="*/ 51830 h 808728"/>
              <a:gd name="connsiteX2" fmla="*/ 424349 w 756910"/>
              <a:gd name="connsiteY2" fmla="*/ 55868 h 808728"/>
              <a:gd name="connsiteX3" fmla="*/ 640161 w 756910"/>
              <a:gd name="connsiteY3" fmla="*/ 265151 h 808728"/>
              <a:gd name="connsiteX4" fmla="*/ 644314 w 756910"/>
              <a:gd name="connsiteY4" fmla="*/ 274898 h 808728"/>
              <a:gd name="connsiteX5" fmla="*/ 644325 w 756910"/>
              <a:gd name="connsiteY5" fmla="*/ 414290 h 808728"/>
              <a:gd name="connsiteX6" fmla="*/ 691685 w 756910"/>
              <a:gd name="connsiteY6" fmla="*/ 438138 h 808728"/>
              <a:gd name="connsiteX7" fmla="*/ 717565 w 756910"/>
              <a:gd name="connsiteY7" fmla="*/ 498738 h 808728"/>
              <a:gd name="connsiteX8" fmla="*/ 691652 w 756910"/>
              <a:gd name="connsiteY8" fmla="*/ 559294 h 808728"/>
              <a:gd name="connsiteX9" fmla="*/ 691394 w 756910"/>
              <a:gd name="connsiteY9" fmla="*/ 559544 h 808728"/>
              <a:gd name="connsiteX10" fmla="*/ 706114 w 756910"/>
              <a:gd name="connsiteY10" fmla="*/ 610017 h 808728"/>
              <a:gd name="connsiteX11" fmla="*/ 749914 w 756910"/>
              <a:gd name="connsiteY11" fmla="*/ 650970 h 808728"/>
              <a:gd name="connsiteX12" fmla="*/ 756877 w 756910"/>
              <a:gd name="connsiteY12" fmla="*/ 662813 h 808728"/>
              <a:gd name="connsiteX13" fmla="*/ 756910 w 756910"/>
              <a:gd name="connsiteY13" fmla="*/ 741735 h 808728"/>
              <a:gd name="connsiteX14" fmla="*/ 742695 w 756910"/>
              <a:gd name="connsiteY14" fmla="*/ 755520 h 808728"/>
              <a:gd name="connsiteX15" fmla="*/ 726800 w 756910"/>
              <a:gd name="connsiteY15" fmla="*/ 755520 h 808728"/>
              <a:gd name="connsiteX16" fmla="*/ 726800 w 756910"/>
              <a:gd name="connsiteY16" fmla="*/ 766049 h 808728"/>
              <a:gd name="connsiteX17" fmla="*/ 713882 w 756910"/>
              <a:gd name="connsiteY17" fmla="*/ 796148 h 808728"/>
              <a:gd name="connsiteX18" fmla="*/ 713793 w 756910"/>
              <a:gd name="connsiteY18" fmla="*/ 796235 h 808728"/>
              <a:gd name="connsiteX19" fmla="*/ 682786 w 756910"/>
              <a:gd name="connsiteY19" fmla="*/ 808728 h 808728"/>
              <a:gd name="connsiteX20" fmla="*/ 67665 w 756910"/>
              <a:gd name="connsiteY20" fmla="*/ 808728 h 808728"/>
              <a:gd name="connsiteX21" fmla="*/ 53449 w 756910"/>
              <a:gd name="connsiteY21" fmla="*/ 794943 h 808728"/>
              <a:gd name="connsiteX22" fmla="*/ 53449 w 756910"/>
              <a:gd name="connsiteY22" fmla="*/ 227964 h 808728"/>
              <a:gd name="connsiteX23" fmla="*/ 38081 w 756910"/>
              <a:gd name="connsiteY23" fmla="*/ 215210 h 808728"/>
              <a:gd name="connsiteX24" fmla="*/ 0 w 756910"/>
              <a:gd name="connsiteY24" fmla="*/ 126063 h 808728"/>
              <a:gd name="connsiteX25" fmla="*/ 38081 w 756910"/>
              <a:gd name="connsiteY25" fmla="*/ 36981 h 808728"/>
              <a:gd name="connsiteX26" fmla="*/ 38170 w 756910"/>
              <a:gd name="connsiteY26" fmla="*/ 36894 h 808728"/>
              <a:gd name="connsiteX27" fmla="*/ 130002 w 756910"/>
              <a:gd name="connsiteY27" fmla="*/ 0 h 808728"/>
              <a:gd name="connsiteX28" fmla="*/ 221935 w 756910"/>
              <a:gd name="connsiteY28" fmla="*/ 36927 h 808728"/>
              <a:gd name="connsiteX29" fmla="*/ 235088 w 756910"/>
              <a:gd name="connsiteY29" fmla="*/ 51830 h 808728"/>
              <a:gd name="connsiteX30" fmla="*/ 555840 w 756910"/>
              <a:gd name="connsiteY30" fmla="*/ 648745 h 808728"/>
              <a:gd name="connsiteX31" fmla="*/ 701133 w 756910"/>
              <a:gd name="connsiteY31" fmla="*/ 648745 h 808728"/>
              <a:gd name="connsiteX32" fmla="*/ 681634 w 756910"/>
              <a:gd name="connsiteY32" fmla="*/ 623910 h 808728"/>
              <a:gd name="connsiteX33" fmla="*/ 664810 w 756910"/>
              <a:gd name="connsiteY33" fmla="*/ 577171 h 808728"/>
              <a:gd name="connsiteX34" fmla="*/ 629192 w 756910"/>
              <a:gd name="connsiteY34" fmla="*/ 584422 h 808728"/>
              <a:gd name="connsiteX35" fmla="*/ 591693 w 756910"/>
              <a:gd name="connsiteY35" fmla="*/ 576336 h 808728"/>
              <a:gd name="connsiteX36" fmla="*/ 574936 w 756910"/>
              <a:gd name="connsiteY36" fmla="*/ 624138 h 808728"/>
              <a:gd name="connsiteX37" fmla="*/ 555840 w 756910"/>
              <a:gd name="connsiteY37" fmla="*/ 648745 h 808728"/>
              <a:gd name="connsiteX38" fmla="*/ 728479 w 756910"/>
              <a:gd name="connsiteY38" fmla="*/ 676315 h 808728"/>
              <a:gd name="connsiteX39" fmla="*/ 528684 w 756910"/>
              <a:gd name="connsiteY39" fmla="*/ 676315 h 808728"/>
              <a:gd name="connsiteX40" fmla="*/ 528684 w 756910"/>
              <a:gd name="connsiteY40" fmla="*/ 727950 h 808728"/>
              <a:gd name="connsiteX41" fmla="*/ 728479 w 756910"/>
              <a:gd name="connsiteY41" fmla="*/ 727950 h 808728"/>
              <a:gd name="connsiteX42" fmla="*/ 728479 w 756910"/>
              <a:gd name="connsiteY42" fmla="*/ 676315 h 808728"/>
              <a:gd name="connsiteX43" fmla="*/ 565019 w 756910"/>
              <a:gd name="connsiteY43" fmla="*/ 557590 h 808728"/>
              <a:gd name="connsiteX44" fmla="*/ 540829 w 756910"/>
              <a:gd name="connsiteY44" fmla="*/ 498738 h 808728"/>
              <a:gd name="connsiteX45" fmla="*/ 566709 w 756910"/>
              <a:gd name="connsiteY45" fmla="*/ 438138 h 808728"/>
              <a:gd name="connsiteX46" fmla="*/ 567571 w 756910"/>
              <a:gd name="connsiteY46" fmla="*/ 437367 h 808728"/>
              <a:gd name="connsiteX47" fmla="*/ 615894 w 756910"/>
              <a:gd name="connsiteY47" fmla="*/ 414008 h 808728"/>
              <a:gd name="connsiteX48" fmla="*/ 615894 w 756910"/>
              <a:gd name="connsiteY48" fmla="*/ 280608 h 808728"/>
              <a:gd name="connsiteX49" fmla="*/ 408409 w 756910"/>
              <a:gd name="connsiteY49" fmla="*/ 79400 h 808728"/>
              <a:gd name="connsiteX50" fmla="*/ 250815 w 756910"/>
              <a:gd name="connsiteY50" fmla="*/ 79400 h 808728"/>
              <a:gd name="connsiteX51" fmla="*/ 260016 w 756910"/>
              <a:gd name="connsiteY51" fmla="*/ 126063 h 808728"/>
              <a:gd name="connsiteX52" fmla="*/ 221935 w 756910"/>
              <a:gd name="connsiteY52" fmla="*/ 215210 h 808728"/>
              <a:gd name="connsiteX53" fmla="*/ 130002 w 756910"/>
              <a:gd name="connsiteY53" fmla="*/ 252137 h 808728"/>
              <a:gd name="connsiteX54" fmla="*/ 81881 w 756910"/>
              <a:gd name="connsiteY54" fmla="*/ 243214 h 808728"/>
              <a:gd name="connsiteX55" fmla="*/ 81881 w 756910"/>
              <a:gd name="connsiteY55" fmla="*/ 781158 h 808728"/>
              <a:gd name="connsiteX56" fmla="*/ 534427 w 756910"/>
              <a:gd name="connsiteY56" fmla="*/ 781158 h 808728"/>
              <a:gd name="connsiteX57" fmla="*/ 531572 w 756910"/>
              <a:gd name="connsiteY57" fmla="*/ 766049 h 808728"/>
              <a:gd name="connsiteX58" fmla="*/ 531572 w 756910"/>
              <a:gd name="connsiteY58" fmla="*/ 755520 h 808728"/>
              <a:gd name="connsiteX59" fmla="*/ 514468 w 756910"/>
              <a:gd name="connsiteY59" fmla="*/ 755520 h 808728"/>
              <a:gd name="connsiteX60" fmla="*/ 500253 w 756910"/>
              <a:gd name="connsiteY60" fmla="*/ 741735 h 808728"/>
              <a:gd name="connsiteX61" fmla="*/ 500253 w 756910"/>
              <a:gd name="connsiteY61" fmla="*/ 662813 h 808728"/>
              <a:gd name="connsiteX62" fmla="*/ 508010 w 756910"/>
              <a:gd name="connsiteY62" fmla="*/ 650536 h 808728"/>
              <a:gd name="connsiteX63" fmla="*/ 550400 w 756910"/>
              <a:gd name="connsiteY63" fmla="*/ 610353 h 808728"/>
              <a:gd name="connsiteX64" fmla="*/ 565019 w 756910"/>
              <a:gd name="connsiteY64" fmla="*/ 557590 h 808728"/>
              <a:gd name="connsiteX65" fmla="*/ 560004 w 756910"/>
              <a:gd name="connsiteY65" fmla="*/ 755520 h 808728"/>
              <a:gd name="connsiteX66" fmla="*/ 560004 w 756910"/>
              <a:gd name="connsiteY66" fmla="*/ 766049 h 808728"/>
              <a:gd name="connsiteX67" fmla="*/ 564582 w 756910"/>
              <a:gd name="connsiteY67" fmla="*/ 776708 h 808728"/>
              <a:gd name="connsiteX68" fmla="*/ 575171 w 756910"/>
              <a:gd name="connsiteY68" fmla="*/ 781158 h 808728"/>
              <a:gd name="connsiteX69" fmla="*/ 682786 w 756910"/>
              <a:gd name="connsiteY69" fmla="*/ 781158 h 808728"/>
              <a:gd name="connsiteX70" fmla="*/ 693779 w 756910"/>
              <a:gd name="connsiteY70" fmla="*/ 776762 h 808728"/>
              <a:gd name="connsiteX71" fmla="*/ 698368 w 756910"/>
              <a:gd name="connsiteY71" fmla="*/ 766049 h 808728"/>
              <a:gd name="connsiteX72" fmla="*/ 698368 w 756910"/>
              <a:gd name="connsiteY72" fmla="*/ 755520 h 808728"/>
              <a:gd name="connsiteX73" fmla="*/ 560004 w 756910"/>
              <a:gd name="connsiteY73" fmla="*/ 755520 h 808728"/>
              <a:gd name="connsiteX74" fmla="*/ 671582 w 756910"/>
              <a:gd name="connsiteY74" fmla="*/ 457632 h 808728"/>
              <a:gd name="connsiteX75" fmla="*/ 629192 w 756910"/>
              <a:gd name="connsiteY75" fmla="*/ 440612 h 808728"/>
              <a:gd name="connsiteX76" fmla="*/ 587462 w 756910"/>
              <a:gd name="connsiteY76" fmla="*/ 456959 h 808728"/>
              <a:gd name="connsiteX77" fmla="*/ 586813 w 756910"/>
              <a:gd name="connsiteY77" fmla="*/ 457632 h 808728"/>
              <a:gd name="connsiteX78" fmla="*/ 569261 w 756910"/>
              <a:gd name="connsiteY78" fmla="*/ 498738 h 808728"/>
              <a:gd name="connsiteX79" fmla="*/ 586119 w 756910"/>
              <a:gd name="connsiteY79" fmla="*/ 539203 h 808728"/>
              <a:gd name="connsiteX80" fmla="*/ 586813 w 756910"/>
              <a:gd name="connsiteY80" fmla="*/ 539832 h 808728"/>
              <a:gd name="connsiteX81" fmla="*/ 629192 w 756910"/>
              <a:gd name="connsiteY81" fmla="*/ 556852 h 808728"/>
              <a:gd name="connsiteX82" fmla="*/ 671582 w 756910"/>
              <a:gd name="connsiteY82" fmla="*/ 539832 h 808728"/>
              <a:gd name="connsiteX83" fmla="*/ 689133 w 756910"/>
              <a:gd name="connsiteY83" fmla="*/ 498738 h 808728"/>
              <a:gd name="connsiteX84" fmla="*/ 671582 w 756910"/>
              <a:gd name="connsiteY84" fmla="*/ 457632 h 808728"/>
              <a:gd name="connsiteX85" fmla="*/ 144543 w 756910"/>
              <a:gd name="connsiteY85" fmla="*/ 737491 h 808728"/>
              <a:gd name="connsiteX86" fmla="*/ 130327 w 756910"/>
              <a:gd name="connsiteY86" fmla="*/ 723706 h 808728"/>
              <a:gd name="connsiteX87" fmla="*/ 144543 w 756910"/>
              <a:gd name="connsiteY87" fmla="*/ 709921 h 808728"/>
              <a:gd name="connsiteX88" fmla="*/ 458411 w 756910"/>
              <a:gd name="connsiteY88" fmla="*/ 709921 h 808728"/>
              <a:gd name="connsiteX89" fmla="*/ 472627 w 756910"/>
              <a:gd name="connsiteY89" fmla="*/ 723706 h 808728"/>
              <a:gd name="connsiteX90" fmla="*/ 458411 w 756910"/>
              <a:gd name="connsiteY90" fmla="*/ 737491 h 808728"/>
              <a:gd name="connsiteX91" fmla="*/ 144543 w 756910"/>
              <a:gd name="connsiteY91" fmla="*/ 737491 h 808728"/>
              <a:gd name="connsiteX92" fmla="*/ 144543 w 756910"/>
              <a:gd name="connsiteY92" fmla="*/ 662682 h 808728"/>
              <a:gd name="connsiteX93" fmla="*/ 130327 w 756910"/>
              <a:gd name="connsiteY93" fmla="*/ 648897 h 808728"/>
              <a:gd name="connsiteX94" fmla="*/ 144543 w 756910"/>
              <a:gd name="connsiteY94" fmla="*/ 635112 h 808728"/>
              <a:gd name="connsiteX95" fmla="*/ 211380 w 756910"/>
              <a:gd name="connsiteY95" fmla="*/ 635112 h 808728"/>
              <a:gd name="connsiteX96" fmla="*/ 225596 w 756910"/>
              <a:gd name="connsiteY96" fmla="*/ 648897 h 808728"/>
              <a:gd name="connsiteX97" fmla="*/ 211380 w 756910"/>
              <a:gd name="connsiteY97" fmla="*/ 662682 h 808728"/>
              <a:gd name="connsiteX98" fmla="*/ 144543 w 756910"/>
              <a:gd name="connsiteY98" fmla="*/ 662682 h 808728"/>
              <a:gd name="connsiteX99" fmla="*/ 270930 w 756910"/>
              <a:gd name="connsiteY99" fmla="*/ 662682 h 808728"/>
              <a:gd name="connsiteX100" fmla="*/ 256714 w 756910"/>
              <a:gd name="connsiteY100" fmla="*/ 648897 h 808728"/>
              <a:gd name="connsiteX101" fmla="*/ 270930 w 756910"/>
              <a:gd name="connsiteY101" fmla="*/ 635112 h 808728"/>
              <a:gd name="connsiteX102" fmla="*/ 461265 w 756910"/>
              <a:gd name="connsiteY102" fmla="*/ 635112 h 808728"/>
              <a:gd name="connsiteX103" fmla="*/ 475481 w 756910"/>
              <a:gd name="connsiteY103" fmla="*/ 648897 h 808728"/>
              <a:gd name="connsiteX104" fmla="*/ 461265 w 756910"/>
              <a:gd name="connsiteY104" fmla="*/ 662682 h 808728"/>
              <a:gd name="connsiteX105" fmla="*/ 270930 w 756910"/>
              <a:gd name="connsiteY105" fmla="*/ 662682 h 808728"/>
              <a:gd name="connsiteX106" fmla="*/ 144543 w 756910"/>
              <a:gd name="connsiteY106" fmla="*/ 587874 h 808728"/>
              <a:gd name="connsiteX107" fmla="*/ 130327 w 756910"/>
              <a:gd name="connsiteY107" fmla="*/ 574089 h 808728"/>
              <a:gd name="connsiteX108" fmla="*/ 144543 w 756910"/>
              <a:gd name="connsiteY108" fmla="*/ 560304 h 808728"/>
              <a:gd name="connsiteX109" fmla="*/ 372724 w 756910"/>
              <a:gd name="connsiteY109" fmla="*/ 560304 h 808728"/>
              <a:gd name="connsiteX110" fmla="*/ 386940 w 756910"/>
              <a:gd name="connsiteY110" fmla="*/ 574089 h 808728"/>
              <a:gd name="connsiteX111" fmla="*/ 372724 w 756910"/>
              <a:gd name="connsiteY111" fmla="*/ 587874 h 808728"/>
              <a:gd name="connsiteX112" fmla="*/ 144543 w 756910"/>
              <a:gd name="connsiteY112" fmla="*/ 587874 h 808728"/>
              <a:gd name="connsiteX113" fmla="*/ 432285 w 756910"/>
              <a:gd name="connsiteY113" fmla="*/ 587874 h 808728"/>
              <a:gd name="connsiteX114" fmla="*/ 418069 w 756910"/>
              <a:gd name="connsiteY114" fmla="*/ 574089 h 808728"/>
              <a:gd name="connsiteX115" fmla="*/ 432285 w 756910"/>
              <a:gd name="connsiteY115" fmla="*/ 560304 h 808728"/>
              <a:gd name="connsiteX116" fmla="*/ 511693 w 756910"/>
              <a:gd name="connsiteY116" fmla="*/ 560304 h 808728"/>
              <a:gd name="connsiteX117" fmla="*/ 525908 w 756910"/>
              <a:gd name="connsiteY117" fmla="*/ 574089 h 808728"/>
              <a:gd name="connsiteX118" fmla="*/ 511693 w 756910"/>
              <a:gd name="connsiteY118" fmla="*/ 587874 h 808728"/>
              <a:gd name="connsiteX119" fmla="*/ 432285 w 756910"/>
              <a:gd name="connsiteY119" fmla="*/ 587874 h 808728"/>
              <a:gd name="connsiteX120" fmla="*/ 144543 w 756910"/>
              <a:gd name="connsiteY120" fmla="*/ 513076 h 808728"/>
              <a:gd name="connsiteX121" fmla="*/ 130327 w 756910"/>
              <a:gd name="connsiteY121" fmla="*/ 499291 h 808728"/>
              <a:gd name="connsiteX122" fmla="*/ 144543 w 756910"/>
              <a:gd name="connsiteY122" fmla="*/ 485506 h 808728"/>
              <a:gd name="connsiteX123" fmla="*/ 501282 w 756910"/>
              <a:gd name="connsiteY123" fmla="*/ 485506 h 808728"/>
              <a:gd name="connsiteX124" fmla="*/ 515498 w 756910"/>
              <a:gd name="connsiteY124" fmla="*/ 499291 h 808728"/>
              <a:gd name="connsiteX125" fmla="*/ 501282 w 756910"/>
              <a:gd name="connsiteY125" fmla="*/ 513076 h 808728"/>
              <a:gd name="connsiteX126" fmla="*/ 144543 w 756910"/>
              <a:gd name="connsiteY126" fmla="*/ 513076 h 808728"/>
              <a:gd name="connsiteX127" fmla="*/ 144543 w 756910"/>
              <a:gd name="connsiteY127" fmla="*/ 438268 h 808728"/>
              <a:gd name="connsiteX128" fmla="*/ 130327 w 756910"/>
              <a:gd name="connsiteY128" fmla="*/ 424483 h 808728"/>
              <a:gd name="connsiteX129" fmla="*/ 144543 w 756910"/>
              <a:gd name="connsiteY129" fmla="*/ 410698 h 808728"/>
              <a:gd name="connsiteX130" fmla="*/ 244457 w 756910"/>
              <a:gd name="connsiteY130" fmla="*/ 410698 h 808728"/>
              <a:gd name="connsiteX131" fmla="*/ 258673 w 756910"/>
              <a:gd name="connsiteY131" fmla="*/ 424483 h 808728"/>
              <a:gd name="connsiteX132" fmla="*/ 244457 w 756910"/>
              <a:gd name="connsiteY132" fmla="*/ 438268 h 808728"/>
              <a:gd name="connsiteX133" fmla="*/ 144543 w 756910"/>
              <a:gd name="connsiteY133" fmla="*/ 438268 h 808728"/>
              <a:gd name="connsiteX134" fmla="*/ 302204 w 756910"/>
              <a:gd name="connsiteY134" fmla="*/ 438268 h 808728"/>
              <a:gd name="connsiteX135" fmla="*/ 287989 w 756910"/>
              <a:gd name="connsiteY135" fmla="*/ 424483 h 808728"/>
              <a:gd name="connsiteX136" fmla="*/ 302204 w 756910"/>
              <a:gd name="connsiteY136" fmla="*/ 410698 h 808728"/>
              <a:gd name="connsiteX137" fmla="*/ 522091 w 756910"/>
              <a:gd name="connsiteY137" fmla="*/ 410698 h 808728"/>
              <a:gd name="connsiteX138" fmla="*/ 536307 w 756910"/>
              <a:gd name="connsiteY138" fmla="*/ 424483 h 808728"/>
              <a:gd name="connsiteX139" fmla="*/ 522091 w 756910"/>
              <a:gd name="connsiteY139" fmla="*/ 438268 h 808728"/>
              <a:gd name="connsiteX140" fmla="*/ 302204 w 756910"/>
              <a:gd name="connsiteY140" fmla="*/ 438268 h 808728"/>
              <a:gd name="connsiteX141" fmla="*/ 144543 w 756910"/>
              <a:gd name="connsiteY141" fmla="*/ 363470 h 808728"/>
              <a:gd name="connsiteX142" fmla="*/ 130327 w 756910"/>
              <a:gd name="connsiteY142" fmla="*/ 349685 h 808728"/>
              <a:gd name="connsiteX143" fmla="*/ 144543 w 756910"/>
              <a:gd name="connsiteY143" fmla="*/ 335900 h 808728"/>
              <a:gd name="connsiteX144" fmla="*/ 553254 w 756910"/>
              <a:gd name="connsiteY144" fmla="*/ 335900 h 808728"/>
              <a:gd name="connsiteX145" fmla="*/ 567470 w 756910"/>
              <a:gd name="connsiteY145" fmla="*/ 349685 h 808728"/>
              <a:gd name="connsiteX146" fmla="*/ 553254 w 756910"/>
              <a:gd name="connsiteY146" fmla="*/ 363470 h 808728"/>
              <a:gd name="connsiteX147" fmla="*/ 144543 w 756910"/>
              <a:gd name="connsiteY147" fmla="*/ 363470 h 808728"/>
              <a:gd name="connsiteX148" fmla="*/ 69076 w 756910"/>
              <a:gd name="connsiteY148" fmla="*/ 126139 h 808728"/>
              <a:gd name="connsiteX149" fmla="*/ 69020 w 756910"/>
              <a:gd name="connsiteY149" fmla="*/ 106699 h 808728"/>
              <a:gd name="connsiteX150" fmla="*/ 89067 w 756910"/>
              <a:gd name="connsiteY150" fmla="*/ 106644 h 808728"/>
              <a:gd name="connsiteX151" fmla="*/ 119648 w 756910"/>
              <a:gd name="connsiteY151" fmla="*/ 136299 h 808728"/>
              <a:gd name="connsiteX152" fmla="*/ 170881 w 756910"/>
              <a:gd name="connsiteY152" fmla="*/ 86618 h 808728"/>
              <a:gd name="connsiteX153" fmla="*/ 190985 w 756910"/>
              <a:gd name="connsiteY153" fmla="*/ 86618 h 808728"/>
              <a:gd name="connsiteX154" fmla="*/ 190985 w 756910"/>
              <a:gd name="connsiteY154" fmla="*/ 106113 h 808728"/>
              <a:gd name="connsiteX155" fmla="*/ 129734 w 756910"/>
              <a:gd name="connsiteY155" fmla="*/ 165508 h 808728"/>
              <a:gd name="connsiteX156" fmla="*/ 109686 w 756910"/>
              <a:gd name="connsiteY156" fmla="*/ 165508 h 808728"/>
              <a:gd name="connsiteX157" fmla="*/ 69076 w 756910"/>
              <a:gd name="connsiteY157" fmla="*/ 126139 h 808728"/>
              <a:gd name="connsiteX158" fmla="*/ 201832 w 756910"/>
              <a:gd name="connsiteY158" fmla="*/ 56421 h 808728"/>
              <a:gd name="connsiteX159" fmla="*/ 130002 w 756910"/>
              <a:gd name="connsiteY159" fmla="*/ 27570 h 808728"/>
              <a:gd name="connsiteX160" fmla="*/ 58184 w 756910"/>
              <a:gd name="connsiteY160" fmla="*/ 56367 h 808728"/>
              <a:gd name="connsiteX161" fmla="*/ 28432 w 756910"/>
              <a:gd name="connsiteY161" fmla="*/ 126063 h 808728"/>
              <a:gd name="connsiteX162" fmla="*/ 58184 w 756910"/>
              <a:gd name="connsiteY162" fmla="*/ 195716 h 808728"/>
              <a:gd name="connsiteX163" fmla="*/ 130002 w 756910"/>
              <a:gd name="connsiteY163" fmla="*/ 224567 h 808728"/>
              <a:gd name="connsiteX164" fmla="*/ 201832 w 756910"/>
              <a:gd name="connsiteY164" fmla="*/ 195716 h 808728"/>
              <a:gd name="connsiteX165" fmla="*/ 231584 w 756910"/>
              <a:gd name="connsiteY165" fmla="*/ 126063 h 808728"/>
              <a:gd name="connsiteX166" fmla="*/ 201832 w 756910"/>
              <a:gd name="connsiteY166" fmla="*/ 56421 h 808728"/>
              <a:gd name="connsiteX167" fmla="*/ 393040 w 756910"/>
              <a:gd name="connsiteY167" fmla="*/ 118899 h 808728"/>
              <a:gd name="connsiteX168" fmla="*/ 407256 w 756910"/>
              <a:gd name="connsiteY168" fmla="*/ 105114 h 808728"/>
              <a:gd name="connsiteX169" fmla="*/ 421472 w 756910"/>
              <a:gd name="connsiteY169" fmla="*/ 118899 h 808728"/>
              <a:gd name="connsiteX170" fmla="*/ 421472 w 756910"/>
              <a:gd name="connsiteY170" fmla="*/ 267941 h 808728"/>
              <a:gd name="connsiteX171" fmla="*/ 575160 w 756910"/>
              <a:gd name="connsiteY171" fmla="*/ 267941 h 808728"/>
              <a:gd name="connsiteX172" fmla="*/ 589376 w 756910"/>
              <a:gd name="connsiteY172" fmla="*/ 281726 h 808728"/>
              <a:gd name="connsiteX173" fmla="*/ 575160 w 756910"/>
              <a:gd name="connsiteY173" fmla="*/ 295511 h 808728"/>
              <a:gd name="connsiteX174" fmla="*/ 407256 w 756910"/>
              <a:gd name="connsiteY174" fmla="*/ 295511 h 808728"/>
              <a:gd name="connsiteX175" fmla="*/ 393040 w 756910"/>
              <a:gd name="connsiteY175" fmla="*/ 281726 h 808728"/>
              <a:gd name="connsiteX176" fmla="*/ 393040 w 756910"/>
              <a:gd name="connsiteY176" fmla="*/ 118899 h 808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</a:cxnLst>
            <a:rect l="l" t="t" r="r" b="b"/>
            <a:pathLst>
              <a:path w="756910" h="808728">
                <a:moveTo>
                  <a:pt x="235088" y="51830"/>
                </a:moveTo>
                <a:lnTo>
                  <a:pt x="414297" y="51830"/>
                </a:lnTo>
                <a:cubicBezTo>
                  <a:pt x="418226" y="51830"/>
                  <a:pt x="421774" y="53371"/>
                  <a:pt x="424349" y="55868"/>
                </a:cubicBezTo>
                <a:lnTo>
                  <a:pt x="640161" y="265151"/>
                </a:lnTo>
                <a:cubicBezTo>
                  <a:pt x="642937" y="267832"/>
                  <a:pt x="644314" y="271371"/>
                  <a:pt x="644314" y="274898"/>
                </a:cubicBezTo>
                <a:lnTo>
                  <a:pt x="644325" y="414290"/>
                </a:lnTo>
                <a:cubicBezTo>
                  <a:pt x="662672" y="417362"/>
                  <a:pt x="679081" y="425915"/>
                  <a:pt x="691685" y="438138"/>
                </a:cubicBezTo>
                <a:cubicBezTo>
                  <a:pt x="707670" y="453638"/>
                  <a:pt x="717565" y="475075"/>
                  <a:pt x="717565" y="498738"/>
                </a:cubicBezTo>
                <a:cubicBezTo>
                  <a:pt x="717565" y="522357"/>
                  <a:pt x="707659" y="543783"/>
                  <a:pt x="691652" y="559294"/>
                </a:cubicBezTo>
                <a:lnTo>
                  <a:pt x="691394" y="559544"/>
                </a:lnTo>
                <a:cubicBezTo>
                  <a:pt x="692379" y="578626"/>
                  <a:pt x="697349" y="595472"/>
                  <a:pt x="706114" y="610017"/>
                </a:cubicBezTo>
                <a:cubicBezTo>
                  <a:pt x="715942" y="626233"/>
                  <a:pt x="730606" y="639888"/>
                  <a:pt x="749914" y="650970"/>
                </a:cubicBezTo>
                <a:cubicBezTo>
                  <a:pt x="754381" y="653532"/>
                  <a:pt x="756877" y="658113"/>
                  <a:pt x="756877" y="662813"/>
                </a:cubicBezTo>
                <a:lnTo>
                  <a:pt x="756910" y="741735"/>
                </a:lnTo>
                <a:cubicBezTo>
                  <a:pt x="756910" y="749344"/>
                  <a:pt x="750541" y="755520"/>
                  <a:pt x="742695" y="755520"/>
                </a:cubicBezTo>
                <a:lnTo>
                  <a:pt x="726800" y="755520"/>
                </a:lnTo>
                <a:lnTo>
                  <a:pt x="726800" y="766049"/>
                </a:lnTo>
                <a:cubicBezTo>
                  <a:pt x="726800" y="777750"/>
                  <a:pt x="721852" y="788398"/>
                  <a:pt x="713882" y="796148"/>
                </a:cubicBezTo>
                <a:lnTo>
                  <a:pt x="713793" y="796235"/>
                </a:lnTo>
                <a:cubicBezTo>
                  <a:pt x="705812" y="803941"/>
                  <a:pt x="694842" y="808728"/>
                  <a:pt x="682786" y="808728"/>
                </a:cubicBezTo>
                <a:lnTo>
                  <a:pt x="67665" y="808728"/>
                </a:lnTo>
                <a:cubicBezTo>
                  <a:pt x="59819" y="808728"/>
                  <a:pt x="53449" y="802552"/>
                  <a:pt x="53449" y="794943"/>
                </a:cubicBezTo>
                <a:lnTo>
                  <a:pt x="53449" y="227964"/>
                </a:lnTo>
                <a:cubicBezTo>
                  <a:pt x="47987" y="224100"/>
                  <a:pt x="42849" y="219834"/>
                  <a:pt x="38081" y="215210"/>
                </a:cubicBezTo>
                <a:cubicBezTo>
                  <a:pt x="14563" y="192405"/>
                  <a:pt x="0" y="160873"/>
                  <a:pt x="0" y="126063"/>
                </a:cubicBezTo>
                <a:cubicBezTo>
                  <a:pt x="0" y="91318"/>
                  <a:pt x="14563" y="59808"/>
                  <a:pt x="38081" y="36981"/>
                </a:cubicBezTo>
                <a:lnTo>
                  <a:pt x="38170" y="36894"/>
                </a:lnTo>
                <a:cubicBezTo>
                  <a:pt x="61710" y="14111"/>
                  <a:pt x="94183" y="0"/>
                  <a:pt x="130002" y="0"/>
                </a:cubicBezTo>
                <a:cubicBezTo>
                  <a:pt x="165900" y="0"/>
                  <a:pt x="198418" y="14122"/>
                  <a:pt x="221935" y="36927"/>
                </a:cubicBezTo>
                <a:cubicBezTo>
                  <a:pt x="226704" y="41551"/>
                  <a:pt x="231103" y="46533"/>
                  <a:pt x="235088" y="51830"/>
                </a:cubicBezTo>
                <a:close/>
                <a:moveTo>
                  <a:pt x="555840" y="648745"/>
                </a:moveTo>
                <a:lnTo>
                  <a:pt x="701133" y="648745"/>
                </a:lnTo>
                <a:cubicBezTo>
                  <a:pt x="693521" y="641126"/>
                  <a:pt x="687006" y="632844"/>
                  <a:pt x="681634" y="623910"/>
                </a:cubicBezTo>
                <a:cubicBezTo>
                  <a:pt x="673194" y="609832"/>
                  <a:pt x="667552" y="594245"/>
                  <a:pt x="664810" y="577171"/>
                </a:cubicBezTo>
                <a:cubicBezTo>
                  <a:pt x="653918" y="581839"/>
                  <a:pt x="641863" y="584422"/>
                  <a:pt x="629192" y="584422"/>
                </a:cubicBezTo>
                <a:cubicBezTo>
                  <a:pt x="615793" y="584422"/>
                  <a:pt x="603077" y="581513"/>
                  <a:pt x="591693" y="576336"/>
                </a:cubicBezTo>
                <a:cubicBezTo>
                  <a:pt x="589063" y="593855"/>
                  <a:pt x="583477" y="609800"/>
                  <a:pt x="574936" y="624138"/>
                </a:cubicBezTo>
                <a:cubicBezTo>
                  <a:pt x="569664" y="632985"/>
                  <a:pt x="563295" y="641191"/>
                  <a:pt x="555840" y="648745"/>
                </a:cubicBezTo>
                <a:close/>
                <a:moveTo>
                  <a:pt x="728479" y="676315"/>
                </a:moveTo>
                <a:lnTo>
                  <a:pt x="528684" y="676315"/>
                </a:lnTo>
                <a:lnTo>
                  <a:pt x="528684" y="727950"/>
                </a:lnTo>
                <a:lnTo>
                  <a:pt x="728479" y="727950"/>
                </a:lnTo>
                <a:lnTo>
                  <a:pt x="728479" y="676315"/>
                </a:lnTo>
                <a:close/>
                <a:moveTo>
                  <a:pt x="565019" y="557590"/>
                </a:moveTo>
                <a:cubicBezTo>
                  <a:pt x="550031" y="542231"/>
                  <a:pt x="540829" y="521499"/>
                  <a:pt x="540829" y="498738"/>
                </a:cubicBezTo>
                <a:cubicBezTo>
                  <a:pt x="540829" y="475075"/>
                  <a:pt x="550725" y="453638"/>
                  <a:pt x="566709" y="438138"/>
                </a:cubicBezTo>
                <a:lnTo>
                  <a:pt x="567571" y="437367"/>
                </a:lnTo>
                <a:cubicBezTo>
                  <a:pt x="580488" y="425167"/>
                  <a:pt x="597256" y="416754"/>
                  <a:pt x="615894" y="414008"/>
                </a:cubicBezTo>
                <a:lnTo>
                  <a:pt x="615894" y="280608"/>
                </a:lnTo>
                <a:lnTo>
                  <a:pt x="408409" y="79400"/>
                </a:lnTo>
                <a:lnTo>
                  <a:pt x="250815" y="79400"/>
                </a:lnTo>
                <a:cubicBezTo>
                  <a:pt x="256747" y="93836"/>
                  <a:pt x="260016" y="109586"/>
                  <a:pt x="260016" y="126063"/>
                </a:cubicBezTo>
                <a:cubicBezTo>
                  <a:pt x="260016" y="160862"/>
                  <a:pt x="245453" y="192405"/>
                  <a:pt x="221935" y="215210"/>
                </a:cubicBezTo>
                <a:cubicBezTo>
                  <a:pt x="198418" y="238015"/>
                  <a:pt x="165889" y="252137"/>
                  <a:pt x="130002" y="252137"/>
                </a:cubicBezTo>
                <a:cubicBezTo>
                  <a:pt x="113010" y="252137"/>
                  <a:pt x="96769" y="248967"/>
                  <a:pt x="81881" y="243214"/>
                </a:cubicBezTo>
                <a:lnTo>
                  <a:pt x="81881" y="781158"/>
                </a:lnTo>
                <a:lnTo>
                  <a:pt x="534427" y="781158"/>
                </a:lnTo>
                <a:cubicBezTo>
                  <a:pt x="532580" y="776447"/>
                  <a:pt x="531572" y="771356"/>
                  <a:pt x="531572" y="766049"/>
                </a:cubicBezTo>
                <a:lnTo>
                  <a:pt x="531572" y="755520"/>
                </a:lnTo>
                <a:lnTo>
                  <a:pt x="514468" y="755520"/>
                </a:lnTo>
                <a:cubicBezTo>
                  <a:pt x="506622" y="755520"/>
                  <a:pt x="500253" y="749344"/>
                  <a:pt x="500253" y="741735"/>
                </a:cubicBezTo>
                <a:lnTo>
                  <a:pt x="500253" y="662813"/>
                </a:lnTo>
                <a:cubicBezTo>
                  <a:pt x="500253" y="657461"/>
                  <a:pt x="503409" y="652816"/>
                  <a:pt x="508010" y="650536"/>
                </a:cubicBezTo>
                <a:cubicBezTo>
                  <a:pt x="526837" y="639595"/>
                  <a:pt x="540964" y="626201"/>
                  <a:pt x="550400" y="610353"/>
                </a:cubicBezTo>
                <a:cubicBezTo>
                  <a:pt x="559411" y="595222"/>
                  <a:pt x="564291" y="577616"/>
                  <a:pt x="565019" y="557590"/>
                </a:cubicBezTo>
                <a:close/>
                <a:moveTo>
                  <a:pt x="560004" y="755520"/>
                </a:moveTo>
                <a:lnTo>
                  <a:pt x="560004" y="766049"/>
                </a:lnTo>
                <a:cubicBezTo>
                  <a:pt x="560004" y="770184"/>
                  <a:pt x="561773" y="773983"/>
                  <a:pt x="564582" y="776708"/>
                </a:cubicBezTo>
                <a:cubicBezTo>
                  <a:pt x="567325" y="779367"/>
                  <a:pt x="571063" y="781049"/>
                  <a:pt x="575171" y="781158"/>
                </a:cubicBezTo>
                <a:cubicBezTo>
                  <a:pt x="611047" y="781158"/>
                  <a:pt x="646911" y="781158"/>
                  <a:pt x="682786" y="781158"/>
                </a:cubicBezTo>
                <a:cubicBezTo>
                  <a:pt x="687085" y="781158"/>
                  <a:pt x="690991" y="779465"/>
                  <a:pt x="693779" y="776762"/>
                </a:cubicBezTo>
                <a:cubicBezTo>
                  <a:pt x="696622" y="774005"/>
                  <a:pt x="698368" y="770217"/>
                  <a:pt x="698368" y="766049"/>
                </a:cubicBezTo>
                <a:lnTo>
                  <a:pt x="698368" y="755520"/>
                </a:lnTo>
                <a:lnTo>
                  <a:pt x="560004" y="755520"/>
                </a:lnTo>
                <a:close/>
                <a:moveTo>
                  <a:pt x="671582" y="457632"/>
                </a:moveTo>
                <a:cubicBezTo>
                  <a:pt x="660746" y="447125"/>
                  <a:pt x="645747" y="440612"/>
                  <a:pt x="629192" y="440612"/>
                </a:cubicBezTo>
                <a:cubicBezTo>
                  <a:pt x="612927" y="440612"/>
                  <a:pt x="598197" y="446854"/>
                  <a:pt x="587462" y="456959"/>
                </a:cubicBezTo>
                <a:lnTo>
                  <a:pt x="586813" y="457632"/>
                </a:lnTo>
                <a:cubicBezTo>
                  <a:pt x="575977" y="468139"/>
                  <a:pt x="569261" y="482684"/>
                  <a:pt x="569261" y="498738"/>
                </a:cubicBezTo>
                <a:cubicBezTo>
                  <a:pt x="569261" y="514509"/>
                  <a:pt x="575697" y="528793"/>
                  <a:pt x="586119" y="539203"/>
                </a:cubicBezTo>
                <a:lnTo>
                  <a:pt x="586813" y="539832"/>
                </a:lnTo>
                <a:cubicBezTo>
                  <a:pt x="597648" y="550339"/>
                  <a:pt x="612647" y="556852"/>
                  <a:pt x="629192" y="556852"/>
                </a:cubicBezTo>
                <a:cubicBezTo>
                  <a:pt x="645747" y="556852"/>
                  <a:pt x="660746" y="550339"/>
                  <a:pt x="671582" y="539832"/>
                </a:cubicBezTo>
                <a:cubicBezTo>
                  <a:pt x="682439" y="529369"/>
                  <a:pt x="689133" y="514824"/>
                  <a:pt x="689133" y="498738"/>
                </a:cubicBezTo>
                <a:cubicBezTo>
                  <a:pt x="689133" y="482684"/>
                  <a:pt x="682417" y="468139"/>
                  <a:pt x="671582" y="457632"/>
                </a:cubicBezTo>
                <a:close/>
                <a:moveTo>
                  <a:pt x="144543" y="737491"/>
                </a:moveTo>
                <a:cubicBezTo>
                  <a:pt x="136696" y="737491"/>
                  <a:pt x="130327" y="731315"/>
                  <a:pt x="130327" y="723706"/>
                </a:cubicBezTo>
                <a:cubicBezTo>
                  <a:pt x="130327" y="716097"/>
                  <a:pt x="136696" y="709921"/>
                  <a:pt x="144543" y="709921"/>
                </a:cubicBezTo>
                <a:lnTo>
                  <a:pt x="458411" y="709921"/>
                </a:lnTo>
                <a:cubicBezTo>
                  <a:pt x="466258" y="709921"/>
                  <a:pt x="472627" y="716097"/>
                  <a:pt x="472627" y="723706"/>
                </a:cubicBezTo>
                <a:cubicBezTo>
                  <a:pt x="472627" y="731315"/>
                  <a:pt x="466258" y="737491"/>
                  <a:pt x="458411" y="737491"/>
                </a:cubicBezTo>
                <a:lnTo>
                  <a:pt x="144543" y="737491"/>
                </a:lnTo>
                <a:close/>
                <a:moveTo>
                  <a:pt x="144543" y="662682"/>
                </a:moveTo>
                <a:cubicBezTo>
                  <a:pt x="136696" y="662682"/>
                  <a:pt x="130327" y="656506"/>
                  <a:pt x="130327" y="648897"/>
                </a:cubicBezTo>
                <a:cubicBezTo>
                  <a:pt x="130327" y="641288"/>
                  <a:pt x="136696" y="635112"/>
                  <a:pt x="144543" y="635112"/>
                </a:cubicBezTo>
                <a:lnTo>
                  <a:pt x="211380" y="635112"/>
                </a:lnTo>
                <a:cubicBezTo>
                  <a:pt x="219226" y="635112"/>
                  <a:pt x="225596" y="641288"/>
                  <a:pt x="225596" y="648897"/>
                </a:cubicBezTo>
                <a:cubicBezTo>
                  <a:pt x="225596" y="656506"/>
                  <a:pt x="219226" y="662682"/>
                  <a:pt x="211380" y="662682"/>
                </a:cubicBezTo>
                <a:lnTo>
                  <a:pt x="144543" y="662682"/>
                </a:lnTo>
                <a:close/>
                <a:moveTo>
                  <a:pt x="270930" y="662682"/>
                </a:moveTo>
                <a:cubicBezTo>
                  <a:pt x="263083" y="662682"/>
                  <a:pt x="256714" y="656506"/>
                  <a:pt x="256714" y="648897"/>
                </a:cubicBezTo>
                <a:cubicBezTo>
                  <a:pt x="256714" y="641288"/>
                  <a:pt x="263083" y="635112"/>
                  <a:pt x="270930" y="635112"/>
                </a:cubicBezTo>
                <a:lnTo>
                  <a:pt x="461265" y="635112"/>
                </a:lnTo>
                <a:cubicBezTo>
                  <a:pt x="469112" y="635112"/>
                  <a:pt x="475481" y="641288"/>
                  <a:pt x="475481" y="648897"/>
                </a:cubicBezTo>
                <a:cubicBezTo>
                  <a:pt x="475481" y="656506"/>
                  <a:pt x="469112" y="662682"/>
                  <a:pt x="461265" y="662682"/>
                </a:cubicBezTo>
                <a:lnTo>
                  <a:pt x="270930" y="662682"/>
                </a:lnTo>
                <a:close/>
                <a:moveTo>
                  <a:pt x="144543" y="587874"/>
                </a:moveTo>
                <a:cubicBezTo>
                  <a:pt x="136696" y="587874"/>
                  <a:pt x="130327" y="581698"/>
                  <a:pt x="130327" y="574089"/>
                </a:cubicBezTo>
                <a:cubicBezTo>
                  <a:pt x="130327" y="566480"/>
                  <a:pt x="136696" y="560304"/>
                  <a:pt x="144543" y="560304"/>
                </a:cubicBezTo>
                <a:lnTo>
                  <a:pt x="372724" y="560304"/>
                </a:lnTo>
                <a:cubicBezTo>
                  <a:pt x="380571" y="560304"/>
                  <a:pt x="386940" y="566480"/>
                  <a:pt x="386940" y="574089"/>
                </a:cubicBezTo>
                <a:cubicBezTo>
                  <a:pt x="386940" y="581698"/>
                  <a:pt x="380571" y="587874"/>
                  <a:pt x="372724" y="587874"/>
                </a:cubicBezTo>
                <a:lnTo>
                  <a:pt x="144543" y="587874"/>
                </a:lnTo>
                <a:close/>
                <a:moveTo>
                  <a:pt x="432285" y="587874"/>
                </a:moveTo>
                <a:cubicBezTo>
                  <a:pt x="424438" y="587874"/>
                  <a:pt x="418069" y="581698"/>
                  <a:pt x="418069" y="574089"/>
                </a:cubicBezTo>
                <a:cubicBezTo>
                  <a:pt x="418069" y="566480"/>
                  <a:pt x="424438" y="560304"/>
                  <a:pt x="432285" y="560304"/>
                </a:cubicBezTo>
                <a:lnTo>
                  <a:pt x="511693" y="560304"/>
                </a:lnTo>
                <a:cubicBezTo>
                  <a:pt x="519539" y="560304"/>
                  <a:pt x="525908" y="566480"/>
                  <a:pt x="525908" y="574089"/>
                </a:cubicBezTo>
                <a:cubicBezTo>
                  <a:pt x="525908" y="581698"/>
                  <a:pt x="519539" y="587874"/>
                  <a:pt x="511693" y="587874"/>
                </a:cubicBezTo>
                <a:lnTo>
                  <a:pt x="432285" y="587874"/>
                </a:lnTo>
                <a:close/>
                <a:moveTo>
                  <a:pt x="144543" y="513076"/>
                </a:moveTo>
                <a:cubicBezTo>
                  <a:pt x="136696" y="513076"/>
                  <a:pt x="130327" y="506900"/>
                  <a:pt x="130327" y="499291"/>
                </a:cubicBezTo>
                <a:cubicBezTo>
                  <a:pt x="130327" y="491682"/>
                  <a:pt x="136696" y="485506"/>
                  <a:pt x="144543" y="485506"/>
                </a:cubicBezTo>
                <a:lnTo>
                  <a:pt x="501282" y="485506"/>
                </a:lnTo>
                <a:cubicBezTo>
                  <a:pt x="509129" y="485506"/>
                  <a:pt x="515498" y="491682"/>
                  <a:pt x="515498" y="499291"/>
                </a:cubicBezTo>
                <a:cubicBezTo>
                  <a:pt x="515498" y="506900"/>
                  <a:pt x="509129" y="513076"/>
                  <a:pt x="501282" y="513076"/>
                </a:cubicBezTo>
                <a:lnTo>
                  <a:pt x="144543" y="513076"/>
                </a:lnTo>
                <a:close/>
                <a:moveTo>
                  <a:pt x="144543" y="438268"/>
                </a:moveTo>
                <a:cubicBezTo>
                  <a:pt x="136696" y="438268"/>
                  <a:pt x="130327" y="432092"/>
                  <a:pt x="130327" y="424483"/>
                </a:cubicBezTo>
                <a:cubicBezTo>
                  <a:pt x="130327" y="416874"/>
                  <a:pt x="136696" y="410698"/>
                  <a:pt x="144543" y="410698"/>
                </a:cubicBezTo>
                <a:lnTo>
                  <a:pt x="244457" y="410698"/>
                </a:lnTo>
                <a:cubicBezTo>
                  <a:pt x="252303" y="410698"/>
                  <a:pt x="258673" y="416874"/>
                  <a:pt x="258673" y="424483"/>
                </a:cubicBezTo>
                <a:cubicBezTo>
                  <a:pt x="258673" y="432092"/>
                  <a:pt x="252303" y="438268"/>
                  <a:pt x="244457" y="438268"/>
                </a:cubicBezTo>
                <a:lnTo>
                  <a:pt x="144543" y="438268"/>
                </a:lnTo>
                <a:close/>
                <a:moveTo>
                  <a:pt x="302204" y="438268"/>
                </a:moveTo>
                <a:cubicBezTo>
                  <a:pt x="294358" y="438268"/>
                  <a:pt x="287989" y="432092"/>
                  <a:pt x="287989" y="424483"/>
                </a:cubicBezTo>
                <a:cubicBezTo>
                  <a:pt x="287989" y="416874"/>
                  <a:pt x="294358" y="410698"/>
                  <a:pt x="302204" y="410698"/>
                </a:cubicBezTo>
                <a:lnTo>
                  <a:pt x="522091" y="410698"/>
                </a:lnTo>
                <a:cubicBezTo>
                  <a:pt x="529938" y="410698"/>
                  <a:pt x="536307" y="416874"/>
                  <a:pt x="536307" y="424483"/>
                </a:cubicBezTo>
                <a:cubicBezTo>
                  <a:pt x="536307" y="432092"/>
                  <a:pt x="529938" y="438268"/>
                  <a:pt x="522091" y="438268"/>
                </a:cubicBezTo>
                <a:lnTo>
                  <a:pt x="302204" y="438268"/>
                </a:lnTo>
                <a:close/>
                <a:moveTo>
                  <a:pt x="144543" y="363470"/>
                </a:moveTo>
                <a:cubicBezTo>
                  <a:pt x="136696" y="363470"/>
                  <a:pt x="130327" y="357294"/>
                  <a:pt x="130327" y="349685"/>
                </a:cubicBezTo>
                <a:cubicBezTo>
                  <a:pt x="130327" y="342076"/>
                  <a:pt x="136696" y="335900"/>
                  <a:pt x="144543" y="335900"/>
                </a:cubicBezTo>
                <a:lnTo>
                  <a:pt x="553254" y="335900"/>
                </a:lnTo>
                <a:cubicBezTo>
                  <a:pt x="561101" y="335900"/>
                  <a:pt x="567470" y="342076"/>
                  <a:pt x="567470" y="349685"/>
                </a:cubicBezTo>
                <a:cubicBezTo>
                  <a:pt x="567470" y="357294"/>
                  <a:pt x="561101" y="363470"/>
                  <a:pt x="553254" y="363470"/>
                </a:cubicBezTo>
                <a:lnTo>
                  <a:pt x="144543" y="363470"/>
                </a:lnTo>
                <a:close/>
                <a:moveTo>
                  <a:pt x="69076" y="126139"/>
                </a:moveTo>
                <a:cubicBezTo>
                  <a:pt x="63535" y="120788"/>
                  <a:pt x="63501" y="112072"/>
                  <a:pt x="69020" y="106699"/>
                </a:cubicBezTo>
                <a:cubicBezTo>
                  <a:pt x="74538" y="101326"/>
                  <a:pt x="83527" y="101293"/>
                  <a:pt x="89067" y="106644"/>
                </a:cubicBezTo>
                <a:lnTo>
                  <a:pt x="119648" y="136299"/>
                </a:lnTo>
                <a:lnTo>
                  <a:pt x="170881" y="86618"/>
                </a:lnTo>
                <a:cubicBezTo>
                  <a:pt x="176422" y="81245"/>
                  <a:pt x="185444" y="81245"/>
                  <a:pt x="190985" y="86618"/>
                </a:cubicBezTo>
                <a:cubicBezTo>
                  <a:pt x="196526" y="91991"/>
                  <a:pt x="196526" y="100740"/>
                  <a:pt x="190985" y="106113"/>
                </a:cubicBezTo>
                <a:lnTo>
                  <a:pt x="129734" y="165508"/>
                </a:lnTo>
                <a:cubicBezTo>
                  <a:pt x="124182" y="170826"/>
                  <a:pt x="115216" y="170848"/>
                  <a:pt x="109686" y="165508"/>
                </a:cubicBezTo>
                <a:lnTo>
                  <a:pt x="69076" y="126139"/>
                </a:lnTo>
                <a:close/>
                <a:moveTo>
                  <a:pt x="201832" y="56421"/>
                </a:moveTo>
                <a:cubicBezTo>
                  <a:pt x="183463" y="38609"/>
                  <a:pt x="158053" y="27570"/>
                  <a:pt x="130002" y="27570"/>
                </a:cubicBezTo>
                <a:cubicBezTo>
                  <a:pt x="101918" y="27570"/>
                  <a:pt x="76508" y="38587"/>
                  <a:pt x="58184" y="56367"/>
                </a:cubicBezTo>
                <a:cubicBezTo>
                  <a:pt x="39793" y="74190"/>
                  <a:pt x="28432" y="98829"/>
                  <a:pt x="28432" y="126063"/>
                </a:cubicBezTo>
                <a:cubicBezTo>
                  <a:pt x="28432" y="153264"/>
                  <a:pt x="39816" y="177903"/>
                  <a:pt x="58184" y="195716"/>
                </a:cubicBezTo>
                <a:cubicBezTo>
                  <a:pt x="76553" y="213528"/>
                  <a:pt x="101962" y="224567"/>
                  <a:pt x="130002" y="224567"/>
                </a:cubicBezTo>
                <a:cubicBezTo>
                  <a:pt x="158042" y="224567"/>
                  <a:pt x="183463" y="213528"/>
                  <a:pt x="201832" y="195716"/>
                </a:cubicBezTo>
                <a:cubicBezTo>
                  <a:pt x="220200" y="177903"/>
                  <a:pt x="231584" y="153253"/>
                  <a:pt x="231584" y="126063"/>
                </a:cubicBezTo>
                <a:cubicBezTo>
                  <a:pt x="231584" y="98873"/>
                  <a:pt x="220200" y="74233"/>
                  <a:pt x="201832" y="56421"/>
                </a:cubicBezTo>
                <a:close/>
                <a:moveTo>
                  <a:pt x="393040" y="118899"/>
                </a:moveTo>
                <a:cubicBezTo>
                  <a:pt x="393040" y="111290"/>
                  <a:pt x="399410" y="105114"/>
                  <a:pt x="407256" y="105114"/>
                </a:cubicBezTo>
                <a:cubicBezTo>
                  <a:pt x="415103" y="105114"/>
                  <a:pt x="421472" y="111290"/>
                  <a:pt x="421472" y="118899"/>
                </a:cubicBezTo>
                <a:lnTo>
                  <a:pt x="421472" y="267941"/>
                </a:lnTo>
                <a:lnTo>
                  <a:pt x="575160" y="267941"/>
                </a:lnTo>
                <a:cubicBezTo>
                  <a:pt x="583007" y="267941"/>
                  <a:pt x="589376" y="274117"/>
                  <a:pt x="589376" y="281726"/>
                </a:cubicBezTo>
                <a:cubicBezTo>
                  <a:pt x="589376" y="289335"/>
                  <a:pt x="583007" y="295511"/>
                  <a:pt x="575160" y="295511"/>
                </a:cubicBezTo>
                <a:lnTo>
                  <a:pt x="407256" y="295511"/>
                </a:lnTo>
                <a:cubicBezTo>
                  <a:pt x="399410" y="295511"/>
                  <a:pt x="393040" y="289335"/>
                  <a:pt x="393040" y="281726"/>
                </a:cubicBezTo>
                <a:lnTo>
                  <a:pt x="393040" y="118899"/>
                </a:lnTo>
                <a:close/>
              </a:path>
            </a:pathLst>
          </a:custGeom>
          <a:solidFill>
            <a:srgbClr val="C00000"/>
          </a:solidFill>
          <a:ln w="111919" cap="flat">
            <a:noFill/>
            <a:prstDash val="solid"/>
            <a:miter/>
          </a:ln>
        </p:spPr>
        <p:txBody>
          <a:bodyPr rtlCol="0" anchor="ctr"/>
          <a:lstStyle/>
          <a:p>
            <a:endParaRPr lang="it-IT" sz="1463"/>
          </a:p>
        </p:txBody>
      </p:sp>
      <p:pic>
        <p:nvPicPr>
          <p:cNvPr id="19" name="Immagine 15">
            <a:extLst>
              <a:ext uri="{FF2B5EF4-FFF2-40B4-BE49-F238E27FC236}">
                <a16:creationId xmlns:a16="http://schemas.microsoft.com/office/drawing/2014/main" id="{A264F881-3CBA-3D48-BA40-354C3077F6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33" y="54314"/>
            <a:ext cx="634260" cy="845678"/>
          </a:xfrm>
          <a:prstGeom prst="rect">
            <a:avLst/>
          </a:prstGeom>
        </p:spPr>
      </p:pic>
      <p:sp>
        <p:nvSpPr>
          <p:cNvPr id="25" name="Rettangolo con angoli arrotondati 24">
            <a:extLst>
              <a:ext uri="{FF2B5EF4-FFF2-40B4-BE49-F238E27FC236}">
                <a16:creationId xmlns:a16="http://schemas.microsoft.com/office/drawing/2014/main" id="{56345517-B93F-2247-1B88-8CC02DE443E9}"/>
              </a:ext>
            </a:extLst>
          </p:cNvPr>
          <p:cNvSpPr/>
          <p:nvPr/>
        </p:nvSpPr>
        <p:spPr>
          <a:xfrm>
            <a:off x="3633664" y="3073270"/>
            <a:ext cx="1988476" cy="404532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it-IT" sz="1100" b="1" dirty="0">
                <a:solidFill>
                  <a:schemeClr val="bg1"/>
                </a:solidFill>
              </a:rPr>
              <a:t>Riorganizzazione degli Uffici</a:t>
            </a:r>
          </a:p>
        </p:txBody>
      </p:sp>
      <p:sp>
        <p:nvSpPr>
          <p:cNvPr id="26" name="Rettangolo con angoli arrotondati 25">
            <a:extLst>
              <a:ext uri="{FF2B5EF4-FFF2-40B4-BE49-F238E27FC236}">
                <a16:creationId xmlns:a16="http://schemas.microsoft.com/office/drawing/2014/main" id="{5B98A250-BD5C-00FF-58E3-31B2AFD3A518}"/>
              </a:ext>
            </a:extLst>
          </p:cNvPr>
          <p:cNvSpPr/>
          <p:nvPr/>
        </p:nvSpPr>
        <p:spPr>
          <a:xfrm>
            <a:off x="5785576" y="3070307"/>
            <a:ext cx="1988476" cy="435283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it-IT" sz="11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Revisione dei processi </a:t>
            </a:r>
          </a:p>
        </p:txBody>
      </p:sp>
      <p:sp>
        <p:nvSpPr>
          <p:cNvPr id="29" name="Rettangolo con angoli arrotondati 2">
            <a:extLst>
              <a:ext uri="{FF2B5EF4-FFF2-40B4-BE49-F238E27FC236}">
                <a16:creationId xmlns:a16="http://schemas.microsoft.com/office/drawing/2014/main" id="{4C241C14-ABF3-0E3D-04BA-07EA46A6A8D3}"/>
              </a:ext>
            </a:extLst>
          </p:cNvPr>
          <p:cNvSpPr/>
          <p:nvPr/>
        </p:nvSpPr>
        <p:spPr>
          <a:xfrm>
            <a:off x="112675" y="5345644"/>
            <a:ext cx="1072125" cy="967489"/>
          </a:xfrm>
          <a:prstGeom prst="roundRect">
            <a:avLst/>
          </a:prstGeom>
          <a:pattFill prst="pct5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00000"/>
              </a:lnSpc>
            </a:pPr>
            <a:endParaRPr lang="it-IT" sz="1100" b="1" spc="-8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it-IT" sz="1100" b="1" spc="-8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it-IT" sz="1100" b="1" spc="-8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it-IT" sz="1100" b="1" spc="-8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Messi/Elettorale</a:t>
            </a:r>
            <a:endParaRPr lang="it-IT" sz="1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ettangolo con angoli arrotondati 11">
            <a:extLst>
              <a:ext uri="{FF2B5EF4-FFF2-40B4-BE49-F238E27FC236}">
                <a16:creationId xmlns:a16="http://schemas.microsoft.com/office/drawing/2014/main" id="{66DE09DA-CF93-104E-9A1D-5119CC51F97F}"/>
              </a:ext>
            </a:extLst>
          </p:cNvPr>
          <p:cNvSpPr/>
          <p:nvPr/>
        </p:nvSpPr>
        <p:spPr>
          <a:xfrm>
            <a:off x="7904064" y="1169821"/>
            <a:ext cx="1988477" cy="425978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it-IT" sz="11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Azzeramento arretrati 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1541104" y="1750127"/>
            <a:ext cx="1761034" cy="10156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1000" dirty="0">
                <a:latin typeface="Calibri" panose="020F0502020204030204" pitchFamily="34" charset="0"/>
                <a:cs typeface="Calibri" panose="020F0502020204030204" pitchFamily="34" charset="0"/>
              </a:rPr>
              <a:t>Sostituzione del sistema informatico in funzione dal 1997 con il nuovo sistema SIDE, completamente web  e integrato con ANPR.</a:t>
            </a:r>
          </a:p>
          <a:p>
            <a:pPr algn="just"/>
            <a:endParaRPr lang="it-IT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613618" y="1791277"/>
            <a:ext cx="2039460" cy="10156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1000" dirty="0">
                <a:latin typeface="Calibri" panose="020F0502020204030204" pitchFamily="34" charset="0"/>
                <a:cs typeface="Calibri" panose="020F0502020204030204" pitchFamily="34" charset="0"/>
              </a:rPr>
              <a:t>Transizione da un modello organizzativo basato su «funzioni» e «competenze specialistiche» ad una organizzazione</a:t>
            </a:r>
            <a:r>
              <a:rPr lang="it-IT" sz="1000" dirty="0">
                <a:latin typeface="Helvetica-Bold"/>
              </a:rPr>
              <a:t> </a:t>
            </a:r>
            <a:r>
              <a:rPr lang="it-IT" sz="1000" dirty="0"/>
              <a:t>per</a:t>
            </a:r>
            <a:r>
              <a:rPr lang="it-IT" sz="1000" dirty="0">
                <a:latin typeface="Helvetica-Bold"/>
              </a:rPr>
              <a:t> «</a:t>
            </a:r>
            <a:r>
              <a:rPr lang="it-IT" sz="1000" dirty="0"/>
              <a:t>processi»  e «responsabilità di risultato».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5758779" y="1806794"/>
            <a:ext cx="2154264" cy="10156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1000" dirty="0">
                <a:latin typeface="Calibri" panose="020F0502020204030204" pitchFamily="34" charset="0"/>
                <a:cs typeface="Calibri" panose="020F0502020204030204" pitchFamily="34" charset="0"/>
              </a:rPr>
              <a:t>Revisione dei processi operativi alla luce delle innovazioni organizzative e digitali introdotte, secondo un approccio trasversale orientato all’efficienza e al risultato.</a:t>
            </a:r>
          </a:p>
          <a:p>
            <a:pPr algn="just"/>
            <a:endParaRPr lang="it-IT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562175" y="3598587"/>
            <a:ext cx="1991278" cy="10156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1000" dirty="0">
                <a:latin typeface="Calibri" panose="020F0502020204030204" pitchFamily="34" charset="0"/>
                <a:cs typeface="Calibri" panose="020F0502020204030204" pitchFamily="34" charset="0"/>
              </a:rPr>
              <a:t>Sostituzione del sistema informatico risalente al 1997 in  funzione di una completa integrazione/adesione ad ANSC (nuovo stato civile nazionale digitale).</a:t>
            </a:r>
          </a:p>
        </p:txBody>
      </p:sp>
      <p:sp>
        <p:nvSpPr>
          <p:cNvPr id="34" name="CasellaDiTesto 33"/>
          <p:cNvSpPr txBox="1"/>
          <p:nvPr/>
        </p:nvSpPr>
        <p:spPr>
          <a:xfrm>
            <a:off x="3608173" y="3614008"/>
            <a:ext cx="2039460" cy="10156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1000" dirty="0">
                <a:latin typeface="Calibri" panose="020F0502020204030204" pitchFamily="34" charset="0"/>
                <a:cs typeface="Calibri" panose="020F0502020204030204" pitchFamily="34" charset="0"/>
              </a:rPr>
              <a:t>Avvio transizione da un modello organizzativo basato su «funzioni» e «competenze specialistiche» ad una organizzazion</a:t>
            </a:r>
            <a:r>
              <a:rPr lang="it-IT" sz="1000" dirty="0"/>
              <a:t>e per</a:t>
            </a:r>
            <a:r>
              <a:rPr lang="it-IT" sz="1000" dirty="0">
                <a:latin typeface="Helvetica-Bold"/>
              </a:rPr>
              <a:t> «</a:t>
            </a:r>
            <a:r>
              <a:rPr lang="it-IT" sz="1000" dirty="0"/>
              <a:t>processi»  e «responsabilità di risultato</a:t>
            </a:r>
            <a:r>
              <a:rPr lang="it-IT" sz="800" dirty="0"/>
              <a:t>».</a:t>
            </a:r>
          </a:p>
        </p:txBody>
      </p:sp>
      <p:sp>
        <p:nvSpPr>
          <p:cNvPr id="36" name="CasellaDiTesto 35"/>
          <p:cNvSpPr txBox="1"/>
          <p:nvPr/>
        </p:nvSpPr>
        <p:spPr>
          <a:xfrm>
            <a:off x="5847855" y="3629113"/>
            <a:ext cx="1926196" cy="10156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1000" dirty="0">
                <a:latin typeface="Calibri" panose="020F0502020204030204" pitchFamily="34" charset="0"/>
                <a:cs typeface="Calibri" panose="020F0502020204030204" pitchFamily="34" charset="0"/>
              </a:rPr>
              <a:t>Avvio revisione dei processi operativi alla luce delle innovazioni organizzative e digitali introdotte, secondo un approccio trasversale orientato all’efficienza ed al risultato.</a:t>
            </a:r>
          </a:p>
        </p:txBody>
      </p:sp>
      <p:sp>
        <p:nvSpPr>
          <p:cNvPr id="39" name="Rettangolo con angoli arrotondati 13">
            <a:extLst>
              <a:ext uri="{FF2B5EF4-FFF2-40B4-BE49-F238E27FC236}">
                <a16:creationId xmlns:a16="http://schemas.microsoft.com/office/drawing/2014/main" id="{E848972B-5976-6EC1-5ABF-1EE70EAC2885}"/>
              </a:ext>
            </a:extLst>
          </p:cNvPr>
          <p:cNvSpPr/>
          <p:nvPr/>
        </p:nvSpPr>
        <p:spPr>
          <a:xfrm>
            <a:off x="1442250" y="4840335"/>
            <a:ext cx="1988476" cy="331919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it-IT" sz="1100" b="1" dirty="0">
                <a:solidFill>
                  <a:schemeClr val="bg1"/>
                </a:solidFill>
              </a:rPr>
              <a:t>Adozione di nuovo sistema informatico </a:t>
            </a:r>
          </a:p>
        </p:txBody>
      </p:sp>
      <p:sp>
        <p:nvSpPr>
          <p:cNvPr id="43" name="Rettangolo con angoli arrotondati 24">
            <a:extLst>
              <a:ext uri="{FF2B5EF4-FFF2-40B4-BE49-F238E27FC236}">
                <a16:creationId xmlns:a16="http://schemas.microsoft.com/office/drawing/2014/main" id="{56345517-B93F-2247-1B88-8CC02DE443E9}"/>
              </a:ext>
            </a:extLst>
          </p:cNvPr>
          <p:cNvSpPr/>
          <p:nvPr/>
        </p:nvSpPr>
        <p:spPr>
          <a:xfrm>
            <a:off x="3620597" y="4808531"/>
            <a:ext cx="1988476" cy="379799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it-IT" sz="11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Riorganizzazione degli Uffici</a:t>
            </a:r>
          </a:p>
        </p:txBody>
      </p:sp>
      <p:sp>
        <p:nvSpPr>
          <p:cNvPr id="44" name="Rettangolo con angoli arrotondati 25">
            <a:extLst>
              <a:ext uri="{FF2B5EF4-FFF2-40B4-BE49-F238E27FC236}">
                <a16:creationId xmlns:a16="http://schemas.microsoft.com/office/drawing/2014/main" id="{5B98A250-BD5C-00FF-58E3-31B2AFD3A518}"/>
              </a:ext>
            </a:extLst>
          </p:cNvPr>
          <p:cNvSpPr/>
          <p:nvPr/>
        </p:nvSpPr>
        <p:spPr>
          <a:xfrm>
            <a:off x="5777757" y="4840335"/>
            <a:ext cx="1988476" cy="303098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it-IT" sz="11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Revisione dei processi </a:t>
            </a:r>
          </a:p>
        </p:txBody>
      </p:sp>
      <p:pic>
        <p:nvPicPr>
          <p:cNvPr id="45" name="Immagine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882" y="5434824"/>
            <a:ext cx="390719" cy="365511"/>
          </a:xfrm>
          <a:prstGeom prst="rect">
            <a:avLst/>
          </a:prstGeom>
        </p:spPr>
      </p:pic>
      <p:pic>
        <p:nvPicPr>
          <p:cNvPr id="46" name="Immagine 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495" y="5403845"/>
            <a:ext cx="371883" cy="432847"/>
          </a:xfrm>
          <a:prstGeom prst="rect">
            <a:avLst/>
          </a:prstGeom>
        </p:spPr>
      </p:pic>
      <p:sp>
        <p:nvSpPr>
          <p:cNvPr id="47" name="Rettangolo con angoli arrotondati 6">
            <a:extLst>
              <a:ext uri="{FF2B5EF4-FFF2-40B4-BE49-F238E27FC236}">
                <a16:creationId xmlns:a16="http://schemas.microsoft.com/office/drawing/2014/main" id="{DAE500B5-EA50-73B1-0736-BAB44C538815}"/>
              </a:ext>
            </a:extLst>
          </p:cNvPr>
          <p:cNvSpPr/>
          <p:nvPr/>
        </p:nvSpPr>
        <p:spPr>
          <a:xfrm>
            <a:off x="101578" y="1707661"/>
            <a:ext cx="1128047" cy="845678"/>
          </a:xfrm>
          <a:prstGeom prst="roundRect">
            <a:avLst/>
          </a:prstGeom>
          <a:pattFill prst="pct5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00000"/>
              </a:lnSpc>
            </a:pPr>
            <a:r>
              <a:rPr lang="it-IT" sz="1300" b="1" spc="-8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Anagrafe</a:t>
            </a:r>
            <a:endParaRPr lang="it-IT" sz="13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8" name="Immagine 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460" y="1790066"/>
            <a:ext cx="526256" cy="379214"/>
          </a:xfrm>
          <a:prstGeom prst="rect">
            <a:avLst/>
          </a:prstGeom>
        </p:spPr>
      </p:pic>
      <p:sp>
        <p:nvSpPr>
          <p:cNvPr id="49" name="CasellaDiTesto 48"/>
          <p:cNvSpPr txBox="1"/>
          <p:nvPr/>
        </p:nvSpPr>
        <p:spPr>
          <a:xfrm>
            <a:off x="1440045" y="5312769"/>
            <a:ext cx="1991278" cy="10156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1000" dirty="0">
                <a:latin typeface="Calibri" panose="020F0502020204030204" pitchFamily="34" charset="0"/>
                <a:cs typeface="Calibri" panose="020F0502020204030204" pitchFamily="34" charset="0"/>
              </a:rPr>
              <a:t>Digitalizzazione del processo di accertamento con utilizzo di </a:t>
            </a:r>
            <a:r>
              <a:rPr lang="it-IT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tablet</a:t>
            </a:r>
            <a:r>
              <a:rPr lang="it-IT" sz="1000" dirty="0">
                <a:latin typeface="Calibri" panose="020F0502020204030204" pitchFamily="34" charset="0"/>
                <a:cs typeface="Calibri" panose="020F0502020204030204" pitchFamily="34" charset="0"/>
              </a:rPr>
              <a:t>. In elettorale è stato completamente digitalizzato il processo di acquisizioni dei modelli 3D .</a:t>
            </a:r>
          </a:p>
        </p:txBody>
      </p:sp>
      <p:sp>
        <p:nvSpPr>
          <p:cNvPr id="50" name="CasellaDiTesto 49"/>
          <p:cNvSpPr txBox="1"/>
          <p:nvPr/>
        </p:nvSpPr>
        <p:spPr>
          <a:xfrm>
            <a:off x="3643356" y="5341090"/>
            <a:ext cx="2039460" cy="10156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1000" dirty="0">
                <a:latin typeface="Calibri" panose="020F0502020204030204" pitchFamily="34" charset="0"/>
                <a:cs typeface="Calibri" panose="020F0502020204030204" pitchFamily="34" charset="0"/>
              </a:rPr>
              <a:t>Avvio transizione da un modello organizzativo basato su «funzioni» e «competenze specialistiche» ad una organizzazion</a:t>
            </a:r>
            <a:r>
              <a:rPr lang="it-IT" sz="1000" dirty="0">
                <a:latin typeface="Helvetica-Bold"/>
              </a:rPr>
              <a:t>e per «</a:t>
            </a:r>
            <a:r>
              <a:rPr lang="it-IT" sz="1000" dirty="0"/>
              <a:t>processi»  e «responsabilità di risultato</a:t>
            </a:r>
            <a:r>
              <a:rPr lang="it-IT" sz="600" dirty="0"/>
              <a:t>».</a:t>
            </a:r>
          </a:p>
        </p:txBody>
      </p:sp>
      <p:sp>
        <p:nvSpPr>
          <p:cNvPr id="51" name="CasellaDiTesto 50"/>
          <p:cNvSpPr txBox="1"/>
          <p:nvPr/>
        </p:nvSpPr>
        <p:spPr>
          <a:xfrm>
            <a:off x="5878996" y="5320313"/>
            <a:ext cx="1926196" cy="10156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1000" dirty="0">
                <a:latin typeface="Calibri" panose="020F0502020204030204" pitchFamily="34" charset="0"/>
                <a:cs typeface="Calibri" panose="020F0502020204030204" pitchFamily="34" charset="0"/>
              </a:rPr>
              <a:t>Avvio revisione dei processi operativi alla luce delle innovazioni organizzative e digitali introdotte, secondo un approccio trasversale orientato all’efficienza ed al risultato.</a:t>
            </a:r>
          </a:p>
        </p:txBody>
      </p:sp>
      <p:sp>
        <p:nvSpPr>
          <p:cNvPr id="53" name="CasellaDiTesto 52"/>
          <p:cNvSpPr txBox="1"/>
          <p:nvPr/>
        </p:nvSpPr>
        <p:spPr>
          <a:xfrm>
            <a:off x="2557814" y="30513"/>
            <a:ext cx="5610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it-IT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Area Servizi al Cittadino</a:t>
            </a:r>
          </a:p>
          <a:p>
            <a:r>
              <a:rPr lang="it-IT" sz="24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it-IT" sz="28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Strategia attivata anni 2022/2024</a:t>
            </a:r>
            <a:endParaRPr lang="en-US" sz="28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Segnaposto numero diapositiva 16"/>
          <p:cNvSpPr>
            <a:spLocks noGrp="1"/>
          </p:cNvSpPr>
          <p:nvPr>
            <p:ph type="sldNum" sz="quarter" idx="7"/>
          </p:nvPr>
        </p:nvSpPr>
        <p:spPr>
          <a:xfrm>
            <a:off x="8001372" y="5327962"/>
            <a:ext cx="1780759" cy="994886"/>
          </a:xfrm>
          <a:ln>
            <a:solidFill>
              <a:schemeClr val="bg1"/>
            </a:solidFill>
          </a:ln>
        </p:spPr>
        <p:txBody>
          <a:bodyPr anchor="t"/>
          <a:lstStyle/>
          <a:p>
            <a:pPr marL="56753" algn="just">
              <a:lnSpc>
                <a:spcPts val="853"/>
              </a:lnSpc>
            </a:pPr>
            <a:endParaRPr lang="it-IT" sz="1000" dirty="0">
              <a:latin typeface="+mn-lt"/>
              <a:cs typeface="Calibri" panose="020F0502020204030204" pitchFamily="34" charset="0"/>
            </a:endParaRPr>
          </a:p>
          <a:p>
            <a:pPr marL="56753" algn="just"/>
            <a:r>
              <a:rPr lang="it-IT" sz="1000" dirty="0">
                <a:latin typeface="Calibri" panose="020F0502020204030204" pitchFamily="34" charset="0"/>
                <a:cs typeface="Calibri" panose="020F0502020204030204" pitchFamily="34" charset="0"/>
              </a:rPr>
              <a:t>Reingegnerizzazione dei processi di reperimento scrutatori  /Presidenti dei seggi elettorali e di organizzazione spoglio schede</a:t>
            </a:r>
            <a:r>
              <a:rPr lang="it-IT" sz="1000" dirty="0">
                <a:latin typeface="+mn-lt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4" name="CasellaDiTesto 53"/>
          <p:cNvSpPr txBox="1"/>
          <p:nvPr/>
        </p:nvSpPr>
        <p:spPr>
          <a:xfrm>
            <a:off x="7902907" y="3656358"/>
            <a:ext cx="1879224" cy="10156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1000" dirty="0"/>
              <a:t>Azzeramento dei tempi di giuramento e integrale digitalizzazione della procedura di appuntamento sulla base dei Decreti dalla Prefettura notificati digitalmente </a:t>
            </a:r>
          </a:p>
        </p:txBody>
      </p:sp>
      <p:sp>
        <p:nvSpPr>
          <p:cNvPr id="56" name="Rettangolo con angoli arrotondati 25">
            <a:extLst>
              <a:ext uri="{FF2B5EF4-FFF2-40B4-BE49-F238E27FC236}">
                <a16:creationId xmlns:a16="http://schemas.microsoft.com/office/drawing/2014/main" id="{5B98A250-BD5C-00FF-58E3-31B2AFD3A518}"/>
              </a:ext>
            </a:extLst>
          </p:cNvPr>
          <p:cNvSpPr/>
          <p:nvPr/>
        </p:nvSpPr>
        <p:spPr>
          <a:xfrm>
            <a:off x="7902907" y="3021197"/>
            <a:ext cx="1988476" cy="435283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it-IT" sz="11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Cittadinanze</a:t>
            </a:r>
          </a:p>
        </p:txBody>
      </p:sp>
      <p:sp>
        <p:nvSpPr>
          <p:cNvPr id="57" name="Rettangolo con angoli arrotondati 25">
            <a:extLst>
              <a:ext uri="{FF2B5EF4-FFF2-40B4-BE49-F238E27FC236}">
                <a16:creationId xmlns:a16="http://schemas.microsoft.com/office/drawing/2014/main" id="{5B98A250-BD5C-00FF-58E3-31B2AFD3A518}"/>
              </a:ext>
            </a:extLst>
          </p:cNvPr>
          <p:cNvSpPr/>
          <p:nvPr/>
        </p:nvSpPr>
        <p:spPr>
          <a:xfrm>
            <a:off x="7804116" y="4840335"/>
            <a:ext cx="1988476" cy="328673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it-IT" sz="1100" b="1" dirty="0">
                <a:latin typeface="Calibri" panose="020F0502020204030204" pitchFamily="34" charset="0"/>
                <a:cs typeface="Calibri" panose="020F0502020204030204" pitchFamily="34" charset="0"/>
              </a:rPr>
              <a:t>Reperimento scrutatori</a:t>
            </a:r>
          </a:p>
        </p:txBody>
      </p:sp>
      <p:sp>
        <p:nvSpPr>
          <p:cNvPr id="37" name="CasellaDiTesto 36"/>
          <p:cNvSpPr txBox="1"/>
          <p:nvPr/>
        </p:nvSpPr>
        <p:spPr>
          <a:xfrm>
            <a:off x="8018744" y="1838206"/>
            <a:ext cx="1785678" cy="9742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1000" dirty="0">
                <a:cs typeface="Carlito" panose="020F0502020204030204" pitchFamily="34" charset="0"/>
              </a:rPr>
              <a:t>Costituzione di task force dedicate, previa formazione del personale  secondo una logica di processo trasversale e non di funzione. </a:t>
            </a:r>
          </a:p>
          <a:p>
            <a:pPr algn="just"/>
            <a:endParaRPr lang="it-IT" sz="731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56F6DC5-403F-AF63-EC30-D287D611EEF8}"/>
              </a:ext>
            </a:extLst>
          </p:cNvPr>
          <p:cNvSpPr txBox="1"/>
          <p:nvPr/>
        </p:nvSpPr>
        <p:spPr>
          <a:xfrm>
            <a:off x="9502588" y="6499413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878334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552328-3187-8F75-BFA7-AD236FCFE3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Connettore 1 16">
            <a:extLst>
              <a:ext uri="{FF2B5EF4-FFF2-40B4-BE49-F238E27FC236}">
                <a16:creationId xmlns:a16="http://schemas.microsoft.com/office/drawing/2014/main" id="{2F2A26A9-F363-61C8-F894-D96078854D8B}"/>
              </a:ext>
            </a:extLst>
          </p:cNvPr>
          <p:cNvCxnSpPr>
            <a:cxnSpLocks/>
          </p:cNvCxnSpPr>
          <p:nvPr/>
        </p:nvCxnSpPr>
        <p:spPr>
          <a:xfrm>
            <a:off x="2228850" y="2556072"/>
            <a:ext cx="0" cy="3349429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46F41E49-C8D8-E70E-FCF8-D91C530594F5}"/>
              </a:ext>
            </a:extLst>
          </p:cNvPr>
          <p:cNvSpPr/>
          <p:nvPr/>
        </p:nvSpPr>
        <p:spPr>
          <a:xfrm>
            <a:off x="4318905" y="1811694"/>
            <a:ext cx="5033115" cy="643198"/>
          </a:xfrm>
          <a:prstGeom prst="roundRect">
            <a:avLst/>
          </a:prstGeom>
          <a:pattFill prst="pct5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2172" indent="-232172" algn="just">
              <a:spcAft>
                <a:spcPts val="975"/>
              </a:spcAft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tx1"/>
                </a:solidFill>
                <a:latin typeface="Satoshi" pitchFamily="2" charset="77"/>
                <a:cs typeface="Futura Medium" panose="020B0602020204020303" pitchFamily="34" charset="-79"/>
              </a:rPr>
              <a:t>Abilitazione di </a:t>
            </a:r>
            <a:r>
              <a:rPr lang="it-IT" sz="1200" b="1" dirty="0">
                <a:solidFill>
                  <a:schemeClr val="tx1"/>
                </a:solidFill>
                <a:latin typeface="Satoshi" pitchFamily="2" charset="77"/>
                <a:cs typeface="Futura Medium" panose="020B0602020204020303" pitchFamily="34" charset="-79"/>
              </a:rPr>
              <a:t>POS in tutti gli sportelli</a:t>
            </a:r>
            <a:r>
              <a:rPr lang="it-IT" sz="1200" dirty="0">
                <a:solidFill>
                  <a:schemeClr val="tx1"/>
                </a:solidFill>
                <a:latin typeface="Satoshi" pitchFamily="2" charset="77"/>
                <a:cs typeface="Futura Medium" panose="020B0602020204020303" pitchFamily="34" charset="-79"/>
              </a:rPr>
              <a:t>, per permettere ai cittadini di effettuare </a:t>
            </a:r>
            <a:r>
              <a:rPr lang="it-IT" sz="1200" b="1" dirty="0">
                <a:solidFill>
                  <a:schemeClr val="tx1"/>
                </a:solidFill>
                <a:latin typeface="Satoshi" pitchFamily="2" charset="77"/>
                <a:cs typeface="Futura Medium" panose="020B0602020204020303" pitchFamily="34" charset="-79"/>
              </a:rPr>
              <a:t>pagamenti diretti, senza contanti.</a:t>
            </a:r>
          </a:p>
        </p:txBody>
      </p:sp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25FF8C31-EB96-A59F-95AC-52BA75693BA6}"/>
              </a:ext>
            </a:extLst>
          </p:cNvPr>
          <p:cNvSpPr/>
          <p:nvPr/>
        </p:nvSpPr>
        <p:spPr>
          <a:xfrm>
            <a:off x="4310960" y="2556072"/>
            <a:ext cx="5033115" cy="687798"/>
          </a:xfrm>
          <a:prstGeom prst="roundRect">
            <a:avLst/>
          </a:prstGeom>
          <a:pattFill prst="pct5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2172" indent="-232172" algn="just">
              <a:spcAft>
                <a:spcPts val="975"/>
              </a:spcAft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tx1"/>
                </a:solidFill>
                <a:latin typeface="Satoshi" pitchFamily="2" charset="77"/>
                <a:ea typeface="ABC Normal White" pitchFamily="2" charset="77"/>
                <a:cs typeface="Futura Medium" panose="020B0602020204020303" pitchFamily="34" charset="-79"/>
              </a:rPr>
              <a:t>Integrazione di un sistema appuntamenti ed eliminacode, per ottimizzare l’esperienza agli sportelli, </a:t>
            </a:r>
            <a:r>
              <a:rPr lang="it-IT" sz="1200" b="1" dirty="0">
                <a:solidFill>
                  <a:schemeClr val="tx1"/>
                </a:solidFill>
                <a:latin typeface="Satoshi" pitchFamily="2" charset="77"/>
                <a:ea typeface="ABC Normal White" pitchFamily="2" charset="77"/>
                <a:cs typeface="Futura Medium" panose="020B0602020204020303" pitchFamily="34" charset="-79"/>
              </a:rPr>
              <a:t>riducendo ulteriormente i tempi di attesa e rispettando gli orari di prenotazione</a:t>
            </a:r>
            <a:r>
              <a:rPr lang="it-IT" sz="1200" dirty="0">
                <a:solidFill>
                  <a:schemeClr val="tx1"/>
                </a:solidFill>
                <a:latin typeface="Satoshi" pitchFamily="2" charset="77"/>
                <a:ea typeface="ABC Normal White" pitchFamily="2" charset="77"/>
                <a:cs typeface="Futura Medium" panose="020B0602020204020303" pitchFamily="34" charset="-79"/>
              </a:rPr>
              <a:t>.</a:t>
            </a: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939E6404-4EE2-1D29-C15B-638657AFF56E}"/>
              </a:ext>
            </a:extLst>
          </p:cNvPr>
          <p:cNvSpPr/>
          <p:nvPr/>
        </p:nvSpPr>
        <p:spPr>
          <a:xfrm>
            <a:off x="387905" y="1804859"/>
            <a:ext cx="1689839" cy="65003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it-IT" b="1" spc="-8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Attività in lavorazione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1BD7335E-777F-4303-EB8A-87FFC109D508}"/>
              </a:ext>
            </a:extLst>
          </p:cNvPr>
          <p:cNvSpPr/>
          <p:nvPr/>
        </p:nvSpPr>
        <p:spPr>
          <a:xfrm>
            <a:off x="446579" y="2566094"/>
            <a:ext cx="1687146" cy="69857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l"/>
            <a:r>
              <a:rPr lang="it-IT" b="1" spc="-8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Prossimo sviluppo </a:t>
            </a: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C5B599C7-BD02-39CB-C0F6-75BC9A22019B}"/>
              </a:ext>
            </a:extLst>
          </p:cNvPr>
          <p:cNvSpPr/>
          <p:nvPr/>
        </p:nvSpPr>
        <p:spPr>
          <a:xfrm>
            <a:off x="2287093" y="2569959"/>
            <a:ext cx="1783165" cy="72637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1400" b="1" dirty="0">
                <a:solidFill>
                  <a:schemeClr val="tx1"/>
                </a:solidFill>
              </a:rPr>
              <a:t>Nuovo Sistema eliminacode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32CEB69E-13B6-A447-2A71-4A650CC92C38}"/>
              </a:ext>
            </a:extLst>
          </p:cNvPr>
          <p:cNvSpPr/>
          <p:nvPr/>
        </p:nvSpPr>
        <p:spPr>
          <a:xfrm>
            <a:off x="2258035" y="1802593"/>
            <a:ext cx="1812223" cy="64564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Pagamenti elettronici per tutti sportelli</a:t>
            </a:r>
          </a:p>
        </p:txBody>
      </p: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id="{2BF621F7-35E0-8C3F-6F27-DC59EC5BCF03}"/>
              </a:ext>
            </a:extLst>
          </p:cNvPr>
          <p:cNvCxnSpPr>
            <a:cxnSpLocks/>
          </p:cNvCxnSpPr>
          <p:nvPr/>
        </p:nvCxnSpPr>
        <p:spPr>
          <a:xfrm>
            <a:off x="285026" y="3971224"/>
            <a:ext cx="9072934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igura a mano libera 1">
            <a:extLst>
              <a:ext uri="{FF2B5EF4-FFF2-40B4-BE49-F238E27FC236}">
                <a16:creationId xmlns:a16="http://schemas.microsoft.com/office/drawing/2014/main" id="{F8271723-40F8-F150-C0D4-6CC4B22E30BB}"/>
              </a:ext>
            </a:extLst>
          </p:cNvPr>
          <p:cNvSpPr>
            <a:spLocks noChangeAspect="1"/>
          </p:cNvSpPr>
          <p:nvPr/>
        </p:nvSpPr>
        <p:spPr>
          <a:xfrm>
            <a:off x="1665840" y="1953313"/>
            <a:ext cx="298154" cy="380250"/>
          </a:xfrm>
          <a:custGeom>
            <a:avLst/>
            <a:gdLst>
              <a:gd name="connsiteX0" fmla="*/ 409452 w 670450"/>
              <a:gd name="connsiteY0" fmla="*/ 261883 h 855057"/>
              <a:gd name="connsiteX1" fmla="*/ 335231 w 670450"/>
              <a:gd name="connsiteY1" fmla="*/ 231077 h 855057"/>
              <a:gd name="connsiteX2" fmla="*/ 232085 w 670450"/>
              <a:gd name="connsiteY2" fmla="*/ 315922 h 855057"/>
              <a:gd name="connsiteX3" fmla="*/ 294916 w 670450"/>
              <a:gd name="connsiteY3" fmla="*/ 433988 h 855057"/>
              <a:gd name="connsiteX4" fmla="*/ 422535 w 670450"/>
              <a:gd name="connsiteY4" fmla="*/ 395166 h 855057"/>
              <a:gd name="connsiteX5" fmla="*/ 409444 w 670450"/>
              <a:gd name="connsiteY5" fmla="*/ 261955 h 855057"/>
              <a:gd name="connsiteX6" fmla="*/ 335231 w 670450"/>
              <a:gd name="connsiteY6" fmla="*/ 180452 h 855057"/>
              <a:gd name="connsiteX7" fmla="*/ 444843 w 670450"/>
              <a:gd name="connsiteY7" fmla="*/ 225993 h 855057"/>
              <a:gd name="connsiteX8" fmla="*/ 490293 w 670450"/>
              <a:gd name="connsiteY8" fmla="*/ 336001 h 855057"/>
              <a:gd name="connsiteX9" fmla="*/ 444991 w 670450"/>
              <a:gd name="connsiteY9" fmla="*/ 446047 h 855057"/>
              <a:gd name="connsiteX10" fmla="*/ 335416 w 670450"/>
              <a:gd name="connsiteY10" fmla="*/ 491736 h 855057"/>
              <a:gd name="connsiteX11" fmla="*/ 225728 w 670450"/>
              <a:gd name="connsiteY11" fmla="*/ 446307 h 855057"/>
              <a:gd name="connsiteX12" fmla="*/ 180167 w 670450"/>
              <a:gd name="connsiteY12" fmla="*/ 336375 h 855057"/>
              <a:gd name="connsiteX13" fmla="*/ 225470 w 670450"/>
              <a:gd name="connsiteY13" fmla="*/ 226139 h 855057"/>
              <a:gd name="connsiteX14" fmla="*/ 335234 w 670450"/>
              <a:gd name="connsiteY14" fmla="*/ 180450 h 855057"/>
              <a:gd name="connsiteX15" fmla="*/ 271881 w 670450"/>
              <a:gd name="connsiteY15" fmla="*/ 714540 h 855057"/>
              <a:gd name="connsiteX16" fmla="*/ 90006 w 670450"/>
              <a:gd name="connsiteY16" fmla="*/ 482495 h 855057"/>
              <a:gd name="connsiteX17" fmla="*/ 90043 w 670450"/>
              <a:gd name="connsiteY17" fmla="*/ 482495 h 855057"/>
              <a:gd name="connsiteX18" fmla="*/ 54133 w 670450"/>
              <a:gd name="connsiteY18" fmla="*/ 289092 h 855057"/>
              <a:gd name="connsiteX19" fmla="*/ 151173 w 670450"/>
              <a:gd name="connsiteY19" fmla="*/ 118179 h 855057"/>
              <a:gd name="connsiteX20" fmla="*/ 335226 w 670450"/>
              <a:gd name="connsiteY20" fmla="*/ 50518 h 855057"/>
              <a:gd name="connsiteX21" fmla="*/ 519279 w 670450"/>
              <a:gd name="connsiteY21" fmla="*/ 118179 h 855057"/>
              <a:gd name="connsiteX22" fmla="*/ 616319 w 670450"/>
              <a:gd name="connsiteY22" fmla="*/ 289092 h 855057"/>
              <a:gd name="connsiteX23" fmla="*/ 580409 w 670450"/>
              <a:gd name="connsiteY23" fmla="*/ 482495 h 855057"/>
              <a:gd name="connsiteX24" fmla="*/ 335226 w 670450"/>
              <a:gd name="connsiteY24" fmla="*/ 790257 h 855057"/>
              <a:gd name="connsiteX25" fmla="*/ 271877 w 670450"/>
              <a:gd name="connsiteY25" fmla="*/ 714245 h 855057"/>
              <a:gd name="connsiteX26" fmla="*/ 315446 w 670450"/>
              <a:gd name="connsiteY26" fmla="*/ 845556 h 855057"/>
              <a:gd name="connsiteX27" fmla="*/ 47882 w 670450"/>
              <a:gd name="connsiteY27" fmla="*/ 509773 h 855057"/>
              <a:gd name="connsiteX28" fmla="*/ 4429 w 670450"/>
              <a:gd name="connsiteY28" fmla="*/ 281928 h 855057"/>
              <a:gd name="connsiteX29" fmla="*/ 118254 w 670450"/>
              <a:gd name="connsiteY29" fmla="*/ 79983 h 855057"/>
              <a:gd name="connsiteX30" fmla="*/ 335225 w 670450"/>
              <a:gd name="connsiteY30" fmla="*/ 0 h 855057"/>
              <a:gd name="connsiteX31" fmla="*/ 552196 w 670450"/>
              <a:gd name="connsiteY31" fmla="*/ 79983 h 855057"/>
              <a:gd name="connsiteX32" fmla="*/ 666021 w 670450"/>
              <a:gd name="connsiteY32" fmla="*/ 281928 h 855057"/>
              <a:gd name="connsiteX33" fmla="*/ 622568 w 670450"/>
              <a:gd name="connsiteY33" fmla="*/ 509773 h 855057"/>
              <a:gd name="connsiteX34" fmla="*/ 354711 w 670450"/>
              <a:gd name="connsiteY34" fmla="*/ 845556 h 855057"/>
              <a:gd name="connsiteX35" fmla="*/ 335074 w 670450"/>
              <a:gd name="connsiteY35" fmla="*/ 855057 h 855057"/>
              <a:gd name="connsiteX36" fmla="*/ 315437 w 670450"/>
              <a:gd name="connsiteY36" fmla="*/ 845556 h 85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70450" h="855057">
                <a:moveTo>
                  <a:pt x="409452" y="261883"/>
                </a:moveTo>
                <a:cubicBezTo>
                  <a:pt x="389778" y="242138"/>
                  <a:pt x="363078" y="231077"/>
                  <a:pt x="335231" y="231077"/>
                </a:cubicBezTo>
                <a:cubicBezTo>
                  <a:pt x="285084" y="231077"/>
                  <a:pt x="241889" y="266596"/>
                  <a:pt x="232085" y="315922"/>
                </a:cubicBezTo>
                <a:cubicBezTo>
                  <a:pt x="222284" y="365285"/>
                  <a:pt x="248579" y="414719"/>
                  <a:pt x="294916" y="433988"/>
                </a:cubicBezTo>
                <a:cubicBezTo>
                  <a:pt x="341217" y="453250"/>
                  <a:pt x="394654" y="436994"/>
                  <a:pt x="422535" y="395166"/>
                </a:cubicBezTo>
                <a:cubicBezTo>
                  <a:pt x="450382" y="353337"/>
                  <a:pt x="444909" y="297557"/>
                  <a:pt x="409444" y="261955"/>
                </a:cubicBezTo>
                <a:close/>
                <a:moveTo>
                  <a:pt x="335231" y="180452"/>
                </a:moveTo>
                <a:cubicBezTo>
                  <a:pt x="376355" y="180452"/>
                  <a:pt x="415776" y="196820"/>
                  <a:pt x="444843" y="225993"/>
                </a:cubicBezTo>
                <a:cubicBezTo>
                  <a:pt x="473947" y="255165"/>
                  <a:pt x="490293" y="294730"/>
                  <a:pt x="490293" y="336001"/>
                </a:cubicBezTo>
                <a:cubicBezTo>
                  <a:pt x="490330" y="377235"/>
                  <a:pt x="474021" y="416838"/>
                  <a:pt x="444991" y="446047"/>
                </a:cubicBezTo>
                <a:cubicBezTo>
                  <a:pt x="415923" y="475219"/>
                  <a:pt x="376537" y="491662"/>
                  <a:pt x="335416" y="491736"/>
                </a:cubicBezTo>
                <a:cubicBezTo>
                  <a:pt x="294292" y="491773"/>
                  <a:pt x="254871" y="475443"/>
                  <a:pt x="225728" y="446307"/>
                </a:cubicBezTo>
                <a:cubicBezTo>
                  <a:pt x="196624" y="417172"/>
                  <a:pt x="180241" y="377644"/>
                  <a:pt x="180167" y="336375"/>
                </a:cubicBezTo>
                <a:cubicBezTo>
                  <a:pt x="180093" y="295066"/>
                  <a:pt x="196402" y="255390"/>
                  <a:pt x="225470" y="226139"/>
                </a:cubicBezTo>
                <a:cubicBezTo>
                  <a:pt x="254574" y="196893"/>
                  <a:pt x="294071" y="180450"/>
                  <a:pt x="335234" y="180450"/>
                </a:cubicBezTo>
                <a:close/>
                <a:moveTo>
                  <a:pt x="271881" y="714540"/>
                </a:moveTo>
                <a:cubicBezTo>
                  <a:pt x="205611" y="636042"/>
                  <a:pt x="133271" y="550155"/>
                  <a:pt x="90006" y="482495"/>
                </a:cubicBezTo>
                <a:lnTo>
                  <a:pt x="90043" y="482495"/>
                </a:lnTo>
                <a:cubicBezTo>
                  <a:pt x="55650" y="424335"/>
                  <a:pt x="42928" y="355783"/>
                  <a:pt x="54133" y="289092"/>
                </a:cubicBezTo>
                <a:cubicBezTo>
                  <a:pt x="65302" y="222396"/>
                  <a:pt x="99694" y="161820"/>
                  <a:pt x="151173" y="118179"/>
                </a:cubicBezTo>
                <a:cubicBezTo>
                  <a:pt x="202614" y="74494"/>
                  <a:pt x="267847" y="50518"/>
                  <a:pt x="335226" y="50518"/>
                </a:cubicBezTo>
                <a:cubicBezTo>
                  <a:pt x="402605" y="50518"/>
                  <a:pt x="467844" y="74494"/>
                  <a:pt x="519279" y="118179"/>
                </a:cubicBezTo>
                <a:cubicBezTo>
                  <a:pt x="570758" y="161827"/>
                  <a:pt x="605150" y="222401"/>
                  <a:pt x="616319" y="289092"/>
                </a:cubicBezTo>
                <a:cubicBezTo>
                  <a:pt x="627524" y="355788"/>
                  <a:pt x="614802" y="424336"/>
                  <a:pt x="580409" y="482495"/>
                </a:cubicBezTo>
                <a:cubicBezTo>
                  <a:pt x="522570" y="572870"/>
                  <a:pt x="413331" y="695166"/>
                  <a:pt x="335226" y="790257"/>
                </a:cubicBezTo>
                <a:cubicBezTo>
                  <a:pt x="315552" y="766318"/>
                  <a:pt x="294028" y="740857"/>
                  <a:pt x="271877" y="714245"/>
                </a:cubicBezTo>
                <a:close/>
                <a:moveTo>
                  <a:pt x="315446" y="845556"/>
                </a:moveTo>
                <a:cubicBezTo>
                  <a:pt x="233088" y="742750"/>
                  <a:pt x="113121" y="611620"/>
                  <a:pt x="47882" y="509773"/>
                </a:cubicBezTo>
                <a:cubicBezTo>
                  <a:pt x="6944" y="441408"/>
                  <a:pt x="-8441" y="360648"/>
                  <a:pt x="4429" y="281928"/>
                </a:cubicBezTo>
                <a:cubicBezTo>
                  <a:pt x="17299" y="203206"/>
                  <a:pt x="57646" y="131653"/>
                  <a:pt x="118254" y="79983"/>
                </a:cubicBezTo>
                <a:cubicBezTo>
                  <a:pt x="178830" y="28356"/>
                  <a:pt x="255747" y="0"/>
                  <a:pt x="335225" y="0"/>
                </a:cubicBezTo>
                <a:cubicBezTo>
                  <a:pt x="414703" y="0"/>
                  <a:pt x="491624" y="28356"/>
                  <a:pt x="552196" y="79983"/>
                </a:cubicBezTo>
                <a:cubicBezTo>
                  <a:pt x="612808" y="131648"/>
                  <a:pt x="653155" y="203208"/>
                  <a:pt x="666021" y="281928"/>
                </a:cubicBezTo>
                <a:cubicBezTo>
                  <a:pt x="678891" y="360650"/>
                  <a:pt x="663507" y="441410"/>
                  <a:pt x="622568" y="509773"/>
                </a:cubicBezTo>
                <a:cubicBezTo>
                  <a:pt x="557147" y="611724"/>
                  <a:pt x="437180" y="742750"/>
                  <a:pt x="354711" y="845556"/>
                </a:cubicBezTo>
                <a:cubicBezTo>
                  <a:pt x="349977" y="851568"/>
                  <a:pt x="342729" y="855057"/>
                  <a:pt x="335074" y="855057"/>
                </a:cubicBezTo>
                <a:cubicBezTo>
                  <a:pt x="327418" y="855057"/>
                  <a:pt x="320207" y="851568"/>
                  <a:pt x="315437" y="845556"/>
                </a:cubicBezTo>
                <a:close/>
              </a:path>
            </a:pathLst>
          </a:custGeom>
          <a:solidFill>
            <a:srgbClr val="750606"/>
          </a:solidFill>
          <a:ln w="9438" cap="flat">
            <a:noFill/>
            <a:prstDash val="solid"/>
            <a:miter/>
          </a:ln>
        </p:spPr>
        <p:txBody>
          <a:bodyPr rtlCol="0" anchor="ctr"/>
          <a:lstStyle/>
          <a:p>
            <a:endParaRPr lang="it-IT" sz="1463" dirty="0"/>
          </a:p>
        </p:txBody>
      </p:sp>
      <p:grpSp>
        <p:nvGrpSpPr>
          <p:cNvPr id="3" name="Elemento grafico 27">
            <a:extLst>
              <a:ext uri="{FF2B5EF4-FFF2-40B4-BE49-F238E27FC236}">
                <a16:creationId xmlns:a16="http://schemas.microsoft.com/office/drawing/2014/main" id="{C633F555-DD3D-46B2-C0A8-29F63842150E}"/>
              </a:ext>
            </a:extLst>
          </p:cNvPr>
          <p:cNvGrpSpPr>
            <a:grpSpLocks noChangeAspect="1"/>
          </p:cNvGrpSpPr>
          <p:nvPr/>
        </p:nvGrpSpPr>
        <p:grpSpPr>
          <a:xfrm>
            <a:off x="1589594" y="2705802"/>
            <a:ext cx="345937" cy="365625"/>
            <a:chOff x="5861685" y="3106102"/>
            <a:chExt cx="468629" cy="495299"/>
          </a:xfrm>
          <a:solidFill>
            <a:srgbClr val="750606"/>
          </a:solidFill>
        </p:grpSpPr>
        <p:sp>
          <p:nvSpPr>
            <p:cNvPr id="5" name="Figura a mano libera 4">
              <a:extLst>
                <a:ext uri="{FF2B5EF4-FFF2-40B4-BE49-F238E27FC236}">
                  <a16:creationId xmlns:a16="http://schemas.microsoft.com/office/drawing/2014/main" id="{869E5BE3-9D58-548D-6072-8D186526224A}"/>
                </a:ext>
              </a:extLst>
            </p:cNvPr>
            <p:cNvSpPr/>
            <p:nvPr/>
          </p:nvSpPr>
          <p:spPr>
            <a:xfrm>
              <a:off x="5861685" y="3106102"/>
              <a:ext cx="468629" cy="495299"/>
            </a:xfrm>
            <a:custGeom>
              <a:avLst/>
              <a:gdLst>
                <a:gd name="connsiteX0" fmla="*/ 392430 w 468629"/>
                <a:gd name="connsiteY0" fmla="*/ 25718 h 495299"/>
                <a:gd name="connsiteX1" fmla="*/ 392430 w 468629"/>
                <a:gd name="connsiteY1" fmla="*/ 20003 h 495299"/>
                <a:gd name="connsiteX2" fmla="*/ 373380 w 468629"/>
                <a:gd name="connsiteY2" fmla="*/ 952 h 495299"/>
                <a:gd name="connsiteX3" fmla="*/ 354330 w 468629"/>
                <a:gd name="connsiteY3" fmla="*/ 20003 h 495299"/>
                <a:gd name="connsiteX4" fmla="*/ 354330 w 468629"/>
                <a:gd name="connsiteY4" fmla="*/ 25718 h 495299"/>
                <a:gd name="connsiteX5" fmla="*/ 118110 w 468629"/>
                <a:gd name="connsiteY5" fmla="*/ 25718 h 495299"/>
                <a:gd name="connsiteX6" fmla="*/ 118110 w 468629"/>
                <a:gd name="connsiteY6" fmla="*/ 24765 h 495299"/>
                <a:gd name="connsiteX7" fmla="*/ 118110 w 468629"/>
                <a:gd name="connsiteY7" fmla="*/ 19050 h 495299"/>
                <a:gd name="connsiteX8" fmla="*/ 99060 w 468629"/>
                <a:gd name="connsiteY8" fmla="*/ 0 h 495299"/>
                <a:gd name="connsiteX9" fmla="*/ 80010 w 468629"/>
                <a:gd name="connsiteY9" fmla="*/ 19050 h 495299"/>
                <a:gd name="connsiteX10" fmla="*/ 80010 w 468629"/>
                <a:gd name="connsiteY10" fmla="*/ 26670 h 495299"/>
                <a:gd name="connsiteX11" fmla="*/ 80010 w 468629"/>
                <a:gd name="connsiteY11" fmla="*/ 26670 h 495299"/>
                <a:gd name="connsiteX12" fmla="*/ 0 w 468629"/>
                <a:gd name="connsiteY12" fmla="*/ 106680 h 495299"/>
                <a:gd name="connsiteX13" fmla="*/ 0 w 468629"/>
                <a:gd name="connsiteY13" fmla="*/ 415290 h 495299"/>
                <a:gd name="connsiteX14" fmla="*/ 80010 w 468629"/>
                <a:gd name="connsiteY14" fmla="*/ 495300 h 495299"/>
                <a:gd name="connsiteX15" fmla="*/ 388620 w 468629"/>
                <a:gd name="connsiteY15" fmla="*/ 495300 h 495299"/>
                <a:gd name="connsiteX16" fmla="*/ 468630 w 468629"/>
                <a:gd name="connsiteY16" fmla="*/ 415290 h 495299"/>
                <a:gd name="connsiteX17" fmla="*/ 468630 w 468629"/>
                <a:gd name="connsiteY17" fmla="*/ 105728 h 495299"/>
                <a:gd name="connsiteX18" fmla="*/ 392430 w 468629"/>
                <a:gd name="connsiteY18" fmla="*/ 25718 h 495299"/>
                <a:gd name="connsiteX19" fmla="*/ 80010 w 468629"/>
                <a:gd name="connsiteY19" fmla="*/ 63818 h 495299"/>
                <a:gd name="connsiteX20" fmla="*/ 80010 w 468629"/>
                <a:gd name="connsiteY20" fmla="*/ 63818 h 495299"/>
                <a:gd name="connsiteX21" fmla="*/ 80010 w 468629"/>
                <a:gd name="connsiteY21" fmla="*/ 67628 h 495299"/>
                <a:gd name="connsiteX22" fmla="*/ 99060 w 468629"/>
                <a:gd name="connsiteY22" fmla="*/ 86678 h 495299"/>
                <a:gd name="connsiteX23" fmla="*/ 118110 w 468629"/>
                <a:gd name="connsiteY23" fmla="*/ 67628 h 495299"/>
                <a:gd name="connsiteX24" fmla="*/ 118110 w 468629"/>
                <a:gd name="connsiteY24" fmla="*/ 63818 h 495299"/>
                <a:gd name="connsiteX25" fmla="*/ 354330 w 468629"/>
                <a:gd name="connsiteY25" fmla="*/ 63818 h 495299"/>
                <a:gd name="connsiteX26" fmla="*/ 354330 w 468629"/>
                <a:gd name="connsiteY26" fmla="*/ 69533 h 495299"/>
                <a:gd name="connsiteX27" fmla="*/ 373380 w 468629"/>
                <a:gd name="connsiteY27" fmla="*/ 88583 h 495299"/>
                <a:gd name="connsiteX28" fmla="*/ 392430 w 468629"/>
                <a:gd name="connsiteY28" fmla="*/ 69533 h 495299"/>
                <a:gd name="connsiteX29" fmla="*/ 392430 w 468629"/>
                <a:gd name="connsiteY29" fmla="*/ 63818 h 495299"/>
                <a:gd name="connsiteX30" fmla="*/ 431483 w 468629"/>
                <a:gd name="connsiteY30" fmla="*/ 105728 h 495299"/>
                <a:gd name="connsiteX31" fmla="*/ 431483 w 468629"/>
                <a:gd name="connsiteY31" fmla="*/ 159068 h 495299"/>
                <a:gd name="connsiteX32" fmla="*/ 38100 w 468629"/>
                <a:gd name="connsiteY32" fmla="*/ 159068 h 495299"/>
                <a:gd name="connsiteX33" fmla="*/ 38100 w 468629"/>
                <a:gd name="connsiteY33" fmla="*/ 105728 h 495299"/>
                <a:gd name="connsiteX34" fmla="*/ 80010 w 468629"/>
                <a:gd name="connsiteY34" fmla="*/ 63818 h 495299"/>
                <a:gd name="connsiteX35" fmla="*/ 388620 w 468629"/>
                <a:gd name="connsiteY35" fmla="*/ 456248 h 495299"/>
                <a:gd name="connsiteX36" fmla="*/ 80010 w 468629"/>
                <a:gd name="connsiteY36" fmla="*/ 456248 h 495299"/>
                <a:gd name="connsiteX37" fmla="*/ 38100 w 468629"/>
                <a:gd name="connsiteY37" fmla="*/ 414338 h 495299"/>
                <a:gd name="connsiteX38" fmla="*/ 38100 w 468629"/>
                <a:gd name="connsiteY38" fmla="*/ 197168 h 495299"/>
                <a:gd name="connsiteX39" fmla="*/ 431483 w 468629"/>
                <a:gd name="connsiteY39" fmla="*/ 197168 h 495299"/>
                <a:gd name="connsiteX40" fmla="*/ 431483 w 468629"/>
                <a:gd name="connsiteY40" fmla="*/ 414338 h 495299"/>
                <a:gd name="connsiteX41" fmla="*/ 388620 w 468629"/>
                <a:gd name="connsiteY41" fmla="*/ 456248 h 495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68629" h="495299">
                  <a:moveTo>
                    <a:pt x="392430" y="25718"/>
                  </a:moveTo>
                  <a:cubicBezTo>
                    <a:pt x="392430" y="23813"/>
                    <a:pt x="392430" y="21907"/>
                    <a:pt x="392430" y="20003"/>
                  </a:cubicBezTo>
                  <a:cubicBezTo>
                    <a:pt x="392430" y="10477"/>
                    <a:pt x="383858" y="952"/>
                    <a:pt x="373380" y="952"/>
                  </a:cubicBezTo>
                  <a:cubicBezTo>
                    <a:pt x="362903" y="952"/>
                    <a:pt x="354330" y="9525"/>
                    <a:pt x="354330" y="20003"/>
                  </a:cubicBezTo>
                  <a:cubicBezTo>
                    <a:pt x="354330" y="21907"/>
                    <a:pt x="354330" y="23813"/>
                    <a:pt x="354330" y="25718"/>
                  </a:cubicBezTo>
                  <a:lnTo>
                    <a:pt x="118110" y="25718"/>
                  </a:lnTo>
                  <a:cubicBezTo>
                    <a:pt x="118110" y="25718"/>
                    <a:pt x="118110" y="24765"/>
                    <a:pt x="118110" y="24765"/>
                  </a:cubicBezTo>
                  <a:cubicBezTo>
                    <a:pt x="118110" y="22860"/>
                    <a:pt x="118110" y="20955"/>
                    <a:pt x="118110" y="19050"/>
                  </a:cubicBezTo>
                  <a:cubicBezTo>
                    <a:pt x="118110" y="9525"/>
                    <a:pt x="109537" y="0"/>
                    <a:pt x="99060" y="0"/>
                  </a:cubicBezTo>
                  <a:cubicBezTo>
                    <a:pt x="88583" y="0"/>
                    <a:pt x="80010" y="8573"/>
                    <a:pt x="80010" y="19050"/>
                  </a:cubicBezTo>
                  <a:cubicBezTo>
                    <a:pt x="80010" y="21907"/>
                    <a:pt x="80010" y="23813"/>
                    <a:pt x="80010" y="26670"/>
                  </a:cubicBezTo>
                  <a:lnTo>
                    <a:pt x="80010" y="26670"/>
                  </a:lnTo>
                  <a:cubicBezTo>
                    <a:pt x="36195" y="26670"/>
                    <a:pt x="0" y="62865"/>
                    <a:pt x="0" y="106680"/>
                  </a:cubicBezTo>
                  <a:lnTo>
                    <a:pt x="0" y="415290"/>
                  </a:lnTo>
                  <a:cubicBezTo>
                    <a:pt x="0" y="459105"/>
                    <a:pt x="36195" y="495300"/>
                    <a:pt x="80010" y="495300"/>
                  </a:cubicBezTo>
                  <a:lnTo>
                    <a:pt x="388620" y="495300"/>
                  </a:lnTo>
                  <a:cubicBezTo>
                    <a:pt x="432435" y="495300"/>
                    <a:pt x="468630" y="459105"/>
                    <a:pt x="468630" y="415290"/>
                  </a:cubicBezTo>
                  <a:lnTo>
                    <a:pt x="468630" y="105728"/>
                  </a:lnTo>
                  <a:cubicBezTo>
                    <a:pt x="468630" y="62865"/>
                    <a:pt x="434340" y="27623"/>
                    <a:pt x="392430" y="25718"/>
                  </a:cubicBezTo>
                  <a:close/>
                  <a:moveTo>
                    <a:pt x="80010" y="63818"/>
                  </a:moveTo>
                  <a:lnTo>
                    <a:pt x="80010" y="63818"/>
                  </a:lnTo>
                  <a:cubicBezTo>
                    <a:pt x="80010" y="64770"/>
                    <a:pt x="80010" y="66675"/>
                    <a:pt x="80010" y="67628"/>
                  </a:cubicBezTo>
                  <a:cubicBezTo>
                    <a:pt x="80010" y="77153"/>
                    <a:pt x="88583" y="86678"/>
                    <a:pt x="99060" y="86678"/>
                  </a:cubicBezTo>
                  <a:cubicBezTo>
                    <a:pt x="109537" y="86678"/>
                    <a:pt x="118110" y="78105"/>
                    <a:pt x="118110" y="67628"/>
                  </a:cubicBezTo>
                  <a:cubicBezTo>
                    <a:pt x="118110" y="66675"/>
                    <a:pt x="118110" y="64770"/>
                    <a:pt x="118110" y="63818"/>
                  </a:cubicBezTo>
                  <a:lnTo>
                    <a:pt x="354330" y="63818"/>
                  </a:lnTo>
                  <a:cubicBezTo>
                    <a:pt x="354330" y="65723"/>
                    <a:pt x="354330" y="67628"/>
                    <a:pt x="354330" y="69533"/>
                  </a:cubicBezTo>
                  <a:cubicBezTo>
                    <a:pt x="354330" y="79058"/>
                    <a:pt x="362903" y="88583"/>
                    <a:pt x="373380" y="88583"/>
                  </a:cubicBezTo>
                  <a:cubicBezTo>
                    <a:pt x="383858" y="88583"/>
                    <a:pt x="392430" y="80010"/>
                    <a:pt x="392430" y="69533"/>
                  </a:cubicBezTo>
                  <a:cubicBezTo>
                    <a:pt x="392430" y="67628"/>
                    <a:pt x="392430" y="65723"/>
                    <a:pt x="392430" y="63818"/>
                  </a:cubicBezTo>
                  <a:cubicBezTo>
                    <a:pt x="414338" y="65723"/>
                    <a:pt x="431483" y="83820"/>
                    <a:pt x="431483" y="105728"/>
                  </a:cubicBezTo>
                  <a:lnTo>
                    <a:pt x="431483" y="159068"/>
                  </a:lnTo>
                  <a:lnTo>
                    <a:pt x="38100" y="159068"/>
                  </a:lnTo>
                  <a:lnTo>
                    <a:pt x="38100" y="105728"/>
                  </a:lnTo>
                  <a:cubicBezTo>
                    <a:pt x="38100" y="81915"/>
                    <a:pt x="57150" y="63818"/>
                    <a:pt x="80010" y="63818"/>
                  </a:cubicBezTo>
                  <a:close/>
                  <a:moveTo>
                    <a:pt x="388620" y="456248"/>
                  </a:moveTo>
                  <a:lnTo>
                    <a:pt x="80010" y="456248"/>
                  </a:lnTo>
                  <a:cubicBezTo>
                    <a:pt x="57150" y="456248"/>
                    <a:pt x="38100" y="437198"/>
                    <a:pt x="38100" y="414338"/>
                  </a:cubicBezTo>
                  <a:lnTo>
                    <a:pt x="38100" y="197168"/>
                  </a:lnTo>
                  <a:lnTo>
                    <a:pt x="431483" y="197168"/>
                  </a:lnTo>
                  <a:lnTo>
                    <a:pt x="431483" y="414338"/>
                  </a:lnTo>
                  <a:cubicBezTo>
                    <a:pt x="430530" y="437198"/>
                    <a:pt x="411480" y="456248"/>
                    <a:pt x="388620" y="4562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1463"/>
            </a:p>
          </p:txBody>
        </p:sp>
        <p:sp>
          <p:nvSpPr>
            <p:cNvPr id="6" name="Figura a mano libera 5">
              <a:extLst>
                <a:ext uri="{FF2B5EF4-FFF2-40B4-BE49-F238E27FC236}">
                  <a16:creationId xmlns:a16="http://schemas.microsoft.com/office/drawing/2014/main" id="{B2DEA69D-F1A5-485E-2195-F9010780A87A}"/>
                </a:ext>
              </a:extLst>
            </p:cNvPr>
            <p:cNvSpPr/>
            <p:nvPr/>
          </p:nvSpPr>
          <p:spPr>
            <a:xfrm>
              <a:off x="5985033" y="3350293"/>
              <a:ext cx="223010" cy="157412"/>
            </a:xfrm>
            <a:custGeom>
              <a:avLst/>
              <a:gdLst>
                <a:gd name="connsiteX0" fmla="*/ 155734 w 223010"/>
                <a:gd name="connsiteY0" fmla="*/ 5364 h 157412"/>
                <a:gd name="connsiteX1" fmla="*/ 129064 w 223010"/>
                <a:gd name="connsiteY1" fmla="*/ 5364 h 157412"/>
                <a:gd name="connsiteX2" fmla="*/ 129064 w 223010"/>
                <a:gd name="connsiteY2" fmla="*/ 32034 h 157412"/>
                <a:gd name="connsiteX3" fmla="*/ 158591 w 223010"/>
                <a:gd name="connsiteY3" fmla="*/ 59656 h 157412"/>
                <a:gd name="connsiteX4" fmla="*/ 37624 w 223010"/>
                <a:gd name="connsiteY4" fmla="*/ 59656 h 157412"/>
                <a:gd name="connsiteX5" fmla="*/ 18574 w 223010"/>
                <a:gd name="connsiteY5" fmla="*/ 59656 h 157412"/>
                <a:gd name="connsiteX6" fmla="*/ 18574 w 223010"/>
                <a:gd name="connsiteY6" fmla="*/ 97756 h 157412"/>
                <a:gd name="connsiteX7" fmla="*/ 151924 w 223010"/>
                <a:gd name="connsiteY7" fmla="*/ 97756 h 157412"/>
                <a:gd name="connsiteX8" fmla="*/ 158591 w 223010"/>
                <a:gd name="connsiteY8" fmla="*/ 97756 h 157412"/>
                <a:gd name="connsiteX9" fmla="*/ 132874 w 223010"/>
                <a:gd name="connsiteY9" fmla="*/ 125379 h 157412"/>
                <a:gd name="connsiteX10" fmla="*/ 132874 w 223010"/>
                <a:gd name="connsiteY10" fmla="*/ 152049 h 157412"/>
                <a:gd name="connsiteX11" fmla="*/ 159544 w 223010"/>
                <a:gd name="connsiteY11" fmla="*/ 152049 h 157412"/>
                <a:gd name="connsiteX12" fmla="*/ 217646 w 223010"/>
                <a:gd name="connsiteY12" fmla="*/ 90136 h 157412"/>
                <a:gd name="connsiteX13" fmla="*/ 217646 w 223010"/>
                <a:gd name="connsiteY13" fmla="*/ 63466 h 157412"/>
                <a:gd name="connsiteX14" fmla="*/ 155734 w 223010"/>
                <a:gd name="connsiteY14" fmla="*/ 5364 h 157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3010" h="157412">
                  <a:moveTo>
                    <a:pt x="155734" y="5364"/>
                  </a:moveTo>
                  <a:cubicBezTo>
                    <a:pt x="148114" y="-1304"/>
                    <a:pt x="135731" y="-2256"/>
                    <a:pt x="129064" y="5364"/>
                  </a:cubicBezTo>
                  <a:cubicBezTo>
                    <a:pt x="122396" y="12984"/>
                    <a:pt x="121444" y="25366"/>
                    <a:pt x="129064" y="32034"/>
                  </a:cubicBezTo>
                  <a:cubicBezTo>
                    <a:pt x="138589" y="41559"/>
                    <a:pt x="149066" y="50131"/>
                    <a:pt x="158591" y="59656"/>
                  </a:cubicBezTo>
                  <a:cubicBezTo>
                    <a:pt x="118586" y="59656"/>
                    <a:pt x="77629" y="59656"/>
                    <a:pt x="37624" y="59656"/>
                  </a:cubicBezTo>
                  <a:cubicBezTo>
                    <a:pt x="30956" y="59656"/>
                    <a:pt x="25241" y="59656"/>
                    <a:pt x="18574" y="59656"/>
                  </a:cubicBezTo>
                  <a:cubicBezTo>
                    <a:pt x="-6191" y="59656"/>
                    <a:pt x="-6191" y="97756"/>
                    <a:pt x="18574" y="97756"/>
                  </a:cubicBezTo>
                  <a:cubicBezTo>
                    <a:pt x="63341" y="97756"/>
                    <a:pt x="107156" y="97756"/>
                    <a:pt x="151924" y="97756"/>
                  </a:cubicBezTo>
                  <a:cubicBezTo>
                    <a:pt x="153829" y="97756"/>
                    <a:pt x="156686" y="97756"/>
                    <a:pt x="158591" y="97756"/>
                  </a:cubicBezTo>
                  <a:cubicBezTo>
                    <a:pt x="150019" y="107281"/>
                    <a:pt x="141446" y="115854"/>
                    <a:pt x="132874" y="125379"/>
                  </a:cubicBezTo>
                  <a:cubicBezTo>
                    <a:pt x="126206" y="132999"/>
                    <a:pt x="125254" y="145381"/>
                    <a:pt x="132874" y="152049"/>
                  </a:cubicBezTo>
                  <a:cubicBezTo>
                    <a:pt x="140494" y="158716"/>
                    <a:pt x="152876" y="159669"/>
                    <a:pt x="159544" y="152049"/>
                  </a:cubicBezTo>
                  <a:cubicBezTo>
                    <a:pt x="178594" y="131094"/>
                    <a:pt x="197644" y="111091"/>
                    <a:pt x="217646" y="90136"/>
                  </a:cubicBezTo>
                  <a:cubicBezTo>
                    <a:pt x="224314" y="82516"/>
                    <a:pt x="225266" y="70134"/>
                    <a:pt x="217646" y="63466"/>
                  </a:cubicBezTo>
                  <a:cubicBezTo>
                    <a:pt x="196691" y="43464"/>
                    <a:pt x="175736" y="24414"/>
                    <a:pt x="155734" y="53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1463"/>
            </a:p>
          </p:txBody>
        </p:sp>
      </p:grpSp>
      <p:sp>
        <p:nvSpPr>
          <p:cNvPr id="27" name="Rectangle 7">
            <a:extLst>
              <a:ext uri="{FF2B5EF4-FFF2-40B4-BE49-F238E27FC236}">
                <a16:creationId xmlns:a16="http://schemas.microsoft.com/office/drawing/2014/main" id="{FDF103B3-1E44-2B40-9696-FD3633793737}"/>
              </a:ext>
            </a:extLst>
          </p:cNvPr>
          <p:cNvSpPr/>
          <p:nvPr/>
        </p:nvSpPr>
        <p:spPr>
          <a:xfrm>
            <a:off x="0" y="-14598"/>
            <a:ext cx="9906000" cy="878032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7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2" name="Immagine 15">
            <a:extLst>
              <a:ext uri="{FF2B5EF4-FFF2-40B4-BE49-F238E27FC236}">
                <a16:creationId xmlns:a16="http://schemas.microsoft.com/office/drawing/2014/main" id="{A264F881-3CBA-3D48-BA40-354C3077F6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744" y="50403"/>
            <a:ext cx="634260" cy="845678"/>
          </a:xfrm>
          <a:prstGeom prst="rect">
            <a:avLst/>
          </a:prstGeom>
        </p:spPr>
      </p:pic>
      <p:sp>
        <p:nvSpPr>
          <p:cNvPr id="28" name="CasellaDiTesto 27"/>
          <p:cNvSpPr txBox="1"/>
          <p:nvPr/>
        </p:nvSpPr>
        <p:spPr>
          <a:xfrm>
            <a:off x="970171" y="-22724"/>
            <a:ext cx="90729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950" b="1" i="1" dirty="0">
                <a:solidFill>
                  <a:schemeClr val="bg1"/>
                </a:solidFill>
                <a:latin typeface="Helvetica-Bold"/>
              </a:rPr>
              <a:t>                                 </a:t>
            </a:r>
            <a:r>
              <a:rPr lang="it-IT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Area Servizi al Cittadino</a:t>
            </a:r>
          </a:p>
          <a:p>
            <a:r>
              <a:rPr lang="it-IT" sz="26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Criticità persistenti – Risultati da perseguire anni 2025/2027</a:t>
            </a:r>
            <a:endParaRPr lang="en-US" sz="26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ettangolo con angoli arrotondati 6">
            <a:extLst>
              <a:ext uri="{FF2B5EF4-FFF2-40B4-BE49-F238E27FC236}">
                <a16:creationId xmlns:a16="http://schemas.microsoft.com/office/drawing/2014/main" id="{939E6404-4EE2-1D29-C15B-638657AFF56E}"/>
              </a:ext>
            </a:extLst>
          </p:cNvPr>
          <p:cNvSpPr/>
          <p:nvPr/>
        </p:nvSpPr>
        <p:spPr>
          <a:xfrm>
            <a:off x="348760" y="4401832"/>
            <a:ext cx="1689839" cy="68880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it-IT" b="1" spc="-8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Attività in lavorazione</a:t>
            </a:r>
          </a:p>
        </p:txBody>
      </p:sp>
      <p:sp>
        <p:nvSpPr>
          <p:cNvPr id="32" name="Rettangolo con angoli arrotondati 10">
            <a:extLst>
              <a:ext uri="{FF2B5EF4-FFF2-40B4-BE49-F238E27FC236}">
                <a16:creationId xmlns:a16="http://schemas.microsoft.com/office/drawing/2014/main" id="{C5B599C7-BD02-39CB-C0F6-75BC9A22019B}"/>
              </a:ext>
            </a:extLst>
          </p:cNvPr>
          <p:cNvSpPr/>
          <p:nvPr/>
        </p:nvSpPr>
        <p:spPr>
          <a:xfrm>
            <a:off x="2264179" y="4364962"/>
            <a:ext cx="1756302" cy="68880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1400" b="1" dirty="0">
                <a:solidFill>
                  <a:schemeClr val="tx1"/>
                </a:solidFill>
              </a:rPr>
              <a:t>Archivio Nazionale dello Stato Civile</a:t>
            </a:r>
          </a:p>
        </p:txBody>
      </p:sp>
      <p:sp>
        <p:nvSpPr>
          <p:cNvPr id="33" name="Rettangolo con angoli arrotondati 8">
            <a:extLst>
              <a:ext uri="{FF2B5EF4-FFF2-40B4-BE49-F238E27FC236}">
                <a16:creationId xmlns:a16="http://schemas.microsoft.com/office/drawing/2014/main" id="{1BD7335E-777F-4303-EB8A-87FFC109D508}"/>
              </a:ext>
            </a:extLst>
          </p:cNvPr>
          <p:cNvSpPr/>
          <p:nvPr/>
        </p:nvSpPr>
        <p:spPr>
          <a:xfrm>
            <a:off x="360456" y="5196688"/>
            <a:ext cx="1687146" cy="1524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spc="-8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Prossimo sviluppo </a:t>
            </a:r>
          </a:p>
        </p:txBody>
      </p:sp>
      <p:grpSp>
        <p:nvGrpSpPr>
          <p:cNvPr id="34" name="Elemento grafico 27">
            <a:extLst>
              <a:ext uri="{FF2B5EF4-FFF2-40B4-BE49-F238E27FC236}">
                <a16:creationId xmlns:a16="http://schemas.microsoft.com/office/drawing/2014/main" id="{C633F555-DD3D-46B2-C0A8-29F63842150E}"/>
              </a:ext>
            </a:extLst>
          </p:cNvPr>
          <p:cNvGrpSpPr>
            <a:grpSpLocks noChangeAspect="1"/>
          </p:cNvGrpSpPr>
          <p:nvPr/>
        </p:nvGrpSpPr>
        <p:grpSpPr>
          <a:xfrm>
            <a:off x="1559239" y="5708668"/>
            <a:ext cx="345937" cy="365625"/>
            <a:chOff x="5861685" y="3106102"/>
            <a:chExt cx="468629" cy="495299"/>
          </a:xfrm>
          <a:solidFill>
            <a:srgbClr val="750606"/>
          </a:solidFill>
        </p:grpSpPr>
        <p:sp>
          <p:nvSpPr>
            <p:cNvPr id="35" name="Figura a mano libera 34">
              <a:extLst>
                <a:ext uri="{FF2B5EF4-FFF2-40B4-BE49-F238E27FC236}">
                  <a16:creationId xmlns:a16="http://schemas.microsoft.com/office/drawing/2014/main" id="{869E5BE3-9D58-548D-6072-8D186526224A}"/>
                </a:ext>
              </a:extLst>
            </p:cNvPr>
            <p:cNvSpPr/>
            <p:nvPr/>
          </p:nvSpPr>
          <p:spPr>
            <a:xfrm>
              <a:off x="5861685" y="3106102"/>
              <a:ext cx="468629" cy="495299"/>
            </a:xfrm>
            <a:custGeom>
              <a:avLst/>
              <a:gdLst>
                <a:gd name="connsiteX0" fmla="*/ 392430 w 468629"/>
                <a:gd name="connsiteY0" fmla="*/ 25718 h 495299"/>
                <a:gd name="connsiteX1" fmla="*/ 392430 w 468629"/>
                <a:gd name="connsiteY1" fmla="*/ 20003 h 495299"/>
                <a:gd name="connsiteX2" fmla="*/ 373380 w 468629"/>
                <a:gd name="connsiteY2" fmla="*/ 952 h 495299"/>
                <a:gd name="connsiteX3" fmla="*/ 354330 w 468629"/>
                <a:gd name="connsiteY3" fmla="*/ 20003 h 495299"/>
                <a:gd name="connsiteX4" fmla="*/ 354330 w 468629"/>
                <a:gd name="connsiteY4" fmla="*/ 25718 h 495299"/>
                <a:gd name="connsiteX5" fmla="*/ 118110 w 468629"/>
                <a:gd name="connsiteY5" fmla="*/ 25718 h 495299"/>
                <a:gd name="connsiteX6" fmla="*/ 118110 w 468629"/>
                <a:gd name="connsiteY6" fmla="*/ 24765 h 495299"/>
                <a:gd name="connsiteX7" fmla="*/ 118110 w 468629"/>
                <a:gd name="connsiteY7" fmla="*/ 19050 h 495299"/>
                <a:gd name="connsiteX8" fmla="*/ 99060 w 468629"/>
                <a:gd name="connsiteY8" fmla="*/ 0 h 495299"/>
                <a:gd name="connsiteX9" fmla="*/ 80010 w 468629"/>
                <a:gd name="connsiteY9" fmla="*/ 19050 h 495299"/>
                <a:gd name="connsiteX10" fmla="*/ 80010 w 468629"/>
                <a:gd name="connsiteY10" fmla="*/ 26670 h 495299"/>
                <a:gd name="connsiteX11" fmla="*/ 80010 w 468629"/>
                <a:gd name="connsiteY11" fmla="*/ 26670 h 495299"/>
                <a:gd name="connsiteX12" fmla="*/ 0 w 468629"/>
                <a:gd name="connsiteY12" fmla="*/ 106680 h 495299"/>
                <a:gd name="connsiteX13" fmla="*/ 0 w 468629"/>
                <a:gd name="connsiteY13" fmla="*/ 415290 h 495299"/>
                <a:gd name="connsiteX14" fmla="*/ 80010 w 468629"/>
                <a:gd name="connsiteY14" fmla="*/ 495300 h 495299"/>
                <a:gd name="connsiteX15" fmla="*/ 388620 w 468629"/>
                <a:gd name="connsiteY15" fmla="*/ 495300 h 495299"/>
                <a:gd name="connsiteX16" fmla="*/ 468630 w 468629"/>
                <a:gd name="connsiteY16" fmla="*/ 415290 h 495299"/>
                <a:gd name="connsiteX17" fmla="*/ 468630 w 468629"/>
                <a:gd name="connsiteY17" fmla="*/ 105728 h 495299"/>
                <a:gd name="connsiteX18" fmla="*/ 392430 w 468629"/>
                <a:gd name="connsiteY18" fmla="*/ 25718 h 495299"/>
                <a:gd name="connsiteX19" fmla="*/ 80010 w 468629"/>
                <a:gd name="connsiteY19" fmla="*/ 63818 h 495299"/>
                <a:gd name="connsiteX20" fmla="*/ 80010 w 468629"/>
                <a:gd name="connsiteY20" fmla="*/ 63818 h 495299"/>
                <a:gd name="connsiteX21" fmla="*/ 80010 w 468629"/>
                <a:gd name="connsiteY21" fmla="*/ 67628 h 495299"/>
                <a:gd name="connsiteX22" fmla="*/ 99060 w 468629"/>
                <a:gd name="connsiteY22" fmla="*/ 86678 h 495299"/>
                <a:gd name="connsiteX23" fmla="*/ 118110 w 468629"/>
                <a:gd name="connsiteY23" fmla="*/ 67628 h 495299"/>
                <a:gd name="connsiteX24" fmla="*/ 118110 w 468629"/>
                <a:gd name="connsiteY24" fmla="*/ 63818 h 495299"/>
                <a:gd name="connsiteX25" fmla="*/ 354330 w 468629"/>
                <a:gd name="connsiteY25" fmla="*/ 63818 h 495299"/>
                <a:gd name="connsiteX26" fmla="*/ 354330 w 468629"/>
                <a:gd name="connsiteY26" fmla="*/ 69533 h 495299"/>
                <a:gd name="connsiteX27" fmla="*/ 373380 w 468629"/>
                <a:gd name="connsiteY27" fmla="*/ 88583 h 495299"/>
                <a:gd name="connsiteX28" fmla="*/ 392430 w 468629"/>
                <a:gd name="connsiteY28" fmla="*/ 69533 h 495299"/>
                <a:gd name="connsiteX29" fmla="*/ 392430 w 468629"/>
                <a:gd name="connsiteY29" fmla="*/ 63818 h 495299"/>
                <a:gd name="connsiteX30" fmla="*/ 431483 w 468629"/>
                <a:gd name="connsiteY30" fmla="*/ 105728 h 495299"/>
                <a:gd name="connsiteX31" fmla="*/ 431483 w 468629"/>
                <a:gd name="connsiteY31" fmla="*/ 159068 h 495299"/>
                <a:gd name="connsiteX32" fmla="*/ 38100 w 468629"/>
                <a:gd name="connsiteY32" fmla="*/ 159068 h 495299"/>
                <a:gd name="connsiteX33" fmla="*/ 38100 w 468629"/>
                <a:gd name="connsiteY33" fmla="*/ 105728 h 495299"/>
                <a:gd name="connsiteX34" fmla="*/ 80010 w 468629"/>
                <a:gd name="connsiteY34" fmla="*/ 63818 h 495299"/>
                <a:gd name="connsiteX35" fmla="*/ 388620 w 468629"/>
                <a:gd name="connsiteY35" fmla="*/ 456248 h 495299"/>
                <a:gd name="connsiteX36" fmla="*/ 80010 w 468629"/>
                <a:gd name="connsiteY36" fmla="*/ 456248 h 495299"/>
                <a:gd name="connsiteX37" fmla="*/ 38100 w 468629"/>
                <a:gd name="connsiteY37" fmla="*/ 414338 h 495299"/>
                <a:gd name="connsiteX38" fmla="*/ 38100 w 468629"/>
                <a:gd name="connsiteY38" fmla="*/ 197168 h 495299"/>
                <a:gd name="connsiteX39" fmla="*/ 431483 w 468629"/>
                <a:gd name="connsiteY39" fmla="*/ 197168 h 495299"/>
                <a:gd name="connsiteX40" fmla="*/ 431483 w 468629"/>
                <a:gd name="connsiteY40" fmla="*/ 414338 h 495299"/>
                <a:gd name="connsiteX41" fmla="*/ 388620 w 468629"/>
                <a:gd name="connsiteY41" fmla="*/ 456248 h 495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68629" h="495299">
                  <a:moveTo>
                    <a:pt x="392430" y="25718"/>
                  </a:moveTo>
                  <a:cubicBezTo>
                    <a:pt x="392430" y="23813"/>
                    <a:pt x="392430" y="21907"/>
                    <a:pt x="392430" y="20003"/>
                  </a:cubicBezTo>
                  <a:cubicBezTo>
                    <a:pt x="392430" y="10477"/>
                    <a:pt x="383858" y="952"/>
                    <a:pt x="373380" y="952"/>
                  </a:cubicBezTo>
                  <a:cubicBezTo>
                    <a:pt x="362903" y="952"/>
                    <a:pt x="354330" y="9525"/>
                    <a:pt x="354330" y="20003"/>
                  </a:cubicBezTo>
                  <a:cubicBezTo>
                    <a:pt x="354330" y="21907"/>
                    <a:pt x="354330" y="23813"/>
                    <a:pt x="354330" y="25718"/>
                  </a:cubicBezTo>
                  <a:lnTo>
                    <a:pt x="118110" y="25718"/>
                  </a:lnTo>
                  <a:cubicBezTo>
                    <a:pt x="118110" y="25718"/>
                    <a:pt x="118110" y="24765"/>
                    <a:pt x="118110" y="24765"/>
                  </a:cubicBezTo>
                  <a:cubicBezTo>
                    <a:pt x="118110" y="22860"/>
                    <a:pt x="118110" y="20955"/>
                    <a:pt x="118110" y="19050"/>
                  </a:cubicBezTo>
                  <a:cubicBezTo>
                    <a:pt x="118110" y="9525"/>
                    <a:pt x="109537" y="0"/>
                    <a:pt x="99060" y="0"/>
                  </a:cubicBezTo>
                  <a:cubicBezTo>
                    <a:pt x="88583" y="0"/>
                    <a:pt x="80010" y="8573"/>
                    <a:pt x="80010" y="19050"/>
                  </a:cubicBezTo>
                  <a:cubicBezTo>
                    <a:pt x="80010" y="21907"/>
                    <a:pt x="80010" y="23813"/>
                    <a:pt x="80010" y="26670"/>
                  </a:cubicBezTo>
                  <a:lnTo>
                    <a:pt x="80010" y="26670"/>
                  </a:lnTo>
                  <a:cubicBezTo>
                    <a:pt x="36195" y="26670"/>
                    <a:pt x="0" y="62865"/>
                    <a:pt x="0" y="106680"/>
                  </a:cubicBezTo>
                  <a:lnTo>
                    <a:pt x="0" y="415290"/>
                  </a:lnTo>
                  <a:cubicBezTo>
                    <a:pt x="0" y="459105"/>
                    <a:pt x="36195" y="495300"/>
                    <a:pt x="80010" y="495300"/>
                  </a:cubicBezTo>
                  <a:lnTo>
                    <a:pt x="388620" y="495300"/>
                  </a:lnTo>
                  <a:cubicBezTo>
                    <a:pt x="432435" y="495300"/>
                    <a:pt x="468630" y="459105"/>
                    <a:pt x="468630" y="415290"/>
                  </a:cubicBezTo>
                  <a:lnTo>
                    <a:pt x="468630" y="105728"/>
                  </a:lnTo>
                  <a:cubicBezTo>
                    <a:pt x="468630" y="62865"/>
                    <a:pt x="434340" y="27623"/>
                    <a:pt x="392430" y="25718"/>
                  </a:cubicBezTo>
                  <a:close/>
                  <a:moveTo>
                    <a:pt x="80010" y="63818"/>
                  </a:moveTo>
                  <a:lnTo>
                    <a:pt x="80010" y="63818"/>
                  </a:lnTo>
                  <a:cubicBezTo>
                    <a:pt x="80010" y="64770"/>
                    <a:pt x="80010" y="66675"/>
                    <a:pt x="80010" y="67628"/>
                  </a:cubicBezTo>
                  <a:cubicBezTo>
                    <a:pt x="80010" y="77153"/>
                    <a:pt x="88583" y="86678"/>
                    <a:pt x="99060" y="86678"/>
                  </a:cubicBezTo>
                  <a:cubicBezTo>
                    <a:pt x="109537" y="86678"/>
                    <a:pt x="118110" y="78105"/>
                    <a:pt x="118110" y="67628"/>
                  </a:cubicBezTo>
                  <a:cubicBezTo>
                    <a:pt x="118110" y="66675"/>
                    <a:pt x="118110" y="64770"/>
                    <a:pt x="118110" y="63818"/>
                  </a:cubicBezTo>
                  <a:lnTo>
                    <a:pt x="354330" y="63818"/>
                  </a:lnTo>
                  <a:cubicBezTo>
                    <a:pt x="354330" y="65723"/>
                    <a:pt x="354330" y="67628"/>
                    <a:pt x="354330" y="69533"/>
                  </a:cubicBezTo>
                  <a:cubicBezTo>
                    <a:pt x="354330" y="79058"/>
                    <a:pt x="362903" y="88583"/>
                    <a:pt x="373380" y="88583"/>
                  </a:cubicBezTo>
                  <a:cubicBezTo>
                    <a:pt x="383858" y="88583"/>
                    <a:pt x="392430" y="80010"/>
                    <a:pt x="392430" y="69533"/>
                  </a:cubicBezTo>
                  <a:cubicBezTo>
                    <a:pt x="392430" y="67628"/>
                    <a:pt x="392430" y="65723"/>
                    <a:pt x="392430" y="63818"/>
                  </a:cubicBezTo>
                  <a:cubicBezTo>
                    <a:pt x="414338" y="65723"/>
                    <a:pt x="431483" y="83820"/>
                    <a:pt x="431483" y="105728"/>
                  </a:cubicBezTo>
                  <a:lnTo>
                    <a:pt x="431483" y="159068"/>
                  </a:lnTo>
                  <a:lnTo>
                    <a:pt x="38100" y="159068"/>
                  </a:lnTo>
                  <a:lnTo>
                    <a:pt x="38100" y="105728"/>
                  </a:lnTo>
                  <a:cubicBezTo>
                    <a:pt x="38100" y="81915"/>
                    <a:pt x="57150" y="63818"/>
                    <a:pt x="80010" y="63818"/>
                  </a:cubicBezTo>
                  <a:close/>
                  <a:moveTo>
                    <a:pt x="388620" y="456248"/>
                  </a:moveTo>
                  <a:lnTo>
                    <a:pt x="80010" y="456248"/>
                  </a:lnTo>
                  <a:cubicBezTo>
                    <a:pt x="57150" y="456248"/>
                    <a:pt x="38100" y="437198"/>
                    <a:pt x="38100" y="414338"/>
                  </a:cubicBezTo>
                  <a:lnTo>
                    <a:pt x="38100" y="197168"/>
                  </a:lnTo>
                  <a:lnTo>
                    <a:pt x="431483" y="197168"/>
                  </a:lnTo>
                  <a:lnTo>
                    <a:pt x="431483" y="414338"/>
                  </a:lnTo>
                  <a:cubicBezTo>
                    <a:pt x="430530" y="437198"/>
                    <a:pt x="411480" y="456248"/>
                    <a:pt x="388620" y="4562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1463"/>
            </a:p>
          </p:txBody>
        </p:sp>
        <p:sp>
          <p:nvSpPr>
            <p:cNvPr id="36" name="Figura a mano libera 35">
              <a:extLst>
                <a:ext uri="{FF2B5EF4-FFF2-40B4-BE49-F238E27FC236}">
                  <a16:creationId xmlns:a16="http://schemas.microsoft.com/office/drawing/2014/main" id="{B2DEA69D-F1A5-485E-2195-F9010780A87A}"/>
                </a:ext>
              </a:extLst>
            </p:cNvPr>
            <p:cNvSpPr/>
            <p:nvPr/>
          </p:nvSpPr>
          <p:spPr>
            <a:xfrm>
              <a:off x="5985033" y="3350293"/>
              <a:ext cx="223010" cy="157412"/>
            </a:xfrm>
            <a:custGeom>
              <a:avLst/>
              <a:gdLst>
                <a:gd name="connsiteX0" fmla="*/ 155734 w 223010"/>
                <a:gd name="connsiteY0" fmla="*/ 5364 h 157412"/>
                <a:gd name="connsiteX1" fmla="*/ 129064 w 223010"/>
                <a:gd name="connsiteY1" fmla="*/ 5364 h 157412"/>
                <a:gd name="connsiteX2" fmla="*/ 129064 w 223010"/>
                <a:gd name="connsiteY2" fmla="*/ 32034 h 157412"/>
                <a:gd name="connsiteX3" fmla="*/ 158591 w 223010"/>
                <a:gd name="connsiteY3" fmla="*/ 59656 h 157412"/>
                <a:gd name="connsiteX4" fmla="*/ 37624 w 223010"/>
                <a:gd name="connsiteY4" fmla="*/ 59656 h 157412"/>
                <a:gd name="connsiteX5" fmla="*/ 18574 w 223010"/>
                <a:gd name="connsiteY5" fmla="*/ 59656 h 157412"/>
                <a:gd name="connsiteX6" fmla="*/ 18574 w 223010"/>
                <a:gd name="connsiteY6" fmla="*/ 97756 h 157412"/>
                <a:gd name="connsiteX7" fmla="*/ 151924 w 223010"/>
                <a:gd name="connsiteY7" fmla="*/ 97756 h 157412"/>
                <a:gd name="connsiteX8" fmla="*/ 158591 w 223010"/>
                <a:gd name="connsiteY8" fmla="*/ 97756 h 157412"/>
                <a:gd name="connsiteX9" fmla="*/ 132874 w 223010"/>
                <a:gd name="connsiteY9" fmla="*/ 125379 h 157412"/>
                <a:gd name="connsiteX10" fmla="*/ 132874 w 223010"/>
                <a:gd name="connsiteY10" fmla="*/ 152049 h 157412"/>
                <a:gd name="connsiteX11" fmla="*/ 159544 w 223010"/>
                <a:gd name="connsiteY11" fmla="*/ 152049 h 157412"/>
                <a:gd name="connsiteX12" fmla="*/ 217646 w 223010"/>
                <a:gd name="connsiteY12" fmla="*/ 90136 h 157412"/>
                <a:gd name="connsiteX13" fmla="*/ 217646 w 223010"/>
                <a:gd name="connsiteY13" fmla="*/ 63466 h 157412"/>
                <a:gd name="connsiteX14" fmla="*/ 155734 w 223010"/>
                <a:gd name="connsiteY14" fmla="*/ 5364 h 157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3010" h="157412">
                  <a:moveTo>
                    <a:pt x="155734" y="5364"/>
                  </a:moveTo>
                  <a:cubicBezTo>
                    <a:pt x="148114" y="-1304"/>
                    <a:pt x="135731" y="-2256"/>
                    <a:pt x="129064" y="5364"/>
                  </a:cubicBezTo>
                  <a:cubicBezTo>
                    <a:pt x="122396" y="12984"/>
                    <a:pt x="121444" y="25366"/>
                    <a:pt x="129064" y="32034"/>
                  </a:cubicBezTo>
                  <a:cubicBezTo>
                    <a:pt x="138589" y="41559"/>
                    <a:pt x="149066" y="50131"/>
                    <a:pt x="158591" y="59656"/>
                  </a:cubicBezTo>
                  <a:cubicBezTo>
                    <a:pt x="118586" y="59656"/>
                    <a:pt x="77629" y="59656"/>
                    <a:pt x="37624" y="59656"/>
                  </a:cubicBezTo>
                  <a:cubicBezTo>
                    <a:pt x="30956" y="59656"/>
                    <a:pt x="25241" y="59656"/>
                    <a:pt x="18574" y="59656"/>
                  </a:cubicBezTo>
                  <a:cubicBezTo>
                    <a:pt x="-6191" y="59656"/>
                    <a:pt x="-6191" y="97756"/>
                    <a:pt x="18574" y="97756"/>
                  </a:cubicBezTo>
                  <a:cubicBezTo>
                    <a:pt x="63341" y="97756"/>
                    <a:pt x="107156" y="97756"/>
                    <a:pt x="151924" y="97756"/>
                  </a:cubicBezTo>
                  <a:cubicBezTo>
                    <a:pt x="153829" y="97756"/>
                    <a:pt x="156686" y="97756"/>
                    <a:pt x="158591" y="97756"/>
                  </a:cubicBezTo>
                  <a:cubicBezTo>
                    <a:pt x="150019" y="107281"/>
                    <a:pt x="141446" y="115854"/>
                    <a:pt x="132874" y="125379"/>
                  </a:cubicBezTo>
                  <a:cubicBezTo>
                    <a:pt x="126206" y="132999"/>
                    <a:pt x="125254" y="145381"/>
                    <a:pt x="132874" y="152049"/>
                  </a:cubicBezTo>
                  <a:cubicBezTo>
                    <a:pt x="140494" y="158716"/>
                    <a:pt x="152876" y="159669"/>
                    <a:pt x="159544" y="152049"/>
                  </a:cubicBezTo>
                  <a:cubicBezTo>
                    <a:pt x="178594" y="131094"/>
                    <a:pt x="197644" y="111091"/>
                    <a:pt x="217646" y="90136"/>
                  </a:cubicBezTo>
                  <a:cubicBezTo>
                    <a:pt x="224314" y="82516"/>
                    <a:pt x="225266" y="70134"/>
                    <a:pt x="217646" y="63466"/>
                  </a:cubicBezTo>
                  <a:cubicBezTo>
                    <a:pt x="196691" y="43464"/>
                    <a:pt x="175736" y="24414"/>
                    <a:pt x="155734" y="53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1463"/>
            </a:p>
          </p:txBody>
        </p:sp>
      </p:grpSp>
      <p:sp>
        <p:nvSpPr>
          <p:cNvPr id="37" name="Figura a mano libera 36">
            <a:extLst>
              <a:ext uri="{FF2B5EF4-FFF2-40B4-BE49-F238E27FC236}">
                <a16:creationId xmlns:a16="http://schemas.microsoft.com/office/drawing/2014/main" id="{F8271723-40F8-F150-C0D4-6CC4B22E30BB}"/>
              </a:ext>
            </a:extLst>
          </p:cNvPr>
          <p:cNvSpPr>
            <a:spLocks noChangeAspect="1"/>
          </p:cNvSpPr>
          <p:nvPr/>
        </p:nvSpPr>
        <p:spPr>
          <a:xfrm>
            <a:off x="1625203" y="4540200"/>
            <a:ext cx="298154" cy="380250"/>
          </a:xfrm>
          <a:custGeom>
            <a:avLst/>
            <a:gdLst>
              <a:gd name="connsiteX0" fmla="*/ 409452 w 670450"/>
              <a:gd name="connsiteY0" fmla="*/ 261883 h 855057"/>
              <a:gd name="connsiteX1" fmla="*/ 335231 w 670450"/>
              <a:gd name="connsiteY1" fmla="*/ 231077 h 855057"/>
              <a:gd name="connsiteX2" fmla="*/ 232085 w 670450"/>
              <a:gd name="connsiteY2" fmla="*/ 315922 h 855057"/>
              <a:gd name="connsiteX3" fmla="*/ 294916 w 670450"/>
              <a:gd name="connsiteY3" fmla="*/ 433988 h 855057"/>
              <a:gd name="connsiteX4" fmla="*/ 422535 w 670450"/>
              <a:gd name="connsiteY4" fmla="*/ 395166 h 855057"/>
              <a:gd name="connsiteX5" fmla="*/ 409444 w 670450"/>
              <a:gd name="connsiteY5" fmla="*/ 261955 h 855057"/>
              <a:gd name="connsiteX6" fmla="*/ 335231 w 670450"/>
              <a:gd name="connsiteY6" fmla="*/ 180452 h 855057"/>
              <a:gd name="connsiteX7" fmla="*/ 444843 w 670450"/>
              <a:gd name="connsiteY7" fmla="*/ 225993 h 855057"/>
              <a:gd name="connsiteX8" fmla="*/ 490293 w 670450"/>
              <a:gd name="connsiteY8" fmla="*/ 336001 h 855057"/>
              <a:gd name="connsiteX9" fmla="*/ 444991 w 670450"/>
              <a:gd name="connsiteY9" fmla="*/ 446047 h 855057"/>
              <a:gd name="connsiteX10" fmla="*/ 335416 w 670450"/>
              <a:gd name="connsiteY10" fmla="*/ 491736 h 855057"/>
              <a:gd name="connsiteX11" fmla="*/ 225728 w 670450"/>
              <a:gd name="connsiteY11" fmla="*/ 446307 h 855057"/>
              <a:gd name="connsiteX12" fmla="*/ 180167 w 670450"/>
              <a:gd name="connsiteY12" fmla="*/ 336375 h 855057"/>
              <a:gd name="connsiteX13" fmla="*/ 225470 w 670450"/>
              <a:gd name="connsiteY13" fmla="*/ 226139 h 855057"/>
              <a:gd name="connsiteX14" fmla="*/ 335234 w 670450"/>
              <a:gd name="connsiteY14" fmla="*/ 180450 h 855057"/>
              <a:gd name="connsiteX15" fmla="*/ 271881 w 670450"/>
              <a:gd name="connsiteY15" fmla="*/ 714540 h 855057"/>
              <a:gd name="connsiteX16" fmla="*/ 90006 w 670450"/>
              <a:gd name="connsiteY16" fmla="*/ 482495 h 855057"/>
              <a:gd name="connsiteX17" fmla="*/ 90043 w 670450"/>
              <a:gd name="connsiteY17" fmla="*/ 482495 h 855057"/>
              <a:gd name="connsiteX18" fmla="*/ 54133 w 670450"/>
              <a:gd name="connsiteY18" fmla="*/ 289092 h 855057"/>
              <a:gd name="connsiteX19" fmla="*/ 151173 w 670450"/>
              <a:gd name="connsiteY19" fmla="*/ 118179 h 855057"/>
              <a:gd name="connsiteX20" fmla="*/ 335226 w 670450"/>
              <a:gd name="connsiteY20" fmla="*/ 50518 h 855057"/>
              <a:gd name="connsiteX21" fmla="*/ 519279 w 670450"/>
              <a:gd name="connsiteY21" fmla="*/ 118179 h 855057"/>
              <a:gd name="connsiteX22" fmla="*/ 616319 w 670450"/>
              <a:gd name="connsiteY22" fmla="*/ 289092 h 855057"/>
              <a:gd name="connsiteX23" fmla="*/ 580409 w 670450"/>
              <a:gd name="connsiteY23" fmla="*/ 482495 h 855057"/>
              <a:gd name="connsiteX24" fmla="*/ 335226 w 670450"/>
              <a:gd name="connsiteY24" fmla="*/ 790257 h 855057"/>
              <a:gd name="connsiteX25" fmla="*/ 271877 w 670450"/>
              <a:gd name="connsiteY25" fmla="*/ 714245 h 855057"/>
              <a:gd name="connsiteX26" fmla="*/ 315446 w 670450"/>
              <a:gd name="connsiteY26" fmla="*/ 845556 h 855057"/>
              <a:gd name="connsiteX27" fmla="*/ 47882 w 670450"/>
              <a:gd name="connsiteY27" fmla="*/ 509773 h 855057"/>
              <a:gd name="connsiteX28" fmla="*/ 4429 w 670450"/>
              <a:gd name="connsiteY28" fmla="*/ 281928 h 855057"/>
              <a:gd name="connsiteX29" fmla="*/ 118254 w 670450"/>
              <a:gd name="connsiteY29" fmla="*/ 79983 h 855057"/>
              <a:gd name="connsiteX30" fmla="*/ 335225 w 670450"/>
              <a:gd name="connsiteY30" fmla="*/ 0 h 855057"/>
              <a:gd name="connsiteX31" fmla="*/ 552196 w 670450"/>
              <a:gd name="connsiteY31" fmla="*/ 79983 h 855057"/>
              <a:gd name="connsiteX32" fmla="*/ 666021 w 670450"/>
              <a:gd name="connsiteY32" fmla="*/ 281928 h 855057"/>
              <a:gd name="connsiteX33" fmla="*/ 622568 w 670450"/>
              <a:gd name="connsiteY33" fmla="*/ 509773 h 855057"/>
              <a:gd name="connsiteX34" fmla="*/ 354711 w 670450"/>
              <a:gd name="connsiteY34" fmla="*/ 845556 h 855057"/>
              <a:gd name="connsiteX35" fmla="*/ 335074 w 670450"/>
              <a:gd name="connsiteY35" fmla="*/ 855057 h 855057"/>
              <a:gd name="connsiteX36" fmla="*/ 315437 w 670450"/>
              <a:gd name="connsiteY36" fmla="*/ 845556 h 85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70450" h="855057">
                <a:moveTo>
                  <a:pt x="409452" y="261883"/>
                </a:moveTo>
                <a:cubicBezTo>
                  <a:pt x="389778" y="242138"/>
                  <a:pt x="363078" y="231077"/>
                  <a:pt x="335231" y="231077"/>
                </a:cubicBezTo>
                <a:cubicBezTo>
                  <a:pt x="285084" y="231077"/>
                  <a:pt x="241889" y="266596"/>
                  <a:pt x="232085" y="315922"/>
                </a:cubicBezTo>
                <a:cubicBezTo>
                  <a:pt x="222284" y="365285"/>
                  <a:pt x="248579" y="414719"/>
                  <a:pt x="294916" y="433988"/>
                </a:cubicBezTo>
                <a:cubicBezTo>
                  <a:pt x="341217" y="453250"/>
                  <a:pt x="394654" y="436994"/>
                  <a:pt x="422535" y="395166"/>
                </a:cubicBezTo>
                <a:cubicBezTo>
                  <a:pt x="450382" y="353337"/>
                  <a:pt x="444909" y="297557"/>
                  <a:pt x="409444" y="261955"/>
                </a:cubicBezTo>
                <a:close/>
                <a:moveTo>
                  <a:pt x="335231" y="180452"/>
                </a:moveTo>
                <a:cubicBezTo>
                  <a:pt x="376355" y="180452"/>
                  <a:pt x="415776" y="196820"/>
                  <a:pt x="444843" y="225993"/>
                </a:cubicBezTo>
                <a:cubicBezTo>
                  <a:pt x="473947" y="255165"/>
                  <a:pt x="490293" y="294730"/>
                  <a:pt x="490293" y="336001"/>
                </a:cubicBezTo>
                <a:cubicBezTo>
                  <a:pt x="490330" y="377235"/>
                  <a:pt x="474021" y="416838"/>
                  <a:pt x="444991" y="446047"/>
                </a:cubicBezTo>
                <a:cubicBezTo>
                  <a:pt x="415923" y="475219"/>
                  <a:pt x="376537" y="491662"/>
                  <a:pt x="335416" y="491736"/>
                </a:cubicBezTo>
                <a:cubicBezTo>
                  <a:pt x="294292" y="491773"/>
                  <a:pt x="254871" y="475443"/>
                  <a:pt x="225728" y="446307"/>
                </a:cubicBezTo>
                <a:cubicBezTo>
                  <a:pt x="196624" y="417172"/>
                  <a:pt x="180241" y="377644"/>
                  <a:pt x="180167" y="336375"/>
                </a:cubicBezTo>
                <a:cubicBezTo>
                  <a:pt x="180093" y="295066"/>
                  <a:pt x="196402" y="255390"/>
                  <a:pt x="225470" y="226139"/>
                </a:cubicBezTo>
                <a:cubicBezTo>
                  <a:pt x="254574" y="196893"/>
                  <a:pt x="294071" y="180450"/>
                  <a:pt x="335234" y="180450"/>
                </a:cubicBezTo>
                <a:close/>
                <a:moveTo>
                  <a:pt x="271881" y="714540"/>
                </a:moveTo>
                <a:cubicBezTo>
                  <a:pt x="205611" y="636042"/>
                  <a:pt x="133271" y="550155"/>
                  <a:pt x="90006" y="482495"/>
                </a:cubicBezTo>
                <a:lnTo>
                  <a:pt x="90043" y="482495"/>
                </a:lnTo>
                <a:cubicBezTo>
                  <a:pt x="55650" y="424335"/>
                  <a:pt x="42928" y="355783"/>
                  <a:pt x="54133" y="289092"/>
                </a:cubicBezTo>
                <a:cubicBezTo>
                  <a:pt x="65302" y="222396"/>
                  <a:pt x="99694" y="161820"/>
                  <a:pt x="151173" y="118179"/>
                </a:cubicBezTo>
                <a:cubicBezTo>
                  <a:pt x="202614" y="74494"/>
                  <a:pt x="267847" y="50518"/>
                  <a:pt x="335226" y="50518"/>
                </a:cubicBezTo>
                <a:cubicBezTo>
                  <a:pt x="402605" y="50518"/>
                  <a:pt x="467844" y="74494"/>
                  <a:pt x="519279" y="118179"/>
                </a:cubicBezTo>
                <a:cubicBezTo>
                  <a:pt x="570758" y="161827"/>
                  <a:pt x="605150" y="222401"/>
                  <a:pt x="616319" y="289092"/>
                </a:cubicBezTo>
                <a:cubicBezTo>
                  <a:pt x="627524" y="355788"/>
                  <a:pt x="614802" y="424336"/>
                  <a:pt x="580409" y="482495"/>
                </a:cubicBezTo>
                <a:cubicBezTo>
                  <a:pt x="522570" y="572870"/>
                  <a:pt x="413331" y="695166"/>
                  <a:pt x="335226" y="790257"/>
                </a:cubicBezTo>
                <a:cubicBezTo>
                  <a:pt x="315552" y="766318"/>
                  <a:pt x="294028" y="740857"/>
                  <a:pt x="271877" y="714245"/>
                </a:cubicBezTo>
                <a:close/>
                <a:moveTo>
                  <a:pt x="315446" y="845556"/>
                </a:moveTo>
                <a:cubicBezTo>
                  <a:pt x="233088" y="742750"/>
                  <a:pt x="113121" y="611620"/>
                  <a:pt x="47882" y="509773"/>
                </a:cubicBezTo>
                <a:cubicBezTo>
                  <a:pt x="6944" y="441408"/>
                  <a:pt x="-8441" y="360648"/>
                  <a:pt x="4429" y="281928"/>
                </a:cubicBezTo>
                <a:cubicBezTo>
                  <a:pt x="17299" y="203206"/>
                  <a:pt x="57646" y="131653"/>
                  <a:pt x="118254" y="79983"/>
                </a:cubicBezTo>
                <a:cubicBezTo>
                  <a:pt x="178830" y="28356"/>
                  <a:pt x="255747" y="0"/>
                  <a:pt x="335225" y="0"/>
                </a:cubicBezTo>
                <a:cubicBezTo>
                  <a:pt x="414703" y="0"/>
                  <a:pt x="491624" y="28356"/>
                  <a:pt x="552196" y="79983"/>
                </a:cubicBezTo>
                <a:cubicBezTo>
                  <a:pt x="612808" y="131648"/>
                  <a:pt x="653155" y="203208"/>
                  <a:pt x="666021" y="281928"/>
                </a:cubicBezTo>
                <a:cubicBezTo>
                  <a:pt x="678891" y="360650"/>
                  <a:pt x="663507" y="441410"/>
                  <a:pt x="622568" y="509773"/>
                </a:cubicBezTo>
                <a:cubicBezTo>
                  <a:pt x="557147" y="611724"/>
                  <a:pt x="437180" y="742750"/>
                  <a:pt x="354711" y="845556"/>
                </a:cubicBezTo>
                <a:cubicBezTo>
                  <a:pt x="349977" y="851568"/>
                  <a:pt x="342729" y="855057"/>
                  <a:pt x="335074" y="855057"/>
                </a:cubicBezTo>
                <a:cubicBezTo>
                  <a:pt x="327418" y="855057"/>
                  <a:pt x="320207" y="851568"/>
                  <a:pt x="315437" y="845556"/>
                </a:cubicBezTo>
                <a:close/>
              </a:path>
            </a:pathLst>
          </a:custGeom>
          <a:solidFill>
            <a:srgbClr val="750606"/>
          </a:solidFill>
          <a:ln w="9438" cap="flat">
            <a:noFill/>
            <a:prstDash val="solid"/>
            <a:miter/>
          </a:ln>
        </p:spPr>
        <p:txBody>
          <a:bodyPr rtlCol="0" anchor="ctr"/>
          <a:lstStyle/>
          <a:p>
            <a:endParaRPr lang="it-IT" sz="1463" dirty="0"/>
          </a:p>
        </p:txBody>
      </p:sp>
      <p:sp>
        <p:nvSpPr>
          <p:cNvPr id="38" name="Rettangolo con angoli arrotondati 19">
            <a:extLst>
              <a:ext uri="{FF2B5EF4-FFF2-40B4-BE49-F238E27FC236}">
                <a16:creationId xmlns:a16="http://schemas.microsoft.com/office/drawing/2014/main" id="{46F41E49-C8D8-E70E-FCF8-D91C530594F5}"/>
              </a:ext>
            </a:extLst>
          </p:cNvPr>
          <p:cNvSpPr/>
          <p:nvPr/>
        </p:nvSpPr>
        <p:spPr>
          <a:xfrm>
            <a:off x="4325049" y="4350029"/>
            <a:ext cx="5033115" cy="681619"/>
          </a:xfrm>
          <a:prstGeom prst="roundRect">
            <a:avLst/>
          </a:prstGeom>
          <a:pattFill prst="pct5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2172" indent="-232172" algn="just">
              <a:spcAft>
                <a:spcPts val="975"/>
              </a:spcAft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Attività propedeutiche per il </a:t>
            </a:r>
            <a:r>
              <a:rPr lang="it-IT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subentro nell’Archivio Nazionale dello Stato Civile (ANSC). </a:t>
            </a:r>
            <a:r>
              <a:rPr lang="it-IT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Digitalizzazione integrale Stato Civile, con </a:t>
            </a:r>
            <a:r>
              <a:rPr lang="it-IT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parziale superamento delle annotazioni su libri cartacee in modalità </a:t>
            </a:r>
            <a:r>
              <a:rPr lang="it-IT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olografa.</a:t>
            </a:r>
          </a:p>
        </p:txBody>
      </p:sp>
      <p:sp>
        <p:nvSpPr>
          <p:cNvPr id="39" name="Rettangolo con angoli arrotondati 10">
            <a:extLst>
              <a:ext uri="{FF2B5EF4-FFF2-40B4-BE49-F238E27FC236}">
                <a16:creationId xmlns:a16="http://schemas.microsoft.com/office/drawing/2014/main" id="{C5B599C7-BD02-39CB-C0F6-75BC9A22019B}"/>
              </a:ext>
            </a:extLst>
          </p:cNvPr>
          <p:cNvSpPr/>
          <p:nvPr/>
        </p:nvSpPr>
        <p:spPr>
          <a:xfrm>
            <a:off x="2245072" y="5162880"/>
            <a:ext cx="1756302" cy="1584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1400" b="1" dirty="0">
                <a:solidFill>
                  <a:schemeClr val="tx1"/>
                </a:solidFill>
              </a:rPr>
              <a:t>Recupero arretrato annotazioni/trascrizioni e notifiche messi</a:t>
            </a:r>
          </a:p>
          <a:p>
            <a:pPr algn="just"/>
            <a:r>
              <a:rPr lang="it-IT" sz="1400" b="1" dirty="0">
                <a:solidFill>
                  <a:schemeClr val="tx1"/>
                </a:solidFill>
              </a:rPr>
              <a:t>Gestione aumento pratiche Decreti cittadinanza</a:t>
            </a:r>
          </a:p>
        </p:txBody>
      </p:sp>
      <p:sp>
        <p:nvSpPr>
          <p:cNvPr id="40" name="Rettangolo con angoli arrotondati 19">
            <a:extLst>
              <a:ext uri="{FF2B5EF4-FFF2-40B4-BE49-F238E27FC236}">
                <a16:creationId xmlns:a16="http://schemas.microsoft.com/office/drawing/2014/main" id="{46F41E49-C8D8-E70E-FCF8-D91C530594F5}"/>
              </a:ext>
            </a:extLst>
          </p:cNvPr>
          <p:cNvSpPr/>
          <p:nvPr/>
        </p:nvSpPr>
        <p:spPr>
          <a:xfrm>
            <a:off x="4325049" y="5124260"/>
            <a:ext cx="5033115" cy="1623130"/>
          </a:xfrm>
          <a:prstGeom prst="roundRect">
            <a:avLst/>
          </a:prstGeom>
          <a:pattFill prst="pct5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2172" indent="-232172" algn="just">
              <a:spcAft>
                <a:spcPts val="975"/>
              </a:spcAft>
              <a:buFont typeface="Arial" panose="020B0604020202020204" pitchFamily="34" charset="0"/>
              <a:buChar char="•"/>
            </a:pPr>
            <a:r>
              <a:rPr lang="it-IT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Recupero arretrati di stato civile dall’anno 2017</a:t>
            </a:r>
            <a:r>
              <a:rPr lang="it-IT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(annotazioni 100.000 ca. e trascrizioni 15.000 </a:t>
            </a:r>
            <a:r>
              <a:rPr lang="it-IT" sz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c.a</a:t>
            </a:r>
            <a:r>
              <a:rPr lang="it-IT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e di </a:t>
            </a:r>
            <a:r>
              <a:rPr lang="it-IT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richieste notifica per messi </a:t>
            </a:r>
            <a:r>
              <a:rPr lang="it-IT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(33.000 c.a.).</a:t>
            </a:r>
          </a:p>
          <a:p>
            <a:pPr marL="232172" indent="-232172" algn="just">
              <a:spcAft>
                <a:spcPts val="975"/>
              </a:spcAft>
              <a:buFont typeface="Arial" panose="020B0604020202020204" pitchFamily="34" charset="0"/>
              <a:buChar char="•"/>
            </a:pPr>
            <a:r>
              <a:rPr lang="it-IT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Aumentare disponibilità di risorse </a:t>
            </a:r>
            <a:r>
              <a:rPr lang="it-IT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dedicate</a:t>
            </a:r>
            <a:r>
              <a:rPr lang="it-IT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(i) </a:t>
            </a:r>
            <a:r>
              <a:rPr lang="it-IT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it-IT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ricevere giuramenti </a:t>
            </a:r>
            <a:r>
              <a:rPr lang="it-IT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 acquisti </a:t>
            </a:r>
            <a:r>
              <a:rPr lang="it-IT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cittadinanza  proporzionale al significativo aumento del numero dei Decreti di prefettizi </a:t>
            </a:r>
            <a:r>
              <a:rPr lang="it-IT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it-IT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del 30% </a:t>
            </a:r>
            <a:r>
              <a:rPr lang="it-IT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 effetto notifiche digitali)  e </a:t>
            </a:r>
            <a:r>
              <a:rPr lang="it-IT" sz="12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(ii) </a:t>
            </a:r>
            <a:r>
              <a:rPr lang="it-IT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 effettuare </a:t>
            </a:r>
            <a:r>
              <a:rPr lang="it-IT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conseguenti trascrizioni </a:t>
            </a:r>
            <a:r>
              <a:rPr lang="it-IT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degli atti di stato civile dei neo cittadini. </a:t>
            </a:r>
            <a:r>
              <a:rPr lang="it-IT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Riorganizzazione logistica archivio  di stato civile.</a:t>
            </a:r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7"/>
          </p:nvPr>
        </p:nvSpPr>
        <p:spPr>
          <a:xfrm flipH="1">
            <a:off x="9545542" y="6356352"/>
            <a:ext cx="199091" cy="365125"/>
          </a:xfrm>
        </p:spPr>
        <p:txBody>
          <a:bodyPr/>
          <a:lstStyle/>
          <a:p>
            <a:pPr marL="56753">
              <a:lnSpc>
                <a:spcPts val="853"/>
              </a:lnSpc>
            </a:pPr>
            <a:r>
              <a:rPr lang="it-IT" spc="-41" dirty="0"/>
              <a:t> </a:t>
            </a:r>
          </a:p>
          <a:p>
            <a:pPr marL="56753">
              <a:lnSpc>
                <a:spcPts val="853"/>
              </a:lnSpc>
            </a:pPr>
            <a:endParaRPr lang="it-IT" spc="-41" dirty="0"/>
          </a:p>
          <a:p>
            <a:pPr marL="56753">
              <a:lnSpc>
                <a:spcPts val="853"/>
              </a:lnSpc>
            </a:pPr>
            <a:fld id="{81D60167-4931-47E6-BA6A-407CBD079E47}" type="slidenum">
              <a:rPr lang="it-IT" spc="-41" smtClean="0"/>
              <a:pPr marL="56753">
                <a:lnSpc>
                  <a:spcPts val="853"/>
                </a:lnSpc>
              </a:pPr>
              <a:t>12</a:t>
            </a:fld>
            <a:endParaRPr lang="it-IT" spc="-41" dirty="0"/>
          </a:p>
        </p:txBody>
      </p:sp>
      <p:sp>
        <p:nvSpPr>
          <p:cNvPr id="4" name="Rettangolo arrotondato 3"/>
          <p:cNvSpPr/>
          <p:nvPr/>
        </p:nvSpPr>
        <p:spPr>
          <a:xfrm>
            <a:off x="2264179" y="3598807"/>
            <a:ext cx="7079896" cy="666855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75"/>
              </a:spcAft>
            </a:pPr>
            <a:r>
              <a:rPr lang="it-IT" b="1" i="1" dirty="0">
                <a:solidFill>
                  <a:schemeClr val="bg1"/>
                </a:solidFill>
                <a:latin typeface="Satoshi" pitchFamily="2" charset="77"/>
                <a:ea typeface="ABC Normal White" pitchFamily="2" charset="77"/>
                <a:cs typeface="Futura Medium" panose="020B0602020204020303" pitchFamily="34" charset="-79"/>
              </a:rPr>
              <a:t>Per  superare le criticità esistenti e migliorare i servizi di stato civile e messi con riduzione dell’arretrato storico</a:t>
            </a:r>
          </a:p>
        </p:txBody>
      </p:sp>
      <p:sp>
        <p:nvSpPr>
          <p:cNvPr id="41" name="Rettangolo arrotondato 40"/>
          <p:cNvSpPr/>
          <p:nvPr/>
        </p:nvSpPr>
        <p:spPr>
          <a:xfrm>
            <a:off x="2287093" y="1020650"/>
            <a:ext cx="7093985" cy="663487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75"/>
              </a:spcAft>
            </a:pPr>
            <a:r>
              <a:rPr lang="it-IT" b="1" i="1" dirty="0">
                <a:solidFill>
                  <a:schemeClr val="bg1"/>
                </a:solidFill>
                <a:latin typeface="Satoshi" pitchFamily="2" charset="77"/>
                <a:ea typeface="ABC Normal White" pitchFamily="2" charset="77"/>
                <a:cs typeface="Futura Medium" panose="020B0602020204020303" pitchFamily="34" charset="-79"/>
              </a:rPr>
              <a:t>Per migliorare l’esperienza a Sportello</a:t>
            </a:r>
          </a:p>
        </p:txBody>
      </p:sp>
    </p:spTree>
    <p:extLst>
      <p:ext uri="{BB962C8B-B14F-4D97-AF65-F5344CB8AC3E}">
        <p14:creationId xmlns:p14="http://schemas.microsoft.com/office/powerpoint/2010/main" val="2943695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7019925"/>
          </a:xfrm>
          <a:prstGeom prst="rect">
            <a:avLst/>
          </a:prstGeom>
        </p:spPr>
      </p:pic>
      <p:sp>
        <p:nvSpPr>
          <p:cNvPr id="14" name="Rectangle 7">
            <a:extLst>
              <a:ext uri="{FF2B5EF4-FFF2-40B4-BE49-F238E27FC236}">
                <a16:creationId xmlns:a16="http://schemas.microsoft.com/office/drawing/2014/main" id="{FDF103B3-1E44-2B40-9696-FD3633793737}"/>
              </a:ext>
            </a:extLst>
          </p:cNvPr>
          <p:cNvSpPr/>
          <p:nvPr/>
        </p:nvSpPr>
        <p:spPr>
          <a:xfrm>
            <a:off x="0" y="0"/>
            <a:ext cx="9906000" cy="1012416"/>
          </a:xfrm>
          <a:prstGeom prst="rect">
            <a:avLst/>
          </a:prstGeom>
          <a:solidFill>
            <a:schemeClr val="accent1">
              <a:lumMod val="60000"/>
              <a:lumOff val="40000"/>
              <a:alpha val="67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>
              <a:defRPr/>
            </a:pPr>
            <a:endParaRPr lang="en-US" sz="109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Google Shape;54;p13">
            <a:extLst>
              <a:ext uri="{FF2B5EF4-FFF2-40B4-BE49-F238E27FC236}">
                <a16:creationId xmlns:a16="http://schemas.microsoft.com/office/drawing/2014/main" id="{CFAC945E-EEC5-164E-85EA-69651ADDF5F8}"/>
              </a:ext>
            </a:extLst>
          </p:cNvPr>
          <p:cNvSpPr txBox="1"/>
          <p:nvPr/>
        </p:nvSpPr>
        <p:spPr>
          <a:xfrm>
            <a:off x="3872754" y="292640"/>
            <a:ext cx="5900168" cy="55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74283" rIns="74283" bIns="74283" anchor="t" anchorCtr="0">
            <a:spAutoFit/>
          </a:bodyPr>
          <a:lstStyle/>
          <a:p>
            <a:pPr algn="ctr"/>
            <a:r>
              <a:rPr lang="it" sz="2600" b="1" dirty="0">
                <a:solidFill>
                  <a:schemeClr val="bg1"/>
                </a:solidFill>
                <a:latin typeface="Montserrat" pitchFamily="2" charset="77"/>
              </a:rPr>
              <a:t>Area Servizi Funebri e Cimiteriali</a:t>
            </a:r>
          </a:p>
        </p:txBody>
      </p:sp>
      <p:pic>
        <p:nvPicPr>
          <p:cNvPr id="11" name="Immagine 15">
            <a:extLst>
              <a:ext uri="{FF2B5EF4-FFF2-40B4-BE49-F238E27FC236}">
                <a16:creationId xmlns:a16="http://schemas.microsoft.com/office/drawing/2014/main" id="{A264F881-3CBA-3D48-BA40-354C3077F6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838" y="83369"/>
            <a:ext cx="634260" cy="845678"/>
          </a:xfrm>
          <a:prstGeom prst="rect">
            <a:avLst/>
          </a:prstGeom>
        </p:spPr>
      </p:pic>
      <p:sp>
        <p:nvSpPr>
          <p:cNvPr id="2" name="Segnaposto numero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1402175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7B95BA-5D6F-4CA4-52D6-1F23BC480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DAE500B5-EA50-73B1-0736-BAB44C538815}"/>
              </a:ext>
            </a:extLst>
          </p:cNvPr>
          <p:cNvSpPr/>
          <p:nvPr/>
        </p:nvSpPr>
        <p:spPr>
          <a:xfrm>
            <a:off x="460493" y="1826810"/>
            <a:ext cx="1128047" cy="845678"/>
          </a:xfrm>
          <a:prstGeom prst="roundRect">
            <a:avLst/>
          </a:prstGeom>
          <a:pattFill prst="pct5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00000"/>
              </a:lnSpc>
            </a:pPr>
            <a:r>
              <a:rPr lang="it-IT" sz="1300" b="1" spc="-8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Funerali</a:t>
            </a:r>
            <a:endParaRPr lang="it-IT" sz="13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4C241C14-ABF3-0E3D-04BA-07EA46A6A8D3}"/>
              </a:ext>
            </a:extLst>
          </p:cNvPr>
          <p:cNvSpPr/>
          <p:nvPr/>
        </p:nvSpPr>
        <p:spPr>
          <a:xfrm>
            <a:off x="452595" y="3419028"/>
            <a:ext cx="1100087" cy="967489"/>
          </a:xfrm>
          <a:prstGeom prst="roundRect">
            <a:avLst/>
          </a:prstGeom>
          <a:pattFill prst="pct5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00000"/>
              </a:lnSpc>
            </a:pPr>
            <a:endParaRPr lang="it-IT" sz="1300" b="1" spc="-8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it-IT" sz="1300" b="1" spc="-8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it-IT" sz="1300" b="1" spc="-8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it-IT" sz="1300" b="1" spc="-8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ConcessioniManufatti</a:t>
            </a:r>
            <a:r>
              <a:rPr lang="it-IT" sz="1300" b="1" spc="-8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it-IT" sz="13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33A2596E-BF62-78A6-CC7C-040A02D987B9}"/>
              </a:ext>
            </a:extLst>
          </p:cNvPr>
          <p:cNvSpPr/>
          <p:nvPr/>
        </p:nvSpPr>
        <p:spPr>
          <a:xfrm>
            <a:off x="2150580" y="1348807"/>
            <a:ext cx="2559424" cy="303098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it-IT" sz="1200" b="1" dirty="0">
                <a:solidFill>
                  <a:schemeClr val="bg1"/>
                </a:solidFill>
              </a:rPr>
              <a:t>Funerali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E848972B-5976-6EC1-5ABF-1EE70EAC2885}"/>
              </a:ext>
            </a:extLst>
          </p:cNvPr>
          <p:cNvSpPr/>
          <p:nvPr/>
        </p:nvSpPr>
        <p:spPr>
          <a:xfrm>
            <a:off x="2218764" y="2968192"/>
            <a:ext cx="2491240" cy="342486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it-IT" sz="1200" b="1" dirty="0">
                <a:solidFill>
                  <a:schemeClr val="bg1"/>
                </a:solidFill>
              </a:rPr>
              <a:t>Colombari/Ossari </a:t>
            </a:r>
          </a:p>
          <a:p>
            <a:pPr algn="ctr"/>
            <a:r>
              <a:rPr lang="it-IT" sz="1200" b="1" dirty="0">
                <a:solidFill>
                  <a:schemeClr val="bg1"/>
                </a:solidFill>
              </a:rPr>
              <a:t>(inclusi rinnovi)</a:t>
            </a:r>
          </a:p>
        </p:txBody>
      </p:sp>
      <p:sp>
        <p:nvSpPr>
          <p:cNvPr id="25" name="Rettangolo con angoli arrotondati 24">
            <a:extLst>
              <a:ext uri="{FF2B5EF4-FFF2-40B4-BE49-F238E27FC236}">
                <a16:creationId xmlns:a16="http://schemas.microsoft.com/office/drawing/2014/main" id="{56345517-B93F-2247-1B88-8CC02DE443E9}"/>
              </a:ext>
            </a:extLst>
          </p:cNvPr>
          <p:cNvSpPr/>
          <p:nvPr/>
        </p:nvSpPr>
        <p:spPr>
          <a:xfrm>
            <a:off x="5828007" y="2960072"/>
            <a:ext cx="2491240" cy="394896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it-IT" sz="1200" b="1" dirty="0">
                <a:solidFill>
                  <a:schemeClr val="bg1"/>
                </a:solidFill>
              </a:rPr>
              <a:t>Tombe di Famiglia </a:t>
            </a:r>
          </a:p>
        </p:txBody>
      </p:sp>
      <p:sp>
        <p:nvSpPr>
          <p:cNvPr id="32" name="Rettangolo con angoli arrotondati 11">
            <a:extLst>
              <a:ext uri="{FF2B5EF4-FFF2-40B4-BE49-F238E27FC236}">
                <a16:creationId xmlns:a16="http://schemas.microsoft.com/office/drawing/2014/main" id="{66DE09DA-CF93-104E-9A1D-5119CC51F97F}"/>
              </a:ext>
            </a:extLst>
          </p:cNvPr>
          <p:cNvSpPr/>
          <p:nvPr/>
        </p:nvSpPr>
        <p:spPr>
          <a:xfrm>
            <a:off x="5898512" y="1361661"/>
            <a:ext cx="2380588" cy="303098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it-IT" sz="1200" b="1" dirty="0">
                <a:solidFill>
                  <a:schemeClr val="bg1"/>
                </a:solidFill>
              </a:rPr>
              <a:t>Cremazioni</a:t>
            </a:r>
          </a:p>
        </p:txBody>
      </p:sp>
      <p:sp>
        <p:nvSpPr>
          <p:cNvPr id="36" name="Rettangolo con angoli arrotondati 13">
            <a:extLst>
              <a:ext uri="{FF2B5EF4-FFF2-40B4-BE49-F238E27FC236}">
                <a16:creationId xmlns:a16="http://schemas.microsoft.com/office/drawing/2014/main" id="{E848972B-5976-6EC1-5ABF-1EE70EAC2885}"/>
              </a:ext>
            </a:extLst>
          </p:cNvPr>
          <p:cNvSpPr/>
          <p:nvPr/>
        </p:nvSpPr>
        <p:spPr>
          <a:xfrm>
            <a:off x="2218764" y="4685503"/>
            <a:ext cx="2559424" cy="337055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it-IT" sz="1200" b="1" dirty="0">
                <a:solidFill>
                  <a:schemeClr val="bg1"/>
                </a:solidFill>
              </a:rPr>
              <a:t>Sepolture </a:t>
            </a:r>
          </a:p>
        </p:txBody>
      </p:sp>
      <p:sp>
        <p:nvSpPr>
          <p:cNvPr id="43" name="Rectangle 7">
            <a:extLst>
              <a:ext uri="{FF2B5EF4-FFF2-40B4-BE49-F238E27FC236}">
                <a16:creationId xmlns:a16="http://schemas.microsoft.com/office/drawing/2014/main" id="{FDF103B3-1E44-2B40-9696-FD3633793737}"/>
              </a:ext>
            </a:extLst>
          </p:cNvPr>
          <p:cNvSpPr/>
          <p:nvPr/>
        </p:nvSpPr>
        <p:spPr>
          <a:xfrm>
            <a:off x="0" y="22693"/>
            <a:ext cx="9906000" cy="878032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7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9" name="Immagine 15">
            <a:extLst>
              <a:ext uri="{FF2B5EF4-FFF2-40B4-BE49-F238E27FC236}">
                <a16:creationId xmlns:a16="http://schemas.microsoft.com/office/drawing/2014/main" id="{A264F881-3CBA-3D48-BA40-354C3077F6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606" y="51471"/>
            <a:ext cx="634260" cy="845678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587474" y="27214"/>
            <a:ext cx="8058550" cy="1179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950" b="1" i="1" dirty="0">
                <a:solidFill>
                  <a:schemeClr val="bg1"/>
                </a:solidFill>
                <a:latin typeface="Helvetica-Bold"/>
              </a:rPr>
              <a:t>                  </a:t>
            </a:r>
            <a:r>
              <a:rPr lang="it-IT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Area Servizi Funebri e Cimiteriali</a:t>
            </a:r>
          </a:p>
          <a:p>
            <a:r>
              <a:rPr lang="it-IT" sz="1463" b="1" i="1" dirty="0">
                <a:solidFill>
                  <a:schemeClr val="bg1"/>
                </a:solidFill>
                <a:latin typeface="Helvetica-Bold"/>
              </a:rPr>
              <a:t>   </a:t>
            </a:r>
            <a:r>
              <a:rPr lang="it-IT" sz="28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it" sz="28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erformance dei principali servizi anni 2022/2024 </a:t>
            </a:r>
            <a:endParaRPr lang="en-US" sz="28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sz="1463" dirty="0"/>
          </a:p>
        </p:txBody>
      </p:sp>
      <p:sp>
        <p:nvSpPr>
          <p:cNvPr id="45" name="Rettangolo con angoli arrotondati 25">
            <a:extLst>
              <a:ext uri="{FF2B5EF4-FFF2-40B4-BE49-F238E27FC236}">
                <a16:creationId xmlns:a16="http://schemas.microsoft.com/office/drawing/2014/main" id="{5B98A250-BD5C-00FF-58E3-31B2AFD3A518}"/>
              </a:ext>
            </a:extLst>
          </p:cNvPr>
          <p:cNvSpPr/>
          <p:nvPr/>
        </p:nvSpPr>
        <p:spPr>
          <a:xfrm>
            <a:off x="5991784" y="4683600"/>
            <a:ext cx="2408145" cy="303098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it-IT" sz="1200" b="1" dirty="0">
                <a:solidFill>
                  <a:schemeClr val="bg1"/>
                </a:solidFill>
              </a:rPr>
              <a:t>Esumazioni</a:t>
            </a:r>
          </a:p>
        </p:txBody>
      </p:sp>
      <p:sp>
        <p:nvSpPr>
          <p:cNvPr id="47" name="Rettangolo con angoli arrotondati 2">
            <a:extLst>
              <a:ext uri="{FF2B5EF4-FFF2-40B4-BE49-F238E27FC236}">
                <a16:creationId xmlns:a16="http://schemas.microsoft.com/office/drawing/2014/main" id="{4C241C14-ABF3-0E3D-04BA-07EA46A6A8D3}"/>
              </a:ext>
            </a:extLst>
          </p:cNvPr>
          <p:cNvSpPr/>
          <p:nvPr/>
        </p:nvSpPr>
        <p:spPr>
          <a:xfrm>
            <a:off x="534342" y="5178898"/>
            <a:ext cx="1072125" cy="967489"/>
          </a:xfrm>
          <a:prstGeom prst="roundRect">
            <a:avLst/>
          </a:prstGeom>
          <a:pattFill prst="pct5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00000"/>
              </a:lnSpc>
            </a:pPr>
            <a:endParaRPr lang="it-IT" sz="975" b="1" spc="-8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it-IT" sz="975" b="1" spc="-8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it-IT" sz="975" b="1" spc="-8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it-IT" sz="11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Operazioni Cimiteriali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418" y="1868286"/>
            <a:ext cx="282369" cy="51146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305" y="5194615"/>
            <a:ext cx="552299" cy="523976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454" y="3458222"/>
            <a:ext cx="552299" cy="446712"/>
          </a:xfrm>
          <a:prstGeom prst="rect">
            <a:avLst/>
          </a:prstGeom>
        </p:spPr>
      </p:pic>
      <p:sp>
        <p:nvSpPr>
          <p:cNvPr id="17" name="Segnaposto numero diapositiva 16"/>
          <p:cNvSpPr>
            <a:spLocks noGrp="1"/>
          </p:cNvSpPr>
          <p:nvPr>
            <p:ph type="sldNum" sz="quarter" idx="7"/>
          </p:nvPr>
        </p:nvSpPr>
        <p:spPr>
          <a:xfrm>
            <a:off x="8686799" y="6356352"/>
            <a:ext cx="1084730" cy="365125"/>
          </a:xfrm>
        </p:spPr>
        <p:txBody>
          <a:bodyPr/>
          <a:lstStyle/>
          <a:p>
            <a:pPr marL="56753">
              <a:lnSpc>
                <a:spcPts val="853"/>
              </a:lnSpc>
            </a:pPr>
            <a:fld id="{81D60167-4931-47E6-BA6A-407CBD079E47}" type="slidenum">
              <a:rPr lang="it-IT" spc="-41"/>
              <a:pPr marL="56753">
                <a:lnSpc>
                  <a:spcPts val="853"/>
                </a:lnSpc>
              </a:pPr>
              <a:t>14</a:t>
            </a:fld>
            <a:endParaRPr lang="it-IT" spc="-41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118762"/>
              </p:ext>
            </p:extLst>
          </p:nvPr>
        </p:nvGraphicFramePr>
        <p:xfrm>
          <a:off x="2218764" y="1822141"/>
          <a:ext cx="2559424" cy="10090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9712">
                  <a:extLst>
                    <a:ext uri="{9D8B030D-6E8A-4147-A177-3AD203B41FA5}">
                      <a16:colId xmlns:a16="http://schemas.microsoft.com/office/drawing/2014/main" val="1657750315"/>
                    </a:ext>
                  </a:extLst>
                </a:gridCol>
                <a:gridCol w="1279712">
                  <a:extLst>
                    <a:ext uri="{9D8B030D-6E8A-4147-A177-3AD203B41FA5}">
                      <a16:colId xmlns:a16="http://schemas.microsoft.com/office/drawing/2014/main" val="4154793117"/>
                    </a:ext>
                  </a:extLst>
                </a:gridCol>
              </a:tblGrid>
              <a:tr h="19245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u="none" strike="noStrike" dirty="0">
                          <a:effectLst/>
                        </a:rPr>
                        <a:t>Anno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u="none" strike="noStrike" dirty="0">
                          <a:effectLst/>
                        </a:rPr>
                        <a:t>Numero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1996897"/>
                  </a:ext>
                </a:extLst>
              </a:tr>
              <a:tr h="19245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</a:rPr>
                        <a:t>2022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19.265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497629"/>
                  </a:ext>
                </a:extLst>
              </a:tr>
              <a:tr h="19245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</a:rPr>
                        <a:t>2023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17.647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825070"/>
                  </a:ext>
                </a:extLst>
              </a:tr>
              <a:tr h="22569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</a:rPr>
                        <a:t>2024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17.698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7182354"/>
                  </a:ext>
                </a:extLst>
              </a:tr>
              <a:tr h="20597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Incremento </a:t>
                      </a:r>
                      <a:r>
                        <a:rPr lang="it-IT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(1)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0,29%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271181"/>
                  </a:ext>
                </a:extLst>
              </a:tr>
            </a:tbl>
          </a:graphicData>
        </a:graphic>
      </p:graphicFrame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059312"/>
              </p:ext>
            </p:extLst>
          </p:nvPr>
        </p:nvGraphicFramePr>
        <p:xfrm>
          <a:off x="5898512" y="1792038"/>
          <a:ext cx="2420735" cy="9758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9959">
                  <a:extLst>
                    <a:ext uri="{9D8B030D-6E8A-4147-A177-3AD203B41FA5}">
                      <a16:colId xmlns:a16="http://schemas.microsoft.com/office/drawing/2014/main" val="1005534583"/>
                    </a:ext>
                  </a:extLst>
                </a:gridCol>
                <a:gridCol w="1200776">
                  <a:extLst>
                    <a:ext uri="{9D8B030D-6E8A-4147-A177-3AD203B41FA5}">
                      <a16:colId xmlns:a16="http://schemas.microsoft.com/office/drawing/2014/main" val="165138772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u="none" strike="noStrike" dirty="0">
                          <a:effectLst/>
                        </a:rPr>
                        <a:t>Anno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u="none" strike="noStrike" dirty="0">
                          <a:effectLst/>
                        </a:rPr>
                        <a:t>Numero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918460"/>
                  </a:ext>
                </a:extLst>
              </a:tr>
              <a:tr h="21381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</a:rPr>
                        <a:t>2022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13.833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7155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</a:rPr>
                        <a:t>2023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12.910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27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</a:rPr>
                        <a:t>2024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11.847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6818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Decremento </a:t>
                      </a:r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(1)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8,23%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775246"/>
                  </a:ext>
                </a:extLst>
              </a:tr>
            </a:tbl>
          </a:graphicData>
        </a:graphic>
      </p:graphicFrame>
      <p:graphicFrame>
        <p:nvGraphicFramePr>
          <p:cNvPr id="16" name="Tabel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24334"/>
              </p:ext>
            </p:extLst>
          </p:nvPr>
        </p:nvGraphicFramePr>
        <p:xfrm>
          <a:off x="2286948" y="3484378"/>
          <a:ext cx="2491240" cy="9915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5620">
                  <a:extLst>
                    <a:ext uri="{9D8B030D-6E8A-4147-A177-3AD203B41FA5}">
                      <a16:colId xmlns:a16="http://schemas.microsoft.com/office/drawing/2014/main" val="2774837366"/>
                    </a:ext>
                  </a:extLst>
                </a:gridCol>
                <a:gridCol w="1245620">
                  <a:extLst>
                    <a:ext uri="{9D8B030D-6E8A-4147-A177-3AD203B41FA5}">
                      <a16:colId xmlns:a16="http://schemas.microsoft.com/office/drawing/2014/main" val="2074033199"/>
                    </a:ext>
                  </a:extLst>
                </a:gridCol>
              </a:tblGrid>
              <a:tr h="19831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u="none" strike="noStrike" dirty="0">
                          <a:effectLst/>
                        </a:rPr>
                        <a:t>Anno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u="none" strike="noStrike" dirty="0">
                          <a:effectLst/>
                        </a:rPr>
                        <a:t>Numero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2094282"/>
                  </a:ext>
                </a:extLst>
              </a:tr>
              <a:tr h="19831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</a:rPr>
                        <a:t>2022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</a:rPr>
                        <a:t>9.709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729020"/>
                  </a:ext>
                </a:extLst>
              </a:tr>
              <a:tr h="19831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</a:rPr>
                        <a:t>2023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7.883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721814"/>
                  </a:ext>
                </a:extLst>
              </a:tr>
              <a:tr h="19831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</a:rPr>
                        <a:t>2024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7.806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597794"/>
                  </a:ext>
                </a:extLst>
              </a:tr>
              <a:tr h="19831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Decremento </a:t>
                      </a:r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(1)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0,98 %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033899"/>
                  </a:ext>
                </a:extLst>
              </a:tr>
            </a:tbl>
          </a:graphicData>
        </a:graphic>
      </p:graphicFrame>
      <p:graphicFrame>
        <p:nvGraphicFramePr>
          <p:cNvPr id="18" name="Tabel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430131"/>
              </p:ext>
            </p:extLst>
          </p:nvPr>
        </p:nvGraphicFramePr>
        <p:xfrm>
          <a:off x="5970494" y="3474731"/>
          <a:ext cx="2312894" cy="1016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6447">
                  <a:extLst>
                    <a:ext uri="{9D8B030D-6E8A-4147-A177-3AD203B41FA5}">
                      <a16:colId xmlns:a16="http://schemas.microsoft.com/office/drawing/2014/main" val="611419500"/>
                    </a:ext>
                  </a:extLst>
                </a:gridCol>
                <a:gridCol w="1156447">
                  <a:extLst>
                    <a:ext uri="{9D8B030D-6E8A-4147-A177-3AD203B41FA5}">
                      <a16:colId xmlns:a16="http://schemas.microsoft.com/office/drawing/2014/main" val="2776689016"/>
                    </a:ext>
                  </a:extLst>
                </a:gridCol>
              </a:tblGrid>
              <a:tr h="20333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u="none" strike="noStrike" dirty="0">
                          <a:effectLst/>
                        </a:rPr>
                        <a:t>Anno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u="none" strike="noStrike" dirty="0">
                          <a:effectLst/>
                        </a:rPr>
                        <a:t>Numero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127216"/>
                  </a:ext>
                </a:extLst>
              </a:tr>
              <a:tr h="20333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</a:rPr>
                        <a:t>2022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50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690184"/>
                  </a:ext>
                </a:extLst>
              </a:tr>
              <a:tr h="20333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</a:rPr>
                        <a:t>2023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</a:rPr>
                        <a:t>25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510227"/>
                  </a:ext>
                </a:extLst>
              </a:tr>
              <a:tr h="20333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</a:rPr>
                        <a:t>2024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</a:rPr>
                        <a:t>56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999734"/>
                  </a:ext>
                </a:extLst>
              </a:tr>
              <a:tr h="20333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Incremento </a:t>
                      </a:r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(1)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124%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325460"/>
                  </a:ext>
                </a:extLst>
              </a:tr>
            </a:tbl>
          </a:graphicData>
        </a:graphic>
      </p:graphicFrame>
      <p:graphicFrame>
        <p:nvGraphicFramePr>
          <p:cNvPr id="22" name="Tabel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805298"/>
              </p:ext>
            </p:extLst>
          </p:nvPr>
        </p:nvGraphicFramePr>
        <p:xfrm>
          <a:off x="2357718" y="5187697"/>
          <a:ext cx="2352286" cy="10359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7983">
                  <a:extLst>
                    <a:ext uri="{9D8B030D-6E8A-4147-A177-3AD203B41FA5}">
                      <a16:colId xmlns:a16="http://schemas.microsoft.com/office/drawing/2014/main" val="44383850"/>
                    </a:ext>
                  </a:extLst>
                </a:gridCol>
                <a:gridCol w="1154303">
                  <a:extLst>
                    <a:ext uri="{9D8B030D-6E8A-4147-A177-3AD203B41FA5}">
                      <a16:colId xmlns:a16="http://schemas.microsoft.com/office/drawing/2014/main" val="1583797614"/>
                    </a:ext>
                  </a:extLst>
                </a:gridCol>
              </a:tblGrid>
              <a:tr h="19936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u="none" strike="noStrike" dirty="0">
                          <a:effectLst/>
                        </a:rPr>
                        <a:t>Anno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Numero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138455"/>
                  </a:ext>
                </a:extLst>
              </a:tr>
              <a:tr h="21436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</a:rPr>
                        <a:t>2022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12.608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9254922"/>
                  </a:ext>
                </a:extLst>
              </a:tr>
              <a:tr h="21436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</a:rPr>
                        <a:t>2023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11,661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542865"/>
                  </a:ext>
                </a:extLst>
              </a:tr>
              <a:tr h="21436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</a:rPr>
                        <a:t>2024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10.037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592677"/>
                  </a:ext>
                </a:extLst>
              </a:tr>
              <a:tr h="19352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Decremento </a:t>
                      </a:r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(1)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13,93%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863846"/>
                  </a:ext>
                </a:extLst>
              </a:tr>
            </a:tbl>
          </a:graphicData>
        </a:graphic>
      </p:graphicFrame>
      <p:graphicFrame>
        <p:nvGraphicFramePr>
          <p:cNvPr id="23" name="Tabel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725600"/>
              </p:ext>
            </p:extLst>
          </p:nvPr>
        </p:nvGraphicFramePr>
        <p:xfrm>
          <a:off x="5970494" y="5154131"/>
          <a:ext cx="2357718" cy="10359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0470">
                  <a:extLst>
                    <a:ext uri="{9D8B030D-6E8A-4147-A177-3AD203B41FA5}">
                      <a16:colId xmlns:a16="http://schemas.microsoft.com/office/drawing/2014/main" val="3441410932"/>
                    </a:ext>
                  </a:extLst>
                </a:gridCol>
                <a:gridCol w="1187248">
                  <a:extLst>
                    <a:ext uri="{9D8B030D-6E8A-4147-A177-3AD203B41FA5}">
                      <a16:colId xmlns:a16="http://schemas.microsoft.com/office/drawing/2014/main" val="1832564402"/>
                    </a:ext>
                  </a:extLst>
                </a:gridCol>
              </a:tblGrid>
              <a:tr h="19819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u="none" strike="noStrike" dirty="0">
                          <a:effectLst/>
                        </a:rPr>
                        <a:t>Anno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u="none" strike="noStrike" dirty="0">
                          <a:effectLst/>
                        </a:rPr>
                        <a:t>Numero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901606"/>
                  </a:ext>
                </a:extLst>
              </a:tr>
              <a:tr h="19819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</a:rPr>
                        <a:t>2022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10,739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975813"/>
                  </a:ext>
                </a:extLst>
              </a:tr>
              <a:tr h="24321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</a:rPr>
                        <a:t>2023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11,453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153723"/>
                  </a:ext>
                </a:extLst>
              </a:tr>
              <a:tr h="19819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</a:rPr>
                        <a:t>2024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11.134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353027"/>
                  </a:ext>
                </a:extLst>
              </a:tr>
              <a:tr h="19819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Decremento 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(1)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2,79%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276972"/>
                  </a:ext>
                </a:extLst>
              </a:tr>
            </a:tbl>
          </a:graphicData>
        </a:graphic>
      </p:graphicFrame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C2DD03FD-78E4-6C81-286C-08299C6A3C71}"/>
              </a:ext>
            </a:extLst>
          </p:cNvPr>
          <p:cNvSpPr txBox="1"/>
          <p:nvPr/>
        </p:nvSpPr>
        <p:spPr>
          <a:xfrm>
            <a:off x="120899" y="6348544"/>
            <a:ext cx="93906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(1) Il confronto viene fatto tra i dati degli anni 2023 e 2024, non essendo significativi i dati dell’anno 2022 che ancora risentono gli stessi degli effetti della Pandemia da Covid 19   </a:t>
            </a:r>
          </a:p>
        </p:txBody>
      </p:sp>
    </p:spTree>
    <p:extLst>
      <p:ext uri="{BB962C8B-B14F-4D97-AF65-F5344CB8AC3E}">
        <p14:creationId xmlns:p14="http://schemas.microsoft.com/office/powerpoint/2010/main" val="1122831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7B95BA-5D6F-4CA4-52D6-1F23BC480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DAE500B5-EA50-73B1-0736-BAB44C538815}"/>
              </a:ext>
            </a:extLst>
          </p:cNvPr>
          <p:cNvSpPr/>
          <p:nvPr/>
        </p:nvSpPr>
        <p:spPr>
          <a:xfrm>
            <a:off x="146314" y="2828598"/>
            <a:ext cx="1199727" cy="1336056"/>
          </a:xfrm>
          <a:prstGeom prst="roundRect">
            <a:avLst/>
          </a:prstGeom>
          <a:pattFill prst="pct5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it-IT" sz="1300" b="1" spc="-8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Appalti  servizi</a:t>
            </a:r>
          </a:p>
        </p:txBody>
      </p:sp>
      <p:sp>
        <p:nvSpPr>
          <p:cNvPr id="43" name="Rectangle 7">
            <a:extLst>
              <a:ext uri="{FF2B5EF4-FFF2-40B4-BE49-F238E27FC236}">
                <a16:creationId xmlns:a16="http://schemas.microsoft.com/office/drawing/2014/main" id="{FDF103B3-1E44-2B40-9696-FD3633793737}"/>
              </a:ext>
            </a:extLst>
          </p:cNvPr>
          <p:cNvSpPr/>
          <p:nvPr/>
        </p:nvSpPr>
        <p:spPr>
          <a:xfrm>
            <a:off x="0" y="22610"/>
            <a:ext cx="9906000" cy="878032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7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9" name="Immagine 15">
            <a:extLst>
              <a:ext uri="{FF2B5EF4-FFF2-40B4-BE49-F238E27FC236}">
                <a16:creationId xmlns:a16="http://schemas.microsoft.com/office/drawing/2014/main" id="{A264F881-3CBA-3D48-BA40-354C3077F6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339" y="54964"/>
            <a:ext cx="634260" cy="845678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022" y="3140933"/>
            <a:ext cx="374920" cy="355693"/>
          </a:xfrm>
          <a:prstGeom prst="rect">
            <a:avLst/>
          </a:prstGeom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6753">
              <a:lnSpc>
                <a:spcPts val="853"/>
              </a:lnSpc>
            </a:pPr>
            <a:fld id="{81D60167-4931-47E6-BA6A-407CBD079E47}" type="slidenum">
              <a:rPr lang="it-IT" spc="-41"/>
              <a:pPr marL="56753">
                <a:lnSpc>
                  <a:spcPts val="853"/>
                </a:lnSpc>
              </a:pPr>
              <a:t>15</a:t>
            </a:fld>
            <a:endParaRPr lang="it-IT" spc="-41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498" y="3171410"/>
            <a:ext cx="444041" cy="437697"/>
          </a:xfrm>
          <a:prstGeom prst="rect">
            <a:avLst/>
          </a:prstGeom>
        </p:spPr>
      </p:pic>
      <p:sp>
        <p:nvSpPr>
          <p:cNvPr id="12" name="Rettangolo con angoli arrotondati 6">
            <a:extLst>
              <a:ext uri="{FF2B5EF4-FFF2-40B4-BE49-F238E27FC236}">
                <a16:creationId xmlns:a16="http://schemas.microsoft.com/office/drawing/2014/main" id="{DAE500B5-EA50-73B1-0736-BAB44C538815}"/>
              </a:ext>
            </a:extLst>
          </p:cNvPr>
          <p:cNvSpPr/>
          <p:nvPr/>
        </p:nvSpPr>
        <p:spPr>
          <a:xfrm>
            <a:off x="128384" y="4446863"/>
            <a:ext cx="1216321" cy="1437134"/>
          </a:xfrm>
          <a:prstGeom prst="roundRect">
            <a:avLst/>
          </a:prstGeom>
          <a:pattFill prst="pct5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00000"/>
              </a:lnSpc>
            </a:pPr>
            <a:endParaRPr lang="it-IT" sz="1300" b="1" spc="-8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it-IT" sz="1200" b="1" spc="-8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Valorizzazione patrimoniale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249" y="4759728"/>
            <a:ext cx="409269" cy="330374"/>
          </a:xfrm>
          <a:prstGeom prst="rect">
            <a:avLst/>
          </a:prstGeom>
        </p:spPr>
      </p:pic>
      <p:sp>
        <p:nvSpPr>
          <p:cNvPr id="13" name="Fusione 12">
            <a:extLst>
              <a:ext uri="{FF2B5EF4-FFF2-40B4-BE49-F238E27FC236}">
                <a16:creationId xmlns:a16="http://schemas.microsoft.com/office/drawing/2014/main" id="{2B31442D-C22A-FE1E-0023-DEF629987BCD}"/>
              </a:ext>
            </a:extLst>
          </p:cNvPr>
          <p:cNvSpPr/>
          <p:nvPr/>
        </p:nvSpPr>
        <p:spPr>
          <a:xfrm>
            <a:off x="4053011" y="6119715"/>
            <a:ext cx="2282025" cy="146013"/>
          </a:xfrm>
          <a:prstGeom prst="flowChartMerg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1587474" y="27214"/>
            <a:ext cx="7680596" cy="1179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950" b="1" i="1" dirty="0">
                <a:solidFill>
                  <a:schemeClr val="bg1"/>
                </a:solidFill>
                <a:latin typeface="Helvetica-Bold"/>
              </a:rPr>
              <a:t>           </a:t>
            </a:r>
            <a:r>
              <a:rPr lang="it-IT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Area Servizi Funebri e Cimiteriali</a:t>
            </a:r>
          </a:p>
          <a:p>
            <a:r>
              <a:rPr lang="it-IT" sz="1463" b="1" i="1" dirty="0">
                <a:solidFill>
                  <a:schemeClr val="bg1"/>
                </a:solidFill>
                <a:latin typeface="Helvetica-Bold"/>
              </a:rPr>
              <a:t>           </a:t>
            </a:r>
            <a:r>
              <a:rPr lang="it-IT" sz="28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Strategia attivata anni 2022/2024</a:t>
            </a:r>
            <a:endParaRPr lang="en-US" sz="28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sz="1463" dirty="0"/>
          </a:p>
        </p:txBody>
      </p:sp>
      <p:sp>
        <p:nvSpPr>
          <p:cNvPr id="17" name="Rettangolo con angoli arrotondati 6">
            <a:extLst>
              <a:ext uri="{FF2B5EF4-FFF2-40B4-BE49-F238E27FC236}">
                <a16:creationId xmlns:a16="http://schemas.microsoft.com/office/drawing/2014/main" id="{DAE500B5-EA50-73B1-0736-BAB44C538815}"/>
              </a:ext>
            </a:extLst>
          </p:cNvPr>
          <p:cNvSpPr/>
          <p:nvPr/>
        </p:nvSpPr>
        <p:spPr>
          <a:xfrm>
            <a:off x="146314" y="1206448"/>
            <a:ext cx="1232598" cy="1437134"/>
          </a:xfrm>
          <a:prstGeom prst="roundRect">
            <a:avLst/>
          </a:prstGeom>
          <a:pattFill prst="pct5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00000"/>
              </a:lnSpc>
            </a:pPr>
            <a:r>
              <a:rPr lang="it-IT" sz="1300" b="1" spc="-8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Servizi funebri e cimiteriali </a:t>
            </a: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536" y="1355624"/>
            <a:ext cx="282369" cy="511460"/>
          </a:xfrm>
          <a:prstGeom prst="rect">
            <a:avLst/>
          </a:prstGeom>
        </p:spPr>
      </p:pic>
      <p:sp>
        <p:nvSpPr>
          <p:cNvPr id="22" name="Rettangolo con angoli arrotondati 19">
            <a:extLst>
              <a:ext uri="{FF2B5EF4-FFF2-40B4-BE49-F238E27FC236}">
                <a16:creationId xmlns:a16="http://schemas.microsoft.com/office/drawing/2014/main" id="{46F41E49-C8D8-E70E-FCF8-D91C530594F5}"/>
              </a:ext>
            </a:extLst>
          </p:cNvPr>
          <p:cNvSpPr/>
          <p:nvPr/>
        </p:nvSpPr>
        <p:spPr>
          <a:xfrm>
            <a:off x="1574018" y="1176371"/>
            <a:ext cx="7889158" cy="1467211"/>
          </a:xfrm>
          <a:prstGeom prst="roundRect">
            <a:avLst/>
          </a:prstGeom>
          <a:pattFill prst="pct5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300" dirty="0">
                <a:solidFill>
                  <a:sysClr val="windowText" lastClr="000000"/>
                </a:solidFill>
              </a:rPr>
              <a:t>Introduzione del </a:t>
            </a:r>
            <a:r>
              <a:rPr lang="it-IT" sz="1300" b="1" dirty="0">
                <a:solidFill>
                  <a:sysClr val="windowText" lastClr="000000"/>
                </a:solidFill>
              </a:rPr>
              <a:t>«funerale convenzionato ridotto» </a:t>
            </a:r>
            <a:r>
              <a:rPr lang="it-IT" sz="1300" dirty="0">
                <a:solidFill>
                  <a:sysClr val="windowText" lastClr="000000"/>
                </a:solidFill>
              </a:rPr>
              <a:t>(valutata la capacità economica del nucleo familiare mediante ISEE) in aggiunta al «funerale convenzionato standard», al fine di fornire risposta al bisogno delle famiglie con basso reddito.</a:t>
            </a:r>
          </a:p>
          <a:p>
            <a:pPr marL="171450" indent="-171450" algn="just">
              <a:spcAft>
                <a:spcPts val="975"/>
              </a:spcAft>
              <a:buFont typeface="Arial" panose="020B0604020202020204" pitchFamily="34" charset="0"/>
              <a:buChar char="•"/>
            </a:pPr>
            <a:r>
              <a:rPr lang="it-IT" sz="1300" b="1" dirty="0">
                <a:solidFill>
                  <a:sysClr val="windowText" lastClr="000000"/>
                </a:solidFill>
              </a:rPr>
              <a:t>Accesso delle ceneri degli animali di affezione nei cimiteri cittadini</a:t>
            </a:r>
            <a:r>
              <a:rPr lang="it-IT" sz="1300" dirty="0">
                <a:solidFill>
                  <a:sysClr val="windowText" lastClr="000000"/>
                </a:solidFill>
              </a:rPr>
              <a:t>, per la loro tumulazione nella sepoltura in cui è già tumulato il proprietario. </a:t>
            </a:r>
          </a:p>
          <a:p>
            <a:pPr marL="171450" indent="-171450">
              <a:spcAft>
                <a:spcPts val="975"/>
              </a:spcAft>
              <a:buFont typeface="Arial" panose="020B0604020202020204" pitchFamily="34" charset="0"/>
              <a:buChar char="•"/>
            </a:pPr>
            <a:r>
              <a:rPr lang="it-IT" sz="1300" dirty="0">
                <a:solidFill>
                  <a:sysClr val="windowText" lastClr="000000"/>
                </a:solidFill>
              </a:rPr>
              <a:t>Introduzione della </a:t>
            </a:r>
            <a:r>
              <a:rPr lang="it-IT" sz="1300" b="1" dirty="0">
                <a:solidFill>
                  <a:sysClr val="windowText" lastClr="000000"/>
                </a:solidFill>
              </a:rPr>
              <a:t>nuova tipologia di sepoltura </a:t>
            </a:r>
            <a:r>
              <a:rPr lang="it-IT" sz="1300" dirty="0">
                <a:solidFill>
                  <a:sysClr val="windowText" lastClr="000000"/>
                </a:solidFill>
              </a:rPr>
              <a:t>mediante cellette </a:t>
            </a:r>
            <a:r>
              <a:rPr lang="it-IT" sz="1300" b="1" dirty="0">
                <a:solidFill>
                  <a:sysClr val="windowText" lastClr="000000"/>
                </a:solidFill>
              </a:rPr>
              <a:t>ipogee.</a:t>
            </a:r>
          </a:p>
        </p:txBody>
      </p:sp>
      <p:sp>
        <p:nvSpPr>
          <p:cNvPr id="23" name="Rettangolo con angoli arrotondati 19">
            <a:extLst>
              <a:ext uri="{FF2B5EF4-FFF2-40B4-BE49-F238E27FC236}">
                <a16:creationId xmlns:a16="http://schemas.microsoft.com/office/drawing/2014/main" id="{46F41E49-C8D8-E70E-FCF8-D91C530594F5}"/>
              </a:ext>
            </a:extLst>
          </p:cNvPr>
          <p:cNvSpPr/>
          <p:nvPr/>
        </p:nvSpPr>
        <p:spPr>
          <a:xfrm>
            <a:off x="1536983" y="2802802"/>
            <a:ext cx="7889158" cy="1416262"/>
          </a:xfrm>
          <a:prstGeom prst="roundRect">
            <a:avLst/>
          </a:prstGeom>
          <a:pattFill prst="pct5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300" dirty="0">
                <a:solidFill>
                  <a:sysClr val="windowText" lastClr="000000"/>
                </a:solidFill>
              </a:rPr>
              <a:t>Introduzione di </a:t>
            </a:r>
            <a:r>
              <a:rPr lang="it-IT" sz="1300" b="1" dirty="0">
                <a:solidFill>
                  <a:sysClr val="windowText" lastClr="000000"/>
                </a:solidFill>
              </a:rPr>
              <a:t>nuovi servizi per il miglioramento del decoro dei cimiteri </a:t>
            </a:r>
            <a:r>
              <a:rPr lang="it-IT" sz="1300" dirty="0">
                <a:solidFill>
                  <a:sysClr val="windowText" lastClr="000000"/>
                </a:solidFill>
              </a:rPr>
              <a:t>(falconeria, cura del verde e dell’arredo cimiteriale, rifacimento servizi igienici, viabilità e sosta interna).</a:t>
            </a:r>
          </a:p>
          <a:p>
            <a:pPr marL="171450" indent="-171450" algn="just">
              <a:spcAft>
                <a:spcPts val="975"/>
              </a:spcAft>
              <a:buFont typeface="Arial" panose="020B0604020202020204" pitchFamily="34" charset="0"/>
              <a:buChar char="•"/>
            </a:pPr>
            <a:r>
              <a:rPr lang="it-IT" sz="1300" dirty="0">
                <a:solidFill>
                  <a:sysClr val="windowText" lastClr="000000"/>
                </a:solidFill>
              </a:rPr>
              <a:t>Miglioramento dei servizi crematori attraverso l’implementazione del sistema digitale, mediante tecnologia RFID, di </a:t>
            </a:r>
            <a:r>
              <a:rPr lang="it-IT" sz="1300" b="1" dirty="0">
                <a:solidFill>
                  <a:sysClr val="windowText" lastClr="000000"/>
                </a:solidFill>
              </a:rPr>
              <a:t>tracciamento dei defunti all’interno del crematorio</a:t>
            </a:r>
            <a:r>
              <a:rPr lang="it-IT" sz="1300" dirty="0">
                <a:solidFill>
                  <a:sysClr val="windowText" lastClr="000000"/>
                </a:solidFill>
              </a:rPr>
              <a:t>. Aggiornamento Carta dei Servizi della Cremazione.</a:t>
            </a:r>
          </a:p>
          <a:p>
            <a:pPr marL="171450" indent="-171450">
              <a:spcAft>
                <a:spcPts val="975"/>
              </a:spcAft>
              <a:buFont typeface="Arial" panose="020B0604020202020204" pitchFamily="34" charset="0"/>
              <a:buChar char="•"/>
            </a:pPr>
            <a:r>
              <a:rPr lang="it-IT" sz="1300" dirty="0">
                <a:solidFill>
                  <a:sysClr val="windowText" lastClr="000000"/>
                </a:solidFill>
              </a:rPr>
              <a:t>Indagine conoscitiva relativa agli impianti elettrici dei cimiteri, in funzione di una maggiore efficienza.</a:t>
            </a:r>
          </a:p>
        </p:txBody>
      </p:sp>
      <p:sp>
        <p:nvSpPr>
          <p:cNvPr id="25" name="Rettangolo con angoli arrotondati 19">
            <a:extLst>
              <a:ext uri="{FF2B5EF4-FFF2-40B4-BE49-F238E27FC236}">
                <a16:creationId xmlns:a16="http://schemas.microsoft.com/office/drawing/2014/main" id="{46F41E49-C8D8-E70E-FCF8-D91C530594F5}"/>
              </a:ext>
            </a:extLst>
          </p:cNvPr>
          <p:cNvSpPr/>
          <p:nvPr/>
        </p:nvSpPr>
        <p:spPr>
          <a:xfrm>
            <a:off x="1525408" y="4455828"/>
            <a:ext cx="7889158" cy="1504667"/>
          </a:xfrm>
          <a:prstGeom prst="roundRect">
            <a:avLst/>
          </a:prstGeom>
          <a:pattFill prst="pct5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300" b="1" dirty="0">
                <a:solidFill>
                  <a:sysClr val="windowText" lastClr="000000"/>
                </a:solidFill>
              </a:rPr>
              <a:t>Concessione di edicole funerar</a:t>
            </a:r>
            <a:r>
              <a:rPr lang="it-IT" sz="1300" dirty="0">
                <a:solidFill>
                  <a:sysClr val="windowText" lastClr="000000"/>
                </a:solidFill>
              </a:rPr>
              <a:t>ie, nel cimitero Monumentale, mediante asta pubblica  (</a:t>
            </a:r>
            <a:r>
              <a:rPr lang="it-IT" sz="1300" b="1" dirty="0">
                <a:solidFill>
                  <a:sysClr val="windowText" lastClr="000000"/>
                </a:solidFill>
              </a:rPr>
              <a:t>introito € 3,7 mln</a:t>
            </a:r>
            <a:r>
              <a:rPr lang="it-IT" sz="1300" dirty="0">
                <a:solidFill>
                  <a:sysClr val="windowText" lastClr="000000"/>
                </a:solidFill>
              </a:rPr>
              <a:t>; +</a:t>
            </a:r>
            <a:r>
              <a:rPr lang="it-IT" sz="1300" b="1" dirty="0">
                <a:solidFill>
                  <a:sysClr val="windowText" lastClr="000000"/>
                </a:solidFill>
              </a:rPr>
              <a:t>200% rispetto alla base d’asta).</a:t>
            </a:r>
          </a:p>
          <a:p>
            <a:pPr marL="171450" indent="-171450" algn="just">
              <a:spcAft>
                <a:spcPts val="975"/>
              </a:spcAft>
              <a:buFont typeface="Arial" panose="020B0604020202020204" pitchFamily="34" charset="0"/>
              <a:buChar char="•"/>
            </a:pPr>
            <a:r>
              <a:rPr lang="it-IT" sz="1300" b="1" dirty="0">
                <a:solidFill>
                  <a:sysClr val="windowText" lastClr="000000"/>
                </a:solidFill>
              </a:rPr>
              <a:t>Eventi culturali per la valorizzazione del Cimitero Monumentale e delle Cripte storiche, </a:t>
            </a:r>
            <a:r>
              <a:rPr lang="it-IT" sz="1300" dirty="0">
                <a:solidFill>
                  <a:sysClr val="windowText" lastClr="000000"/>
                </a:solidFill>
              </a:rPr>
              <a:t>in occasione di particolari anniversari e ricorrenze di eventi storici e/o di personaggi illustri della cultura italiana.</a:t>
            </a:r>
          </a:p>
          <a:p>
            <a:pPr marL="171450" indent="-171450" algn="just">
              <a:spcAft>
                <a:spcPts val="975"/>
              </a:spcAft>
              <a:buFont typeface="Arial" panose="020B0604020202020204" pitchFamily="34" charset="0"/>
              <a:buChar char="•"/>
            </a:pPr>
            <a:r>
              <a:rPr lang="it-IT" sz="1300" dirty="0">
                <a:solidFill>
                  <a:sysClr val="windowText" lastClr="000000"/>
                </a:solidFill>
              </a:rPr>
              <a:t>Censimento del patrimonio artistico culturale del Cimitero Monumentale.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AA109E8-1E3F-147E-35E5-F615CF88A8EA}"/>
              </a:ext>
            </a:extLst>
          </p:cNvPr>
          <p:cNvSpPr txBox="1"/>
          <p:nvPr/>
        </p:nvSpPr>
        <p:spPr>
          <a:xfrm>
            <a:off x="466165" y="6302188"/>
            <a:ext cx="8948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Sono state introdotte </a:t>
            </a:r>
            <a:r>
              <a:rPr lang="it-IT" sz="1200" b="1" dirty="0"/>
              <a:t>nuove tipologie di servizi per soddisfare i nuovi bisogni espressi e migliorare/valorizzare la gestione e la conoscenza del patrimonio cimiteriale cittadino. </a:t>
            </a:r>
          </a:p>
        </p:txBody>
      </p:sp>
    </p:spTree>
    <p:extLst>
      <p:ext uri="{BB962C8B-B14F-4D97-AF65-F5344CB8AC3E}">
        <p14:creationId xmlns:p14="http://schemas.microsoft.com/office/powerpoint/2010/main" val="2581524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552328-3187-8F75-BFA7-AD236FCFE3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Connettore 1 16">
            <a:extLst>
              <a:ext uri="{FF2B5EF4-FFF2-40B4-BE49-F238E27FC236}">
                <a16:creationId xmlns:a16="http://schemas.microsoft.com/office/drawing/2014/main" id="{2F2A26A9-F363-61C8-F894-D96078854D8B}"/>
              </a:ext>
            </a:extLst>
          </p:cNvPr>
          <p:cNvCxnSpPr>
            <a:cxnSpLocks/>
          </p:cNvCxnSpPr>
          <p:nvPr/>
        </p:nvCxnSpPr>
        <p:spPr>
          <a:xfrm>
            <a:off x="2228850" y="2556072"/>
            <a:ext cx="0" cy="3349429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46F41E49-C8D8-E70E-FCF8-D91C530594F5}"/>
              </a:ext>
            </a:extLst>
          </p:cNvPr>
          <p:cNvSpPr/>
          <p:nvPr/>
        </p:nvSpPr>
        <p:spPr>
          <a:xfrm>
            <a:off x="4457700" y="1978940"/>
            <a:ext cx="5101389" cy="609221"/>
          </a:xfrm>
          <a:prstGeom prst="roundRect">
            <a:avLst/>
          </a:prstGeom>
          <a:pattFill prst="pct5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975"/>
              </a:spcAft>
            </a:pPr>
            <a:r>
              <a:rPr lang="it-IT" sz="1200" b="1" dirty="0">
                <a:solidFill>
                  <a:schemeClr val="tx1"/>
                </a:solidFill>
                <a:ea typeface="ABC Normal White" pitchFamily="2" charset="77"/>
                <a:cs typeface="Futura Medium" panose="020B0602020204020303" pitchFamily="34" charset="-79"/>
              </a:rPr>
              <a:t>Digitalizzazione delle mappe del catasto cimiteriale </a:t>
            </a:r>
            <a:r>
              <a:rPr lang="it-IT" sz="1200" dirty="0">
                <a:solidFill>
                  <a:schemeClr val="tx1"/>
                </a:solidFill>
                <a:ea typeface="ABC Normal White" pitchFamily="2" charset="77"/>
                <a:cs typeface="Futura Medium" panose="020B0602020204020303" pitchFamily="34" charset="-79"/>
              </a:rPr>
              <a:t>per una più efficiente gestione del procedimento di sepolture nei cimiteri cittadini.</a:t>
            </a:r>
          </a:p>
        </p:txBody>
      </p:sp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25FF8C31-EB96-A59F-95AC-52BA75693BA6}"/>
              </a:ext>
            </a:extLst>
          </p:cNvPr>
          <p:cNvSpPr/>
          <p:nvPr/>
        </p:nvSpPr>
        <p:spPr>
          <a:xfrm>
            <a:off x="4437198" y="2736679"/>
            <a:ext cx="5117829" cy="644107"/>
          </a:xfrm>
          <a:prstGeom prst="roundRect">
            <a:avLst/>
          </a:prstGeom>
          <a:pattFill prst="pct5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975"/>
              </a:spcAft>
            </a:pPr>
            <a:r>
              <a:rPr lang="it-IT" sz="1200" b="1" dirty="0">
                <a:solidFill>
                  <a:schemeClr val="tx1"/>
                </a:solidFill>
                <a:cs typeface="Futura Medium" panose="020B0602020204020303" pitchFamily="34" charset="-79"/>
              </a:rPr>
              <a:t>Integrazione di un sistema appuntamenti ed eliminacode</a:t>
            </a:r>
            <a:r>
              <a:rPr lang="it-IT" sz="1200" dirty="0">
                <a:solidFill>
                  <a:schemeClr val="tx1"/>
                </a:solidFill>
                <a:cs typeface="Futura Medium" panose="020B0602020204020303" pitchFamily="34" charset="-79"/>
              </a:rPr>
              <a:t>, per ottimizzare l’esperienza agli sportelli degli Uffici Funerali, Concessioni e Tombe di Famiglia.</a:t>
            </a: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939E6404-4EE2-1D29-C15B-638657AFF56E}"/>
              </a:ext>
            </a:extLst>
          </p:cNvPr>
          <p:cNvSpPr/>
          <p:nvPr/>
        </p:nvSpPr>
        <p:spPr>
          <a:xfrm>
            <a:off x="516576" y="1958902"/>
            <a:ext cx="1689839" cy="65003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it-IT" b="1" spc="-8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Attività in lavorazione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1BD7335E-777F-4303-EB8A-87FFC109D508}"/>
              </a:ext>
            </a:extLst>
          </p:cNvPr>
          <p:cNvSpPr/>
          <p:nvPr/>
        </p:nvSpPr>
        <p:spPr>
          <a:xfrm>
            <a:off x="516576" y="2709448"/>
            <a:ext cx="1687146" cy="69857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it-IT" b="1" spc="-8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Prossimo sviluppo </a:t>
            </a: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C5B599C7-BD02-39CB-C0F6-75BC9A22019B}"/>
              </a:ext>
            </a:extLst>
          </p:cNvPr>
          <p:cNvSpPr/>
          <p:nvPr/>
        </p:nvSpPr>
        <p:spPr>
          <a:xfrm>
            <a:off x="2541711" y="2749049"/>
            <a:ext cx="1756302" cy="64410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1400" b="1" dirty="0">
                <a:solidFill>
                  <a:schemeClr val="tx1"/>
                </a:solidFill>
              </a:rPr>
              <a:t>Nuovo Sistema eliminacode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32CEB69E-13B6-A447-2A71-4A650CC92C38}"/>
              </a:ext>
            </a:extLst>
          </p:cNvPr>
          <p:cNvSpPr/>
          <p:nvPr/>
        </p:nvSpPr>
        <p:spPr>
          <a:xfrm>
            <a:off x="2521650" y="1934557"/>
            <a:ext cx="1812223" cy="6910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1400" b="1" dirty="0">
                <a:solidFill>
                  <a:schemeClr val="tx1"/>
                </a:solidFill>
              </a:rPr>
              <a:t>Produzione mappe catasto cimiteriale</a:t>
            </a:r>
          </a:p>
        </p:txBody>
      </p: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id="{2BF621F7-35E0-8C3F-6F27-DC59EC5BCF03}"/>
              </a:ext>
            </a:extLst>
          </p:cNvPr>
          <p:cNvCxnSpPr>
            <a:cxnSpLocks/>
          </p:cNvCxnSpPr>
          <p:nvPr/>
        </p:nvCxnSpPr>
        <p:spPr>
          <a:xfrm>
            <a:off x="444322" y="3619510"/>
            <a:ext cx="9072934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igura a mano libera 1">
            <a:extLst>
              <a:ext uri="{FF2B5EF4-FFF2-40B4-BE49-F238E27FC236}">
                <a16:creationId xmlns:a16="http://schemas.microsoft.com/office/drawing/2014/main" id="{F8271723-40F8-F150-C0D4-6CC4B22E30BB}"/>
              </a:ext>
            </a:extLst>
          </p:cNvPr>
          <p:cNvSpPr>
            <a:spLocks noChangeAspect="1"/>
          </p:cNvSpPr>
          <p:nvPr/>
        </p:nvSpPr>
        <p:spPr>
          <a:xfrm>
            <a:off x="1769538" y="2081282"/>
            <a:ext cx="298154" cy="380250"/>
          </a:xfrm>
          <a:custGeom>
            <a:avLst/>
            <a:gdLst>
              <a:gd name="connsiteX0" fmla="*/ 409452 w 670450"/>
              <a:gd name="connsiteY0" fmla="*/ 261883 h 855057"/>
              <a:gd name="connsiteX1" fmla="*/ 335231 w 670450"/>
              <a:gd name="connsiteY1" fmla="*/ 231077 h 855057"/>
              <a:gd name="connsiteX2" fmla="*/ 232085 w 670450"/>
              <a:gd name="connsiteY2" fmla="*/ 315922 h 855057"/>
              <a:gd name="connsiteX3" fmla="*/ 294916 w 670450"/>
              <a:gd name="connsiteY3" fmla="*/ 433988 h 855057"/>
              <a:gd name="connsiteX4" fmla="*/ 422535 w 670450"/>
              <a:gd name="connsiteY4" fmla="*/ 395166 h 855057"/>
              <a:gd name="connsiteX5" fmla="*/ 409444 w 670450"/>
              <a:gd name="connsiteY5" fmla="*/ 261955 h 855057"/>
              <a:gd name="connsiteX6" fmla="*/ 335231 w 670450"/>
              <a:gd name="connsiteY6" fmla="*/ 180452 h 855057"/>
              <a:gd name="connsiteX7" fmla="*/ 444843 w 670450"/>
              <a:gd name="connsiteY7" fmla="*/ 225993 h 855057"/>
              <a:gd name="connsiteX8" fmla="*/ 490293 w 670450"/>
              <a:gd name="connsiteY8" fmla="*/ 336001 h 855057"/>
              <a:gd name="connsiteX9" fmla="*/ 444991 w 670450"/>
              <a:gd name="connsiteY9" fmla="*/ 446047 h 855057"/>
              <a:gd name="connsiteX10" fmla="*/ 335416 w 670450"/>
              <a:gd name="connsiteY10" fmla="*/ 491736 h 855057"/>
              <a:gd name="connsiteX11" fmla="*/ 225728 w 670450"/>
              <a:gd name="connsiteY11" fmla="*/ 446307 h 855057"/>
              <a:gd name="connsiteX12" fmla="*/ 180167 w 670450"/>
              <a:gd name="connsiteY12" fmla="*/ 336375 h 855057"/>
              <a:gd name="connsiteX13" fmla="*/ 225470 w 670450"/>
              <a:gd name="connsiteY13" fmla="*/ 226139 h 855057"/>
              <a:gd name="connsiteX14" fmla="*/ 335234 w 670450"/>
              <a:gd name="connsiteY14" fmla="*/ 180450 h 855057"/>
              <a:gd name="connsiteX15" fmla="*/ 271881 w 670450"/>
              <a:gd name="connsiteY15" fmla="*/ 714540 h 855057"/>
              <a:gd name="connsiteX16" fmla="*/ 90006 w 670450"/>
              <a:gd name="connsiteY16" fmla="*/ 482495 h 855057"/>
              <a:gd name="connsiteX17" fmla="*/ 90043 w 670450"/>
              <a:gd name="connsiteY17" fmla="*/ 482495 h 855057"/>
              <a:gd name="connsiteX18" fmla="*/ 54133 w 670450"/>
              <a:gd name="connsiteY18" fmla="*/ 289092 h 855057"/>
              <a:gd name="connsiteX19" fmla="*/ 151173 w 670450"/>
              <a:gd name="connsiteY19" fmla="*/ 118179 h 855057"/>
              <a:gd name="connsiteX20" fmla="*/ 335226 w 670450"/>
              <a:gd name="connsiteY20" fmla="*/ 50518 h 855057"/>
              <a:gd name="connsiteX21" fmla="*/ 519279 w 670450"/>
              <a:gd name="connsiteY21" fmla="*/ 118179 h 855057"/>
              <a:gd name="connsiteX22" fmla="*/ 616319 w 670450"/>
              <a:gd name="connsiteY22" fmla="*/ 289092 h 855057"/>
              <a:gd name="connsiteX23" fmla="*/ 580409 w 670450"/>
              <a:gd name="connsiteY23" fmla="*/ 482495 h 855057"/>
              <a:gd name="connsiteX24" fmla="*/ 335226 w 670450"/>
              <a:gd name="connsiteY24" fmla="*/ 790257 h 855057"/>
              <a:gd name="connsiteX25" fmla="*/ 271877 w 670450"/>
              <a:gd name="connsiteY25" fmla="*/ 714245 h 855057"/>
              <a:gd name="connsiteX26" fmla="*/ 315446 w 670450"/>
              <a:gd name="connsiteY26" fmla="*/ 845556 h 855057"/>
              <a:gd name="connsiteX27" fmla="*/ 47882 w 670450"/>
              <a:gd name="connsiteY27" fmla="*/ 509773 h 855057"/>
              <a:gd name="connsiteX28" fmla="*/ 4429 w 670450"/>
              <a:gd name="connsiteY28" fmla="*/ 281928 h 855057"/>
              <a:gd name="connsiteX29" fmla="*/ 118254 w 670450"/>
              <a:gd name="connsiteY29" fmla="*/ 79983 h 855057"/>
              <a:gd name="connsiteX30" fmla="*/ 335225 w 670450"/>
              <a:gd name="connsiteY30" fmla="*/ 0 h 855057"/>
              <a:gd name="connsiteX31" fmla="*/ 552196 w 670450"/>
              <a:gd name="connsiteY31" fmla="*/ 79983 h 855057"/>
              <a:gd name="connsiteX32" fmla="*/ 666021 w 670450"/>
              <a:gd name="connsiteY32" fmla="*/ 281928 h 855057"/>
              <a:gd name="connsiteX33" fmla="*/ 622568 w 670450"/>
              <a:gd name="connsiteY33" fmla="*/ 509773 h 855057"/>
              <a:gd name="connsiteX34" fmla="*/ 354711 w 670450"/>
              <a:gd name="connsiteY34" fmla="*/ 845556 h 855057"/>
              <a:gd name="connsiteX35" fmla="*/ 335074 w 670450"/>
              <a:gd name="connsiteY35" fmla="*/ 855057 h 855057"/>
              <a:gd name="connsiteX36" fmla="*/ 315437 w 670450"/>
              <a:gd name="connsiteY36" fmla="*/ 845556 h 85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70450" h="855057">
                <a:moveTo>
                  <a:pt x="409452" y="261883"/>
                </a:moveTo>
                <a:cubicBezTo>
                  <a:pt x="389778" y="242138"/>
                  <a:pt x="363078" y="231077"/>
                  <a:pt x="335231" y="231077"/>
                </a:cubicBezTo>
                <a:cubicBezTo>
                  <a:pt x="285084" y="231077"/>
                  <a:pt x="241889" y="266596"/>
                  <a:pt x="232085" y="315922"/>
                </a:cubicBezTo>
                <a:cubicBezTo>
                  <a:pt x="222284" y="365285"/>
                  <a:pt x="248579" y="414719"/>
                  <a:pt x="294916" y="433988"/>
                </a:cubicBezTo>
                <a:cubicBezTo>
                  <a:pt x="341217" y="453250"/>
                  <a:pt x="394654" y="436994"/>
                  <a:pt x="422535" y="395166"/>
                </a:cubicBezTo>
                <a:cubicBezTo>
                  <a:pt x="450382" y="353337"/>
                  <a:pt x="444909" y="297557"/>
                  <a:pt x="409444" y="261955"/>
                </a:cubicBezTo>
                <a:close/>
                <a:moveTo>
                  <a:pt x="335231" y="180452"/>
                </a:moveTo>
                <a:cubicBezTo>
                  <a:pt x="376355" y="180452"/>
                  <a:pt x="415776" y="196820"/>
                  <a:pt x="444843" y="225993"/>
                </a:cubicBezTo>
                <a:cubicBezTo>
                  <a:pt x="473947" y="255165"/>
                  <a:pt x="490293" y="294730"/>
                  <a:pt x="490293" y="336001"/>
                </a:cubicBezTo>
                <a:cubicBezTo>
                  <a:pt x="490330" y="377235"/>
                  <a:pt x="474021" y="416838"/>
                  <a:pt x="444991" y="446047"/>
                </a:cubicBezTo>
                <a:cubicBezTo>
                  <a:pt x="415923" y="475219"/>
                  <a:pt x="376537" y="491662"/>
                  <a:pt x="335416" y="491736"/>
                </a:cubicBezTo>
                <a:cubicBezTo>
                  <a:pt x="294292" y="491773"/>
                  <a:pt x="254871" y="475443"/>
                  <a:pt x="225728" y="446307"/>
                </a:cubicBezTo>
                <a:cubicBezTo>
                  <a:pt x="196624" y="417172"/>
                  <a:pt x="180241" y="377644"/>
                  <a:pt x="180167" y="336375"/>
                </a:cubicBezTo>
                <a:cubicBezTo>
                  <a:pt x="180093" y="295066"/>
                  <a:pt x="196402" y="255390"/>
                  <a:pt x="225470" y="226139"/>
                </a:cubicBezTo>
                <a:cubicBezTo>
                  <a:pt x="254574" y="196893"/>
                  <a:pt x="294071" y="180450"/>
                  <a:pt x="335234" y="180450"/>
                </a:cubicBezTo>
                <a:close/>
                <a:moveTo>
                  <a:pt x="271881" y="714540"/>
                </a:moveTo>
                <a:cubicBezTo>
                  <a:pt x="205611" y="636042"/>
                  <a:pt x="133271" y="550155"/>
                  <a:pt x="90006" y="482495"/>
                </a:cubicBezTo>
                <a:lnTo>
                  <a:pt x="90043" y="482495"/>
                </a:lnTo>
                <a:cubicBezTo>
                  <a:pt x="55650" y="424335"/>
                  <a:pt x="42928" y="355783"/>
                  <a:pt x="54133" y="289092"/>
                </a:cubicBezTo>
                <a:cubicBezTo>
                  <a:pt x="65302" y="222396"/>
                  <a:pt x="99694" y="161820"/>
                  <a:pt x="151173" y="118179"/>
                </a:cubicBezTo>
                <a:cubicBezTo>
                  <a:pt x="202614" y="74494"/>
                  <a:pt x="267847" y="50518"/>
                  <a:pt x="335226" y="50518"/>
                </a:cubicBezTo>
                <a:cubicBezTo>
                  <a:pt x="402605" y="50518"/>
                  <a:pt x="467844" y="74494"/>
                  <a:pt x="519279" y="118179"/>
                </a:cubicBezTo>
                <a:cubicBezTo>
                  <a:pt x="570758" y="161827"/>
                  <a:pt x="605150" y="222401"/>
                  <a:pt x="616319" y="289092"/>
                </a:cubicBezTo>
                <a:cubicBezTo>
                  <a:pt x="627524" y="355788"/>
                  <a:pt x="614802" y="424336"/>
                  <a:pt x="580409" y="482495"/>
                </a:cubicBezTo>
                <a:cubicBezTo>
                  <a:pt x="522570" y="572870"/>
                  <a:pt x="413331" y="695166"/>
                  <a:pt x="335226" y="790257"/>
                </a:cubicBezTo>
                <a:cubicBezTo>
                  <a:pt x="315552" y="766318"/>
                  <a:pt x="294028" y="740857"/>
                  <a:pt x="271877" y="714245"/>
                </a:cubicBezTo>
                <a:close/>
                <a:moveTo>
                  <a:pt x="315446" y="845556"/>
                </a:moveTo>
                <a:cubicBezTo>
                  <a:pt x="233088" y="742750"/>
                  <a:pt x="113121" y="611620"/>
                  <a:pt x="47882" y="509773"/>
                </a:cubicBezTo>
                <a:cubicBezTo>
                  <a:pt x="6944" y="441408"/>
                  <a:pt x="-8441" y="360648"/>
                  <a:pt x="4429" y="281928"/>
                </a:cubicBezTo>
                <a:cubicBezTo>
                  <a:pt x="17299" y="203206"/>
                  <a:pt x="57646" y="131653"/>
                  <a:pt x="118254" y="79983"/>
                </a:cubicBezTo>
                <a:cubicBezTo>
                  <a:pt x="178830" y="28356"/>
                  <a:pt x="255747" y="0"/>
                  <a:pt x="335225" y="0"/>
                </a:cubicBezTo>
                <a:cubicBezTo>
                  <a:pt x="414703" y="0"/>
                  <a:pt x="491624" y="28356"/>
                  <a:pt x="552196" y="79983"/>
                </a:cubicBezTo>
                <a:cubicBezTo>
                  <a:pt x="612808" y="131648"/>
                  <a:pt x="653155" y="203208"/>
                  <a:pt x="666021" y="281928"/>
                </a:cubicBezTo>
                <a:cubicBezTo>
                  <a:pt x="678891" y="360650"/>
                  <a:pt x="663507" y="441410"/>
                  <a:pt x="622568" y="509773"/>
                </a:cubicBezTo>
                <a:cubicBezTo>
                  <a:pt x="557147" y="611724"/>
                  <a:pt x="437180" y="742750"/>
                  <a:pt x="354711" y="845556"/>
                </a:cubicBezTo>
                <a:cubicBezTo>
                  <a:pt x="349977" y="851568"/>
                  <a:pt x="342729" y="855057"/>
                  <a:pt x="335074" y="855057"/>
                </a:cubicBezTo>
                <a:cubicBezTo>
                  <a:pt x="327418" y="855057"/>
                  <a:pt x="320207" y="851568"/>
                  <a:pt x="315437" y="845556"/>
                </a:cubicBezTo>
                <a:close/>
              </a:path>
            </a:pathLst>
          </a:custGeom>
          <a:solidFill>
            <a:srgbClr val="750606"/>
          </a:solidFill>
          <a:ln w="9438" cap="flat">
            <a:noFill/>
            <a:prstDash val="solid"/>
            <a:miter/>
          </a:ln>
        </p:spPr>
        <p:txBody>
          <a:bodyPr rtlCol="0" anchor="ctr"/>
          <a:lstStyle/>
          <a:p>
            <a:endParaRPr lang="it-IT" sz="1463" dirty="0"/>
          </a:p>
        </p:txBody>
      </p:sp>
      <p:grpSp>
        <p:nvGrpSpPr>
          <p:cNvPr id="3" name="Elemento grafico 27">
            <a:extLst>
              <a:ext uri="{FF2B5EF4-FFF2-40B4-BE49-F238E27FC236}">
                <a16:creationId xmlns:a16="http://schemas.microsoft.com/office/drawing/2014/main" id="{C633F555-DD3D-46B2-C0A8-29F63842150E}"/>
              </a:ext>
            </a:extLst>
          </p:cNvPr>
          <p:cNvGrpSpPr>
            <a:grpSpLocks noChangeAspect="1"/>
          </p:cNvGrpSpPr>
          <p:nvPr/>
        </p:nvGrpSpPr>
        <p:grpSpPr>
          <a:xfrm>
            <a:off x="1721755" y="2854249"/>
            <a:ext cx="345937" cy="365625"/>
            <a:chOff x="5861685" y="3106102"/>
            <a:chExt cx="468629" cy="495299"/>
          </a:xfrm>
          <a:solidFill>
            <a:srgbClr val="750606"/>
          </a:solidFill>
        </p:grpSpPr>
        <p:sp>
          <p:nvSpPr>
            <p:cNvPr id="5" name="Figura a mano libera 4">
              <a:extLst>
                <a:ext uri="{FF2B5EF4-FFF2-40B4-BE49-F238E27FC236}">
                  <a16:creationId xmlns:a16="http://schemas.microsoft.com/office/drawing/2014/main" id="{869E5BE3-9D58-548D-6072-8D186526224A}"/>
                </a:ext>
              </a:extLst>
            </p:cNvPr>
            <p:cNvSpPr/>
            <p:nvPr/>
          </p:nvSpPr>
          <p:spPr>
            <a:xfrm>
              <a:off x="5861685" y="3106102"/>
              <a:ext cx="468629" cy="495299"/>
            </a:xfrm>
            <a:custGeom>
              <a:avLst/>
              <a:gdLst>
                <a:gd name="connsiteX0" fmla="*/ 392430 w 468629"/>
                <a:gd name="connsiteY0" fmla="*/ 25718 h 495299"/>
                <a:gd name="connsiteX1" fmla="*/ 392430 w 468629"/>
                <a:gd name="connsiteY1" fmla="*/ 20003 h 495299"/>
                <a:gd name="connsiteX2" fmla="*/ 373380 w 468629"/>
                <a:gd name="connsiteY2" fmla="*/ 952 h 495299"/>
                <a:gd name="connsiteX3" fmla="*/ 354330 w 468629"/>
                <a:gd name="connsiteY3" fmla="*/ 20003 h 495299"/>
                <a:gd name="connsiteX4" fmla="*/ 354330 w 468629"/>
                <a:gd name="connsiteY4" fmla="*/ 25718 h 495299"/>
                <a:gd name="connsiteX5" fmla="*/ 118110 w 468629"/>
                <a:gd name="connsiteY5" fmla="*/ 25718 h 495299"/>
                <a:gd name="connsiteX6" fmla="*/ 118110 w 468629"/>
                <a:gd name="connsiteY6" fmla="*/ 24765 h 495299"/>
                <a:gd name="connsiteX7" fmla="*/ 118110 w 468629"/>
                <a:gd name="connsiteY7" fmla="*/ 19050 h 495299"/>
                <a:gd name="connsiteX8" fmla="*/ 99060 w 468629"/>
                <a:gd name="connsiteY8" fmla="*/ 0 h 495299"/>
                <a:gd name="connsiteX9" fmla="*/ 80010 w 468629"/>
                <a:gd name="connsiteY9" fmla="*/ 19050 h 495299"/>
                <a:gd name="connsiteX10" fmla="*/ 80010 w 468629"/>
                <a:gd name="connsiteY10" fmla="*/ 26670 h 495299"/>
                <a:gd name="connsiteX11" fmla="*/ 80010 w 468629"/>
                <a:gd name="connsiteY11" fmla="*/ 26670 h 495299"/>
                <a:gd name="connsiteX12" fmla="*/ 0 w 468629"/>
                <a:gd name="connsiteY12" fmla="*/ 106680 h 495299"/>
                <a:gd name="connsiteX13" fmla="*/ 0 w 468629"/>
                <a:gd name="connsiteY13" fmla="*/ 415290 h 495299"/>
                <a:gd name="connsiteX14" fmla="*/ 80010 w 468629"/>
                <a:gd name="connsiteY14" fmla="*/ 495300 h 495299"/>
                <a:gd name="connsiteX15" fmla="*/ 388620 w 468629"/>
                <a:gd name="connsiteY15" fmla="*/ 495300 h 495299"/>
                <a:gd name="connsiteX16" fmla="*/ 468630 w 468629"/>
                <a:gd name="connsiteY16" fmla="*/ 415290 h 495299"/>
                <a:gd name="connsiteX17" fmla="*/ 468630 w 468629"/>
                <a:gd name="connsiteY17" fmla="*/ 105728 h 495299"/>
                <a:gd name="connsiteX18" fmla="*/ 392430 w 468629"/>
                <a:gd name="connsiteY18" fmla="*/ 25718 h 495299"/>
                <a:gd name="connsiteX19" fmla="*/ 80010 w 468629"/>
                <a:gd name="connsiteY19" fmla="*/ 63818 h 495299"/>
                <a:gd name="connsiteX20" fmla="*/ 80010 w 468629"/>
                <a:gd name="connsiteY20" fmla="*/ 63818 h 495299"/>
                <a:gd name="connsiteX21" fmla="*/ 80010 w 468629"/>
                <a:gd name="connsiteY21" fmla="*/ 67628 h 495299"/>
                <a:gd name="connsiteX22" fmla="*/ 99060 w 468629"/>
                <a:gd name="connsiteY22" fmla="*/ 86678 h 495299"/>
                <a:gd name="connsiteX23" fmla="*/ 118110 w 468629"/>
                <a:gd name="connsiteY23" fmla="*/ 67628 h 495299"/>
                <a:gd name="connsiteX24" fmla="*/ 118110 w 468629"/>
                <a:gd name="connsiteY24" fmla="*/ 63818 h 495299"/>
                <a:gd name="connsiteX25" fmla="*/ 354330 w 468629"/>
                <a:gd name="connsiteY25" fmla="*/ 63818 h 495299"/>
                <a:gd name="connsiteX26" fmla="*/ 354330 w 468629"/>
                <a:gd name="connsiteY26" fmla="*/ 69533 h 495299"/>
                <a:gd name="connsiteX27" fmla="*/ 373380 w 468629"/>
                <a:gd name="connsiteY27" fmla="*/ 88583 h 495299"/>
                <a:gd name="connsiteX28" fmla="*/ 392430 w 468629"/>
                <a:gd name="connsiteY28" fmla="*/ 69533 h 495299"/>
                <a:gd name="connsiteX29" fmla="*/ 392430 w 468629"/>
                <a:gd name="connsiteY29" fmla="*/ 63818 h 495299"/>
                <a:gd name="connsiteX30" fmla="*/ 431483 w 468629"/>
                <a:gd name="connsiteY30" fmla="*/ 105728 h 495299"/>
                <a:gd name="connsiteX31" fmla="*/ 431483 w 468629"/>
                <a:gd name="connsiteY31" fmla="*/ 159068 h 495299"/>
                <a:gd name="connsiteX32" fmla="*/ 38100 w 468629"/>
                <a:gd name="connsiteY32" fmla="*/ 159068 h 495299"/>
                <a:gd name="connsiteX33" fmla="*/ 38100 w 468629"/>
                <a:gd name="connsiteY33" fmla="*/ 105728 h 495299"/>
                <a:gd name="connsiteX34" fmla="*/ 80010 w 468629"/>
                <a:gd name="connsiteY34" fmla="*/ 63818 h 495299"/>
                <a:gd name="connsiteX35" fmla="*/ 388620 w 468629"/>
                <a:gd name="connsiteY35" fmla="*/ 456248 h 495299"/>
                <a:gd name="connsiteX36" fmla="*/ 80010 w 468629"/>
                <a:gd name="connsiteY36" fmla="*/ 456248 h 495299"/>
                <a:gd name="connsiteX37" fmla="*/ 38100 w 468629"/>
                <a:gd name="connsiteY37" fmla="*/ 414338 h 495299"/>
                <a:gd name="connsiteX38" fmla="*/ 38100 w 468629"/>
                <a:gd name="connsiteY38" fmla="*/ 197168 h 495299"/>
                <a:gd name="connsiteX39" fmla="*/ 431483 w 468629"/>
                <a:gd name="connsiteY39" fmla="*/ 197168 h 495299"/>
                <a:gd name="connsiteX40" fmla="*/ 431483 w 468629"/>
                <a:gd name="connsiteY40" fmla="*/ 414338 h 495299"/>
                <a:gd name="connsiteX41" fmla="*/ 388620 w 468629"/>
                <a:gd name="connsiteY41" fmla="*/ 456248 h 495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68629" h="495299">
                  <a:moveTo>
                    <a:pt x="392430" y="25718"/>
                  </a:moveTo>
                  <a:cubicBezTo>
                    <a:pt x="392430" y="23813"/>
                    <a:pt x="392430" y="21907"/>
                    <a:pt x="392430" y="20003"/>
                  </a:cubicBezTo>
                  <a:cubicBezTo>
                    <a:pt x="392430" y="10477"/>
                    <a:pt x="383858" y="952"/>
                    <a:pt x="373380" y="952"/>
                  </a:cubicBezTo>
                  <a:cubicBezTo>
                    <a:pt x="362903" y="952"/>
                    <a:pt x="354330" y="9525"/>
                    <a:pt x="354330" y="20003"/>
                  </a:cubicBezTo>
                  <a:cubicBezTo>
                    <a:pt x="354330" y="21907"/>
                    <a:pt x="354330" y="23813"/>
                    <a:pt x="354330" y="25718"/>
                  </a:cubicBezTo>
                  <a:lnTo>
                    <a:pt x="118110" y="25718"/>
                  </a:lnTo>
                  <a:cubicBezTo>
                    <a:pt x="118110" y="25718"/>
                    <a:pt x="118110" y="24765"/>
                    <a:pt x="118110" y="24765"/>
                  </a:cubicBezTo>
                  <a:cubicBezTo>
                    <a:pt x="118110" y="22860"/>
                    <a:pt x="118110" y="20955"/>
                    <a:pt x="118110" y="19050"/>
                  </a:cubicBezTo>
                  <a:cubicBezTo>
                    <a:pt x="118110" y="9525"/>
                    <a:pt x="109537" y="0"/>
                    <a:pt x="99060" y="0"/>
                  </a:cubicBezTo>
                  <a:cubicBezTo>
                    <a:pt x="88583" y="0"/>
                    <a:pt x="80010" y="8573"/>
                    <a:pt x="80010" y="19050"/>
                  </a:cubicBezTo>
                  <a:cubicBezTo>
                    <a:pt x="80010" y="21907"/>
                    <a:pt x="80010" y="23813"/>
                    <a:pt x="80010" y="26670"/>
                  </a:cubicBezTo>
                  <a:lnTo>
                    <a:pt x="80010" y="26670"/>
                  </a:lnTo>
                  <a:cubicBezTo>
                    <a:pt x="36195" y="26670"/>
                    <a:pt x="0" y="62865"/>
                    <a:pt x="0" y="106680"/>
                  </a:cubicBezTo>
                  <a:lnTo>
                    <a:pt x="0" y="415290"/>
                  </a:lnTo>
                  <a:cubicBezTo>
                    <a:pt x="0" y="459105"/>
                    <a:pt x="36195" y="495300"/>
                    <a:pt x="80010" y="495300"/>
                  </a:cubicBezTo>
                  <a:lnTo>
                    <a:pt x="388620" y="495300"/>
                  </a:lnTo>
                  <a:cubicBezTo>
                    <a:pt x="432435" y="495300"/>
                    <a:pt x="468630" y="459105"/>
                    <a:pt x="468630" y="415290"/>
                  </a:cubicBezTo>
                  <a:lnTo>
                    <a:pt x="468630" y="105728"/>
                  </a:lnTo>
                  <a:cubicBezTo>
                    <a:pt x="468630" y="62865"/>
                    <a:pt x="434340" y="27623"/>
                    <a:pt x="392430" y="25718"/>
                  </a:cubicBezTo>
                  <a:close/>
                  <a:moveTo>
                    <a:pt x="80010" y="63818"/>
                  </a:moveTo>
                  <a:lnTo>
                    <a:pt x="80010" y="63818"/>
                  </a:lnTo>
                  <a:cubicBezTo>
                    <a:pt x="80010" y="64770"/>
                    <a:pt x="80010" y="66675"/>
                    <a:pt x="80010" y="67628"/>
                  </a:cubicBezTo>
                  <a:cubicBezTo>
                    <a:pt x="80010" y="77153"/>
                    <a:pt x="88583" y="86678"/>
                    <a:pt x="99060" y="86678"/>
                  </a:cubicBezTo>
                  <a:cubicBezTo>
                    <a:pt x="109537" y="86678"/>
                    <a:pt x="118110" y="78105"/>
                    <a:pt x="118110" y="67628"/>
                  </a:cubicBezTo>
                  <a:cubicBezTo>
                    <a:pt x="118110" y="66675"/>
                    <a:pt x="118110" y="64770"/>
                    <a:pt x="118110" y="63818"/>
                  </a:cubicBezTo>
                  <a:lnTo>
                    <a:pt x="354330" y="63818"/>
                  </a:lnTo>
                  <a:cubicBezTo>
                    <a:pt x="354330" y="65723"/>
                    <a:pt x="354330" y="67628"/>
                    <a:pt x="354330" y="69533"/>
                  </a:cubicBezTo>
                  <a:cubicBezTo>
                    <a:pt x="354330" y="79058"/>
                    <a:pt x="362903" y="88583"/>
                    <a:pt x="373380" y="88583"/>
                  </a:cubicBezTo>
                  <a:cubicBezTo>
                    <a:pt x="383858" y="88583"/>
                    <a:pt x="392430" y="80010"/>
                    <a:pt x="392430" y="69533"/>
                  </a:cubicBezTo>
                  <a:cubicBezTo>
                    <a:pt x="392430" y="67628"/>
                    <a:pt x="392430" y="65723"/>
                    <a:pt x="392430" y="63818"/>
                  </a:cubicBezTo>
                  <a:cubicBezTo>
                    <a:pt x="414338" y="65723"/>
                    <a:pt x="431483" y="83820"/>
                    <a:pt x="431483" y="105728"/>
                  </a:cubicBezTo>
                  <a:lnTo>
                    <a:pt x="431483" y="159068"/>
                  </a:lnTo>
                  <a:lnTo>
                    <a:pt x="38100" y="159068"/>
                  </a:lnTo>
                  <a:lnTo>
                    <a:pt x="38100" y="105728"/>
                  </a:lnTo>
                  <a:cubicBezTo>
                    <a:pt x="38100" y="81915"/>
                    <a:pt x="57150" y="63818"/>
                    <a:pt x="80010" y="63818"/>
                  </a:cubicBezTo>
                  <a:close/>
                  <a:moveTo>
                    <a:pt x="388620" y="456248"/>
                  </a:moveTo>
                  <a:lnTo>
                    <a:pt x="80010" y="456248"/>
                  </a:lnTo>
                  <a:cubicBezTo>
                    <a:pt x="57150" y="456248"/>
                    <a:pt x="38100" y="437198"/>
                    <a:pt x="38100" y="414338"/>
                  </a:cubicBezTo>
                  <a:lnTo>
                    <a:pt x="38100" y="197168"/>
                  </a:lnTo>
                  <a:lnTo>
                    <a:pt x="431483" y="197168"/>
                  </a:lnTo>
                  <a:lnTo>
                    <a:pt x="431483" y="414338"/>
                  </a:lnTo>
                  <a:cubicBezTo>
                    <a:pt x="430530" y="437198"/>
                    <a:pt x="411480" y="456248"/>
                    <a:pt x="388620" y="4562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1463"/>
            </a:p>
          </p:txBody>
        </p:sp>
        <p:sp>
          <p:nvSpPr>
            <p:cNvPr id="6" name="Figura a mano libera 5">
              <a:extLst>
                <a:ext uri="{FF2B5EF4-FFF2-40B4-BE49-F238E27FC236}">
                  <a16:creationId xmlns:a16="http://schemas.microsoft.com/office/drawing/2014/main" id="{B2DEA69D-F1A5-485E-2195-F9010780A87A}"/>
                </a:ext>
              </a:extLst>
            </p:cNvPr>
            <p:cNvSpPr/>
            <p:nvPr/>
          </p:nvSpPr>
          <p:spPr>
            <a:xfrm>
              <a:off x="5985033" y="3350293"/>
              <a:ext cx="223010" cy="157412"/>
            </a:xfrm>
            <a:custGeom>
              <a:avLst/>
              <a:gdLst>
                <a:gd name="connsiteX0" fmla="*/ 155734 w 223010"/>
                <a:gd name="connsiteY0" fmla="*/ 5364 h 157412"/>
                <a:gd name="connsiteX1" fmla="*/ 129064 w 223010"/>
                <a:gd name="connsiteY1" fmla="*/ 5364 h 157412"/>
                <a:gd name="connsiteX2" fmla="*/ 129064 w 223010"/>
                <a:gd name="connsiteY2" fmla="*/ 32034 h 157412"/>
                <a:gd name="connsiteX3" fmla="*/ 158591 w 223010"/>
                <a:gd name="connsiteY3" fmla="*/ 59656 h 157412"/>
                <a:gd name="connsiteX4" fmla="*/ 37624 w 223010"/>
                <a:gd name="connsiteY4" fmla="*/ 59656 h 157412"/>
                <a:gd name="connsiteX5" fmla="*/ 18574 w 223010"/>
                <a:gd name="connsiteY5" fmla="*/ 59656 h 157412"/>
                <a:gd name="connsiteX6" fmla="*/ 18574 w 223010"/>
                <a:gd name="connsiteY6" fmla="*/ 97756 h 157412"/>
                <a:gd name="connsiteX7" fmla="*/ 151924 w 223010"/>
                <a:gd name="connsiteY7" fmla="*/ 97756 h 157412"/>
                <a:gd name="connsiteX8" fmla="*/ 158591 w 223010"/>
                <a:gd name="connsiteY8" fmla="*/ 97756 h 157412"/>
                <a:gd name="connsiteX9" fmla="*/ 132874 w 223010"/>
                <a:gd name="connsiteY9" fmla="*/ 125379 h 157412"/>
                <a:gd name="connsiteX10" fmla="*/ 132874 w 223010"/>
                <a:gd name="connsiteY10" fmla="*/ 152049 h 157412"/>
                <a:gd name="connsiteX11" fmla="*/ 159544 w 223010"/>
                <a:gd name="connsiteY11" fmla="*/ 152049 h 157412"/>
                <a:gd name="connsiteX12" fmla="*/ 217646 w 223010"/>
                <a:gd name="connsiteY12" fmla="*/ 90136 h 157412"/>
                <a:gd name="connsiteX13" fmla="*/ 217646 w 223010"/>
                <a:gd name="connsiteY13" fmla="*/ 63466 h 157412"/>
                <a:gd name="connsiteX14" fmla="*/ 155734 w 223010"/>
                <a:gd name="connsiteY14" fmla="*/ 5364 h 157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3010" h="157412">
                  <a:moveTo>
                    <a:pt x="155734" y="5364"/>
                  </a:moveTo>
                  <a:cubicBezTo>
                    <a:pt x="148114" y="-1304"/>
                    <a:pt x="135731" y="-2256"/>
                    <a:pt x="129064" y="5364"/>
                  </a:cubicBezTo>
                  <a:cubicBezTo>
                    <a:pt x="122396" y="12984"/>
                    <a:pt x="121444" y="25366"/>
                    <a:pt x="129064" y="32034"/>
                  </a:cubicBezTo>
                  <a:cubicBezTo>
                    <a:pt x="138589" y="41559"/>
                    <a:pt x="149066" y="50131"/>
                    <a:pt x="158591" y="59656"/>
                  </a:cubicBezTo>
                  <a:cubicBezTo>
                    <a:pt x="118586" y="59656"/>
                    <a:pt x="77629" y="59656"/>
                    <a:pt x="37624" y="59656"/>
                  </a:cubicBezTo>
                  <a:cubicBezTo>
                    <a:pt x="30956" y="59656"/>
                    <a:pt x="25241" y="59656"/>
                    <a:pt x="18574" y="59656"/>
                  </a:cubicBezTo>
                  <a:cubicBezTo>
                    <a:pt x="-6191" y="59656"/>
                    <a:pt x="-6191" y="97756"/>
                    <a:pt x="18574" y="97756"/>
                  </a:cubicBezTo>
                  <a:cubicBezTo>
                    <a:pt x="63341" y="97756"/>
                    <a:pt x="107156" y="97756"/>
                    <a:pt x="151924" y="97756"/>
                  </a:cubicBezTo>
                  <a:cubicBezTo>
                    <a:pt x="153829" y="97756"/>
                    <a:pt x="156686" y="97756"/>
                    <a:pt x="158591" y="97756"/>
                  </a:cubicBezTo>
                  <a:cubicBezTo>
                    <a:pt x="150019" y="107281"/>
                    <a:pt x="141446" y="115854"/>
                    <a:pt x="132874" y="125379"/>
                  </a:cubicBezTo>
                  <a:cubicBezTo>
                    <a:pt x="126206" y="132999"/>
                    <a:pt x="125254" y="145381"/>
                    <a:pt x="132874" y="152049"/>
                  </a:cubicBezTo>
                  <a:cubicBezTo>
                    <a:pt x="140494" y="158716"/>
                    <a:pt x="152876" y="159669"/>
                    <a:pt x="159544" y="152049"/>
                  </a:cubicBezTo>
                  <a:cubicBezTo>
                    <a:pt x="178594" y="131094"/>
                    <a:pt x="197644" y="111091"/>
                    <a:pt x="217646" y="90136"/>
                  </a:cubicBezTo>
                  <a:cubicBezTo>
                    <a:pt x="224314" y="82516"/>
                    <a:pt x="225266" y="70134"/>
                    <a:pt x="217646" y="63466"/>
                  </a:cubicBezTo>
                  <a:cubicBezTo>
                    <a:pt x="196691" y="43464"/>
                    <a:pt x="175736" y="24414"/>
                    <a:pt x="155734" y="53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1463"/>
            </a:p>
          </p:txBody>
        </p:sp>
      </p:grpSp>
      <p:sp>
        <p:nvSpPr>
          <p:cNvPr id="27" name="Rectangle 7">
            <a:extLst>
              <a:ext uri="{FF2B5EF4-FFF2-40B4-BE49-F238E27FC236}">
                <a16:creationId xmlns:a16="http://schemas.microsoft.com/office/drawing/2014/main" id="{FDF103B3-1E44-2B40-9696-FD3633793737}"/>
              </a:ext>
            </a:extLst>
          </p:cNvPr>
          <p:cNvSpPr/>
          <p:nvPr/>
        </p:nvSpPr>
        <p:spPr>
          <a:xfrm>
            <a:off x="0" y="-23615"/>
            <a:ext cx="9906000" cy="878032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7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2" name="Immagine 15">
            <a:extLst>
              <a:ext uri="{FF2B5EF4-FFF2-40B4-BE49-F238E27FC236}">
                <a16:creationId xmlns:a16="http://schemas.microsoft.com/office/drawing/2014/main" id="{A264F881-3CBA-3D48-BA40-354C3077F6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35" y="-7438"/>
            <a:ext cx="634260" cy="845678"/>
          </a:xfrm>
          <a:prstGeom prst="rect">
            <a:avLst/>
          </a:prstGeom>
        </p:spPr>
      </p:pic>
      <p:sp>
        <p:nvSpPr>
          <p:cNvPr id="28" name="CasellaDiTesto 27"/>
          <p:cNvSpPr txBox="1"/>
          <p:nvPr/>
        </p:nvSpPr>
        <p:spPr>
          <a:xfrm>
            <a:off x="2330818" y="-38605"/>
            <a:ext cx="67033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950" b="1" i="1" dirty="0">
                <a:solidFill>
                  <a:schemeClr val="bg1"/>
                </a:solidFill>
                <a:latin typeface="Helvetica-Bold"/>
              </a:rPr>
              <a:t>             </a:t>
            </a:r>
            <a:r>
              <a:rPr lang="it-IT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Area Servizi Funebri e Cimiteriali</a:t>
            </a:r>
          </a:p>
          <a:p>
            <a:r>
              <a:rPr lang="it-IT" sz="28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Risultati da perseguire anni 2025/2027</a:t>
            </a:r>
            <a:endParaRPr lang="en-US" sz="28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ettangolo con angoli arrotondati 6">
            <a:extLst>
              <a:ext uri="{FF2B5EF4-FFF2-40B4-BE49-F238E27FC236}">
                <a16:creationId xmlns:a16="http://schemas.microsoft.com/office/drawing/2014/main" id="{939E6404-4EE2-1D29-C15B-638657AFF56E}"/>
              </a:ext>
            </a:extLst>
          </p:cNvPr>
          <p:cNvSpPr/>
          <p:nvPr/>
        </p:nvSpPr>
        <p:spPr>
          <a:xfrm>
            <a:off x="465599" y="4084887"/>
            <a:ext cx="1689839" cy="85552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it-IT" b="1" spc="-8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Attività in lavorazione</a:t>
            </a:r>
          </a:p>
        </p:txBody>
      </p:sp>
      <p:sp>
        <p:nvSpPr>
          <p:cNvPr id="32" name="Rettangolo con angoli arrotondati 10">
            <a:extLst>
              <a:ext uri="{FF2B5EF4-FFF2-40B4-BE49-F238E27FC236}">
                <a16:creationId xmlns:a16="http://schemas.microsoft.com/office/drawing/2014/main" id="{C5B599C7-BD02-39CB-C0F6-75BC9A22019B}"/>
              </a:ext>
            </a:extLst>
          </p:cNvPr>
          <p:cNvSpPr/>
          <p:nvPr/>
        </p:nvSpPr>
        <p:spPr>
          <a:xfrm>
            <a:off x="2490526" y="4122283"/>
            <a:ext cx="1756302" cy="9036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1400" b="1" dirty="0">
                <a:solidFill>
                  <a:schemeClr val="tx1"/>
                </a:solidFill>
              </a:rPr>
              <a:t>Servizi integrati Obitorio-Crematorio</a:t>
            </a:r>
          </a:p>
        </p:txBody>
      </p:sp>
      <p:sp>
        <p:nvSpPr>
          <p:cNvPr id="33" name="Rettangolo con angoli arrotondati 8">
            <a:extLst>
              <a:ext uri="{FF2B5EF4-FFF2-40B4-BE49-F238E27FC236}">
                <a16:creationId xmlns:a16="http://schemas.microsoft.com/office/drawing/2014/main" id="{1BD7335E-777F-4303-EB8A-87FFC109D508}"/>
              </a:ext>
            </a:extLst>
          </p:cNvPr>
          <p:cNvSpPr/>
          <p:nvPr/>
        </p:nvSpPr>
        <p:spPr>
          <a:xfrm>
            <a:off x="459202" y="5136196"/>
            <a:ext cx="1687146" cy="11446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spc="-8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Prossimo sviluppo </a:t>
            </a:r>
          </a:p>
        </p:txBody>
      </p:sp>
      <p:grpSp>
        <p:nvGrpSpPr>
          <p:cNvPr id="34" name="Elemento grafico 27">
            <a:extLst>
              <a:ext uri="{FF2B5EF4-FFF2-40B4-BE49-F238E27FC236}">
                <a16:creationId xmlns:a16="http://schemas.microsoft.com/office/drawing/2014/main" id="{C633F555-DD3D-46B2-C0A8-29F63842150E}"/>
              </a:ext>
            </a:extLst>
          </p:cNvPr>
          <p:cNvGrpSpPr>
            <a:grpSpLocks noChangeAspect="1"/>
          </p:cNvGrpSpPr>
          <p:nvPr/>
        </p:nvGrpSpPr>
        <p:grpSpPr>
          <a:xfrm>
            <a:off x="1631050" y="5527755"/>
            <a:ext cx="345937" cy="365625"/>
            <a:chOff x="5861685" y="3106102"/>
            <a:chExt cx="468629" cy="495299"/>
          </a:xfrm>
          <a:solidFill>
            <a:srgbClr val="750606"/>
          </a:solidFill>
        </p:grpSpPr>
        <p:sp>
          <p:nvSpPr>
            <p:cNvPr id="35" name="Figura a mano libera 34">
              <a:extLst>
                <a:ext uri="{FF2B5EF4-FFF2-40B4-BE49-F238E27FC236}">
                  <a16:creationId xmlns:a16="http://schemas.microsoft.com/office/drawing/2014/main" id="{869E5BE3-9D58-548D-6072-8D186526224A}"/>
                </a:ext>
              </a:extLst>
            </p:cNvPr>
            <p:cNvSpPr/>
            <p:nvPr/>
          </p:nvSpPr>
          <p:spPr>
            <a:xfrm>
              <a:off x="5861685" y="3106102"/>
              <a:ext cx="468629" cy="495299"/>
            </a:xfrm>
            <a:custGeom>
              <a:avLst/>
              <a:gdLst>
                <a:gd name="connsiteX0" fmla="*/ 392430 w 468629"/>
                <a:gd name="connsiteY0" fmla="*/ 25718 h 495299"/>
                <a:gd name="connsiteX1" fmla="*/ 392430 w 468629"/>
                <a:gd name="connsiteY1" fmla="*/ 20003 h 495299"/>
                <a:gd name="connsiteX2" fmla="*/ 373380 w 468629"/>
                <a:gd name="connsiteY2" fmla="*/ 952 h 495299"/>
                <a:gd name="connsiteX3" fmla="*/ 354330 w 468629"/>
                <a:gd name="connsiteY3" fmla="*/ 20003 h 495299"/>
                <a:gd name="connsiteX4" fmla="*/ 354330 w 468629"/>
                <a:gd name="connsiteY4" fmla="*/ 25718 h 495299"/>
                <a:gd name="connsiteX5" fmla="*/ 118110 w 468629"/>
                <a:gd name="connsiteY5" fmla="*/ 25718 h 495299"/>
                <a:gd name="connsiteX6" fmla="*/ 118110 w 468629"/>
                <a:gd name="connsiteY6" fmla="*/ 24765 h 495299"/>
                <a:gd name="connsiteX7" fmla="*/ 118110 w 468629"/>
                <a:gd name="connsiteY7" fmla="*/ 19050 h 495299"/>
                <a:gd name="connsiteX8" fmla="*/ 99060 w 468629"/>
                <a:gd name="connsiteY8" fmla="*/ 0 h 495299"/>
                <a:gd name="connsiteX9" fmla="*/ 80010 w 468629"/>
                <a:gd name="connsiteY9" fmla="*/ 19050 h 495299"/>
                <a:gd name="connsiteX10" fmla="*/ 80010 w 468629"/>
                <a:gd name="connsiteY10" fmla="*/ 26670 h 495299"/>
                <a:gd name="connsiteX11" fmla="*/ 80010 w 468629"/>
                <a:gd name="connsiteY11" fmla="*/ 26670 h 495299"/>
                <a:gd name="connsiteX12" fmla="*/ 0 w 468629"/>
                <a:gd name="connsiteY12" fmla="*/ 106680 h 495299"/>
                <a:gd name="connsiteX13" fmla="*/ 0 w 468629"/>
                <a:gd name="connsiteY13" fmla="*/ 415290 h 495299"/>
                <a:gd name="connsiteX14" fmla="*/ 80010 w 468629"/>
                <a:gd name="connsiteY14" fmla="*/ 495300 h 495299"/>
                <a:gd name="connsiteX15" fmla="*/ 388620 w 468629"/>
                <a:gd name="connsiteY15" fmla="*/ 495300 h 495299"/>
                <a:gd name="connsiteX16" fmla="*/ 468630 w 468629"/>
                <a:gd name="connsiteY16" fmla="*/ 415290 h 495299"/>
                <a:gd name="connsiteX17" fmla="*/ 468630 w 468629"/>
                <a:gd name="connsiteY17" fmla="*/ 105728 h 495299"/>
                <a:gd name="connsiteX18" fmla="*/ 392430 w 468629"/>
                <a:gd name="connsiteY18" fmla="*/ 25718 h 495299"/>
                <a:gd name="connsiteX19" fmla="*/ 80010 w 468629"/>
                <a:gd name="connsiteY19" fmla="*/ 63818 h 495299"/>
                <a:gd name="connsiteX20" fmla="*/ 80010 w 468629"/>
                <a:gd name="connsiteY20" fmla="*/ 63818 h 495299"/>
                <a:gd name="connsiteX21" fmla="*/ 80010 w 468629"/>
                <a:gd name="connsiteY21" fmla="*/ 67628 h 495299"/>
                <a:gd name="connsiteX22" fmla="*/ 99060 w 468629"/>
                <a:gd name="connsiteY22" fmla="*/ 86678 h 495299"/>
                <a:gd name="connsiteX23" fmla="*/ 118110 w 468629"/>
                <a:gd name="connsiteY23" fmla="*/ 67628 h 495299"/>
                <a:gd name="connsiteX24" fmla="*/ 118110 w 468629"/>
                <a:gd name="connsiteY24" fmla="*/ 63818 h 495299"/>
                <a:gd name="connsiteX25" fmla="*/ 354330 w 468629"/>
                <a:gd name="connsiteY25" fmla="*/ 63818 h 495299"/>
                <a:gd name="connsiteX26" fmla="*/ 354330 w 468629"/>
                <a:gd name="connsiteY26" fmla="*/ 69533 h 495299"/>
                <a:gd name="connsiteX27" fmla="*/ 373380 w 468629"/>
                <a:gd name="connsiteY27" fmla="*/ 88583 h 495299"/>
                <a:gd name="connsiteX28" fmla="*/ 392430 w 468629"/>
                <a:gd name="connsiteY28" fmla="*/ 69533 h 495299"/>
                <a:gd name="connsiteX29" fmla="*/ 392430 w 468629"/>
                <a:gd name="connsiteY29" fmla="*/ 63818 h 495299"/>
                <a:gd name="connsiteX30" fmla="*/ 431483 w 468629"/>
                <a:gd name="connsiteY30" fmla="*/ 105728 h 495299"/>
                <a:gd name="connsiteX31" fmla="*/ 431483 w 468629"/>
                <a:gd name="connsiteY31" fmla="*/ 159068 h 495299"/>
                <a:gd name="connsiteX32" fmla="*/ 38100 w 468629"/>
                <a:gd name="connsiteY32" fmla="*/ 159068 h 495299"/>
                <a:gd name="connsiteX33" fmla="*/ 38100 w 468629"/>
                <a:gd name="connsiteY33" fmla="*/ 105728 h 495299"/>
                <a:gd name="connsiteX34" fmla="*/ 80010 w 468629"/>
                <a:gd name="connsiteY34" fmla="*/ 63818 h 495299"/>
                <a:gd name="connsiteX35" fmla="*/ 388620 w 468629"/>
                <a:gd name="connsiteY35" fmla="*/ 456248 h 495299"/>
                <a:gd name="connsiteX36" fmla="*/ 80010 w 468629"/>
                <a:gd name="connsiteY36" fmla="*/ 456248 h 495299"/>
                <a:gd name="connsiteX37" fmla="*/ 38100 w 468629"/>
                <a:gd name="connsiteY37" fmla="*/ 414338 h 495299"/>
                <a:gd name="connsiteX38" fmla="*/ 38100 w 468629"/>
                <a:gd name="connsiteY38" fmla="*/ 197168 h 495299"/>
                <a:gd name="connsiteX39" fmla="*/ 431483 w 468629"/>
                <a:gd name="connsiteY39" fmla="*/ 197168 h 495299"/>
                <a:gd name="connsiteX40" fmla="*/ 431483 w 468629"/>
                <a:gd name="connsiteY40" fmla="*/ 414338 h 495299"/>
                <a:gd name="connsiteX41" fmla="*/ 388620 w 468629"/>
                <a:gd name="connsiteY41" fmla="*/ 456248 h 495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68629" h="495299">
                  <a:moveTo>
                    <a:pt x="392430" y="25718"/>
                  </a:moveTo>
                  <a:cubicBezTo>
                    <a:pt x="392430" y="23813"/>
                    <a:pt x="392430" y="21907"/>
                    <a:pt x="392430" y="20003"/>
                  </a:cubicBezTo>
                  <a:cubicBezTo>
                    <a:pt x="392430" y="10477"/>
                    <a:pt x="383858" y="952"/>
                    <a:pt x="373380" y="952"/>
                  </a:cubicBezTo>
                  <a:cubicBezTo>
                    <a:pt x="362903" y="952"/>
                    <a:pt x="354330" y="9525"/>
                    <a:pt x="354330" y="20003"/>
                  </a:cubicBezTo>
                  <a:cubicBezTo>
                    <a:pt x="354330" y="21907"/>
                    <a:pt x="354330" y="23813"/>
                    <a:pt x="354330" y="25718"/>
                  </a:cubicBezTo>
                  <a:lnTo>
                    <a:pt x="118110" y="25718"/>
                  </a:lnTo>
                  <a:cubicBezTo>
                    <a:pt x="118110" y="25718"/>
                    <a:pt x="118110" y="24765"/>
                    <a:pt x="118110" y="24765"/>
                  </a:cubicBezTo>
                  <a:cubicBezTo>
                    <a:pt x="118110" y="22860"/>
                    <a:pt x="118110" y="20955"/>
                    <a:pt x="118110" y="19050"/>
                  </a:cubicBezTo>
                  <a:cubicBezTo>
                    <a:pt x="118110" y="9525"/>
                    <a:pt x="109537" y="0"/>
                    <a:pt x="99060" y="0"/>
                  </a:cubicBezTo>
                  <a:cubicBezTo>
                    <a:pt x="88583" y="0"/>
                    <a:pt x="80010" y="8573"/>
                    <a:pt x="80010" y="19050"/>
                  </a:cubicBezTo>
                  <a:cubicBezTo>
                    <a:pt x="80010" y="21907"/>
                    <a:pt x="80010" y="23813"/>
                    <a:pt x="80010" y="26670"/>
                  </a:cubicBezTo>
                  <a:lnTo>
                    <a:pt x="80010" y="26670"/>
                  </a:lnTo>
                  <a:cubicBezTo>
                    <a:pt x="36195" y="26670"/>
                    <a:pt x="0" y="62865"/>
                    <a:pt x="0" y="106680"/>
                  </a:cubicBezTo>
                  <a:lnTo>
                    <a:pt x="0" y="415290"/>
                  </a:lnTo>
                  <a:cubicBezTo>
                    <a:pt x="0" y="459105"/>
                    <a:pt x="36195" y="495300"/>
                    <a:pt x="80010" y="495300"/>
                  </a:cubicBezTo>
                  <a:lnTo>
                    <a:pt x="388620" y="495300"/>
                  </a:lnTo>
                  <a:cubicBezTo>
                    <a:pt x="432435" y="495300"/>
                    <a:pt x="468630" y="459105"/>
                    <a:pt x="468630" y="415290"/>
                  </a:cubicBezTo>
                  <a:lnTo>
                    <a:pt x="468630" y="105728"/>
                  </a:lnTo>
                  <a:cubicBezTo>
                    <a:pt x="468630" y="62865"/>
                    <a:pt x="434340" y="27623"/>
                    <a:pt x="392430" y="25718"/>
                  </a:cubicBezTo>
                  <a:close/>
                  <a:moveTo>
                    <a:pt x="80010" y="63818"/>
                  </a:moveTo>
                  <a:lnTo>
                    <a:pt x="80010" y="63818"/>
                  </a:lnTo>
                  <a:cubicBezTo>
                    <a:pt x="80010" y="64770"/>
                    <a:pt x="80010" y="66675"/>
                    <a:pt x="80010" y="67628"/>
                  </a:cubicBezTo>
                  <a:cubicBezTo>
                    <a:pt x="80010" y="77153"/>
                    <a:pt x="88583" y="86678"/>
                    <a:pt x="99060" y="86678"/>
                  </a:cubicBezTo>
                  <a:cubicBezTo>
                    <a:pt x="109537" y="86678"/>
                    <a:pt x="118110" y="78105"/>
                    <a:pt x="118110" y="67628"/>
                  </a:cubicBezTo>
                  <a:cubicBezTo>
                    <a:pt x="118110" y="66675"/>
                    <a:pt x="118110" y="64770"/>
                    <a:pt x="118110" y="63818"/>
                  </a:cubicBezTo>
                  <a:lnTo>
                    <a:pt x="354330" y="63818"/>
                  </a:lnTo>
                  <a:cubicBezTo>
                    <a:pt x="354330" y="65723"/>
                    <a:pt x="354330" y="67628"/>
                    <a:pt x="354330" y="69533"/>
                  </a:cubicBezTo>
                  <a:cubicBezTo>
                    <a:pt x="354330" y="79058"/>
                    <a:pt x="362903" y="88583"/>
                    <a:pt x="373380" y="88583"/>
                  </a:cubicBezTo>
                  <a:cubicBezTo>
                    <a:pt x="383858" y="88583"/>
                    <a:pt x="392430" y="80010"/>
                    <a:pt x="392430" y="69533"/>
                  </a:cubicBezTo>
                  <a:cubicBezTo>
                    <a:pt x="392430" y="67628"/>
                    <a:pt x="392430" y="65723"/>
                    <a:pt x="392430" y="63818"/>
                  </a:cubicBezTo>
                  <a:cubicBezTo>
                    <a:pt x="414338" y="65723"/>
                    <a:pt x="431483" y="83820"/>
                    <a:pt x="431483" y="105728"/>
                  </a:cubicBezTo>
                  <a:lnTo>
                    <a:pt x="431483" y="159068"/>
                  </a:lnTo>
                  <a:lnTo>
                    <a:pt x="38100" y="159068"/>
                  </a:lnTo>
                  <a:lnTo>
                    <a:pt x="38100" y="105728"/>
                  </a:lnTo>
                  <a:cubicBezTo>
                    <a:pt x="38100" y="81915"/>
                    <a:pt x="57150" y="63818"/>
                    <a:pt x="80010" y="63818"/>
                  </a:cubicBezTo>
                  <a:close/>
                  <a:moveTo>
                    <a:pt x="388620" y="456248"/>
                  </a:moveTo>
                  <a:lnTo>
                    <a:pt x="80010" y="456248"/>
                  </a:lnTo>
                  <a:cubicBezTo>
                    <a:pt x="57150" y="456248"/>
                    <a:pt x="38100" y="437198"/>
                    <a:pt x="38100" y="414338"/>
                  </a:cubicBezTo>
                  <a:lnTo>
                    <a:pt x="38100" y="197168"/>
                  </a:lnTo>
                  <a:lnTo>
                    <a:pt x="431483" y="197168"/>
                  </a:lnTo>
                  <a:lnTo>
                    <a:pt x="431483" y="414338"/>
                  </a:lnTo>
                  <a:cubicBezTo>
                    <a:pt x="430530" y="437198"/>
                    <a:pt x="411480" y="456248"/>
                    <a:pt x="388620" y="4562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1463"/>
            </a:p>
          </p:txBody>
        </p:sp>
        <p:sp>
          <p:nvSpPr>
            <p:cNvPr id="36" name="Figura a mano libera 35">
              <a:extLst>
                <a:ext uri="{FF2B5EF4-FFF2-40B4-BE49-F238E27FC236}">
                  <a16:creationId xmlns:a16="http://schemas.microsoft.com/office/drawing/2014/main" id="{B2DEA69D-F1A5-485E-2195-F9010780A87A}"/>
                </a:ext>
              </a:extLst>
            </p:cNvPr>
            <p:cNvSpPr/>
            <p:nvPr/>
          </p:nvSpPr>
          <p:spPr>
            <a:xfrm>
              <a:off x="5985033" y="3350293"/>
              <a:ext cx="223010" cy="157412"/>
            </a:xfrm>
            <a:custGeom>
              <a:avLst/>
              <a:gdLst>
                <a:gd name="connsiteX0" fmla="*/ 155734 w 223010"/>
                <a:gd name="connsiteY0" fmla="*/ 5364 h 157412"/>
                <a:gd name="connsiteX1" fmla="*/ 129064 w 223010"/>
                <a:gd name="connsiteY1" fmla="*/ 5364 h 157412"/>
                <a:gd name="connsiteX2" fmla="*/ 129064 w 223010"/>
                <a:gd name="connsiteY2" fmla="*/ 32034 h 157412"/>
                <a:gd name="connsiteX3" fmla="*/ 158591 w 223010"/>
                <a:gd name="connsiteY3" fmla="*/ 59656 h 157412"/>
                <a:gd name="connsiteX4" fmla="*/ 37624 w 223010"/>
                <a:gd name="connsiteY4" fmla="*/ 59656 h 157412"/>
                <a:gd name="connsiteX5" fmla="*/ 18574 w 223010"/>
                <a:gd name="connsiteY5" fmla="*/ 59656 h 157412"/>
                <a:gd name="connsiteX6" fmla="*/ 18574 w 223010"/>
                <a:gd name="connsiteY6" fmla="*/ 97756 h 157412"/>
                <a:gd name="connsiteX7" fmla="*/ 151924 w 223010"/>
                <a:gd name="connsiteY7" fmla="*/ 97756 h 157412"/>
                <a:gd name="connsiteX8" fmla="*/ 158591 w 223010"/>
                <a:gd name="connsiteY8" fmla="*/ 97756 h 157412"/>
                <a:gd name="connsiteX9" fmla="*/ 132874 w 223010"/>
                <a:gd name="connsiteY9" fmla="*/ 125379 h 157412"/>
                <a:gd name="connsiteX10" fmla="*/ 132874 w 223010"/>
                <a:gd name="connsiteY10" fmla="*/ 152049 h 157412"/>
                <a:gd name="connsiteX11" fmla="*/ 159544 w 223010"/>
                <a:gd name="connsiteY11" fmla="*/ 152049 h 157412"/>
                <a:gd name="connsiteX12" fmla="*/ 217646 w 223010"/>
                <a:gd name="connsiteY12" fmla="*/ 90136 h 157412"/>
                <a:gd name="connsiteX13" fmla="*/ 217646 w 223010"/>
                <a:gd name="connsiteY13" fmla="*/ 63466 h 157412"/>
                <a:gd name="connsiteX14" fmla="*/ 155734 w 223010"/>
                <a:gd name="connsiteY14" fmla="*/ 5364 h 157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3010" h="157412">
                  <a:moveTo>
                    <a:pt x="155734" y="5364"/>
                  </a:moveTo>
                  <a:cubicBezTo>
                    <a:pt x="148114" y="-1304"/>
                    <a:pt x="135731" y="-2256"/>
                    <a:pt x="129064" y="5364"/>
                  </a:cubicBezTo>
                  <a:cubicBezTo>
                    <a:pt x="122396" y="12984"/>
                    <a:pt x="121444" y="25366"/>
                    <a:pt x="129064" y="32034"/>
                  </a:cubicBezTo>
                  <a:cubicBezTo>
                    <a:pt x="138589" y="41559"/>
                    <a:pt x="149066" y="50131"/>
                    <a:pt x="158591" y="59656"/>
                  </a:cubicBezTo>
                  <a:cubicBezTo>
                    <a:pt x="118586" y="59656"/>
                    <a:pt x="77629" y="59656"/>
                    <a:pt x="37624" y="59656"/>
                  </a:cubicBezTo>
                  <a:cubicBezTo>
                    <a:pt x="30956" y="59656"/>
                    <a:pt x="25241" y="59656"/>
                    <a:pt x="18574" y="59656"/>
                  </a:cubicBezTo>
                  <a:cubicBezTo>
                    <a:pt x="-6191" y="59656"/>
                    <a:pt x="-6191" y="97756"/>
                    <a:pt x="18574" y="97756"/>
                  </a:cubicBezTo>
                  <a:cubicBezTo>
                    <a:pt x="63341" y="97756"/>
                    <a:pt x="107156" y="97756"/>
                    <a:pt x="151924" y="97756"/>
                  </a:cubicBezTo>
                  <a:cubicBezTo>
                    <a:pt x="153829" y="97756"/>
                    <a:pt x="156686" y="97756"/>
                    <a:pt x="158591" y="97756"/>
                  </a:cubicBezTo>
                  <a:cubicBezTo>
                    <a:pt x="150019" y="107281"/>
                    <a:pt x="141446" y="115854"/>
                    <a:pt x="132874" y="125379"/>
                  </a:cubicBezTo>
                  <a:cubicBezTo>
                    <a:pt x="126206" y="132999"/>
                    <a:pt x="125254" y="145381"/>
                    <a:pt x="132874" y="152049"/>
                  </a:cubicBezTo>
                  <a:cubicBezTo>
                    <a:pt x="140494" y="158716"/>
                    <a:pt x="152876" y="159669"/>
                    <a:pt x="159544" y="152049"/>
                  </a:cubicBezTo>
                  <a:cubicBezTo>
                    <a:pt x="178594" y="131094"/>
                    <a:pt x="197644" y="111091"/>
                    <a:pt x="217646" y="90136"/>
                  </a:cubicBezTo>
                  <a:cubicBezTo>
                    <a:pt x="224314" y="82516"/>
                    <a:pt x="225266" y="70134"/>
                    <a:pt x="217646" y="63466"/>
                  </a:cubicBezTo>
                  <a:cubicBezTo>
                    <a:pt x="196691" y="43464"/>
                    <a:pt x="175736" y="24414"/>
                    <a:pt x="155734" y="53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1463"/>
            </a:p>
          </p:txBody>
        </p:sp>
      </p:grpSp>
      <p:sp>
        <p:nvSpPr>
          <p:cNvPr id="37" name="Figura a mano libera 36">
            <a:extLst>
              <a:ext uri="{FF2B5EF4-FFF2-40B4-BE49-F238E27FC236}">
                <a16:creationId xmlns:a16="http://schemas.microsoft.com/office/drawing/2014/main" id="{F8271723-40F8-F150-C0D4-6CC4B22E30BB}"/>
              </a:ext>
            </a:extLst>
          </p:cNvPr>
          <p:cNvSpPr>
            <a:spLocks noChangeAspect="1"/>
          </p:cNvSpPr>
          <p:nvPr/>
        </p:nvSpPr>
        <p:spPr>
          <a:xfrm>
            <a:off x="1741839" y="4442157"/>
            <a:ext cx="298154" cy="380250"/>
          </a:xfrm>
          <a:custGeom>
            <a:avLst/>
            <a:gdLst>
              <a:gd name="connsiteX0" fmla="*/ 409452 w 670450"/>
              <a:gd name="connsiteY0" fmla="*/ 261883 h 855057"/>
              <a:gd name="connsiteX1" fmla="*/ 335231 w 670450"/>
              <a:gd name="connsiteY1" fmla="*/ 231077 h 855057"/>
              <a:gd name="connsiteX2" fmla="*/ 232085 w 670450"/>
              <a:gd name="connsiteY2" fmla="*/ 315922 h 855057"/>
              <a:gd name="connsiteX3" fmla="*/ 294916 w 670450"/>
              <a:gd name="connsiteY3" fmla="*/ 433988 h 855057"/>
              <a:gd name="connsiteX4" fmla="*/ 422535 w 670450"/>
              <a:gd name="connsiteY4" fmla="*/ 395166 h 855057"/>
              <a:gd name="connsiteX5" fmla="*/ 409444 w 670450"/>
              <a:gd name="connsiteY5" fmla="*/ 261955 h 855057"/>
              <a:gd name="connsiteX6" fmla="*/ 335231 w 670450"/>
              <a:gd name="connsiteY6" fmla="*/ 180452 h 855057"/>
              <a:gd name="connsiteX7" fmla="*/ 444843 w 670450"/>
              <a:gd name="connsiteY7" fmla="*/ 225993 h 855057"/>
              <a:gd name="connsiteX8" fmla="*/ 490293 w 670450"/>
              <a:gd name="connsiteY8" fmla="*/ 336001 h 855057"/>
              <a:gd name="connsiteX9" fmla="*/ 444991 w 670450"/>
              <a:gd name="connsiteY9" fmla="*/ 446047 h 855057"/>
              <a:gd name="connsiteX10" fmla="*/ 335416 w 670450"/>
              <a:gd name="connsiteY10" fmla="*/ 491736 h 855057"/>
              <a:gd name="connsiteX11" fmla="*/ 225728 w 670450"/>
              <a:gd name="connsiteY11" fmla="*/ 446307 h 855057"/>
              <a:gd name="connsiteX12" fmla="*/ 180167 w 670450"/>
              <a:gd name="connsiteY12" fmla="*/ 336375 h 855057"/>
              <a:gd name="connsiteX13" fmla="*/ 225470 w 670450"/>
              <a:gd name="connsiteY13" fmla="*/ 226139 h 855057"/>
              <a:gd name="connsiteX14" fmla="*/ 335234 w 670450"/>
              <a:gd name="connsiteY14" fmla="*/ 180450 h 855057"/>
              <a:gd name="connsiteX15" fmla="*/ 271881 w 670450"/>
              <a:gd name="connsiteY15" fmla="*/ 714540 h 855057"/>
              <a:gd name="connsiteX16" fmla="*/ 90006 w 670450"/>
              <a:gd name="connsiteY16" fmla="*/ 482495 h 855057"/>
              <a:gd name="connsiteX17" fmla="*/ 90043 w 670450"/>
              <a:gd name="connsiteY17" fmla="*/ 482495 h 855057"/>
              <a:gd name="connsiteX18" fmla="*/ 54133 w 670450"/>
              <a:gd name="connsiteY18" fmla="*/ 289092 h 855057"/>
              <a:gd name="connsiteX19" fmla="*/ 151173 w 670450"/>
              <a:gd name="connsiteY19" fmla="*/ 118179 h 855057"/>
              <a:gd name="connsiteX20" fmla="*/ 335226 w 670450"/>
              <a:gd name="connsiteY20" fmla="*/ 50518 h 855057"/>
              <a:gd name="connsiteX21" fmla="*/ 519279 w 670450"/>
              <a:gd name="connsiteY21" fmla="*/ 118179 h 855057"/>
              <a:gd name="connsiteX22" fmla="*/ 616319 w 670450"/>
              <a:gd name="connsiteY22" fmla="*/ 289092 h 855057"/>
              <a:gd name="connsiteX23" fmla="*/ 580409 w 670450"/>
              <a:gd name="connsiteY23" fmla="*/ 482495 h 855057"/>
              <a:gd name="connsiteX24" fmla="*/ 335226 w 670450"/>
              <a:gd name="connsiteY24" fmla="*/ 790257 h 855057"/>
              <a:gd name="connsiteX25" fmla="*/ 271877 w 670450"/>
              <a:gd name="connsiteY25" fmla="*/ 714245 h 855057"/>
              <a:gd name="connsiteX26" fmla="*/ 315446 w 670450"/>
              <a:gd name="connsiteY26" fmla="*/ 845556 h 855057"/>
              <a:gd name="connsiteX27" fmla="*/ 47882 w 670450"/>
              <a:gd name="connsiteY27" fmla="*/ 509773 h 855057"/>
              <a:gd name="connsiteX28" fmla="*/ 4429 w 670450"/>
              <a:gd name="connsiteY28" fmla="*/ 281928 h 855057"/>
              <a:gd name="connsiteX29" fmla="*/ 118254 w 670450"/>
              <a:gd name="connsiteY29" fmla="*/ 79983 h 855057"/>
              <a:gd name="connsiteX30" fmla="*/ 335225 w 670450"/>
              <a:gd name="connsiteY30" fmla="*/ 0 h 855057"/>
              <a:gd name="connsiteX31" fmla="*/ 552196 w 670450"/>
              <a:gd name="connsiteY31" fmla="*/ 79983 h 855057"/>
              <a:gd name="connsiteX32" fmla="*/ 666021 w 670450"/>
              <a:gd name="connsiteY32" fmla="*/ 281928 h 855057"/>
              <a:gd name="connsiteX33" fmla="*/ 622568 w 670450"/>
              <a:gd name="connsiteY33" fmla="*/ 509773 h 855057"/>
              <a:gd name="connsiteX34" fmla="*/ 354711 w 670450"/>
              <a:gd name="connsiteY34" fmla="*/ 845556 h 855057"/>
              <a:gd name="connsiteX35" fmla="*/ 335074 w 670450"/>
              <a:gd name="connsiteY35" fmla="*/ 855057 h 855057"/>
              <a:gd name="connsiteX36" fmla="*/ 315437 w 670450"/>
              <a:gd name="connsiteY36" fmla="*/ 845556 h 85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70450" h="855057">
                <a:moveTo>
                  <a:pt x="409452" y="261883"/>
                </a:moveTo>
                <a:cubicBezTo>
                  <a:pt x="389778" y="242138"/>
                  <a:pt x="363078" y="231077"/>
                  <a:pt x="335231" y="231077"/>
                </a:cubicBezTo>
                <a:cubicBezTo>
                  <a:pt x="285084" y="231077"/>
                  <a:pt x="241889" y="266596"/>
                  <a:pt x="232085" y="315922"/>
                </a:cubicBezTo>
                <a:cubicBezTo>
                  <a:pt x="222284" y="365285"/>
                  <a:pt x="248579" y="414719"/>
                  <a:pt x="294916" y="433988"/>
                </a:cubicBezTo>
                <a:cubicBezTo>
                  <a:pt x="341217" y="453250"/>
                  <a:pt x="394654" y="436994"/>
                  <a:pt x="422535" y="395166"/>
                </a:cubicBezTo>
                <a:cubicBezTo>
                  <a:pt x="450382" y="353337"/>
                  <a:pt x="444909" y="297557"/>
                  <a:pt x="409444" y="261955"/>
                </a:cubicBezTo>
                <a:close/>
                <a:moveTo>
                  <a:pt x="335231" y="180452"/>
                </a:moveTo>
                <a:cubicBezTo>
                  <a:pt x="376355" y="180452"/>
                  <a:pt x="415776" y="196820"/>
                  <a:pt x="444843" y="225993"/>
                </a:cubicBezTo>
                <a:cubicBezTo>
                  <a:pt x="473947" y="255165"/>
                  <a:pt x="490293" y="294730"/>
                  <a:pt x="490293" y="336001"/>
                </a:cubicBezTo>
                <a:cubicBezTo>
                  <a:pt x="490330" y="377235"/>
                  <a:pt x="474021" y="416838"/>
                  <a:pt x="444991" y="446047"/>
                </a:cubicBezTo>
                <a:cubicBezTo>
                  <a:pt x="415923" y="475219"/>
                  <a:pt x="376537" y="491662"/>
                  <a:pt x="335416" y="491736"/>
                </a:cubicBezTo>
                <a:cubicBezTo>
                  <a:pt x="294292" y="491773"/>
                  <a:pt x="254871" y="475443"/>
                  <a:pt x="225728" y="446307"/>
                </a:cubicBezTo>
                <a:cubicBezTo>
                  <a:pt x="196624" y="417172"/>
                  <a:pt x="180241" y="377644"/>
                  <a:pt x="180167" y="336375"/>
                </a:cubicBezTo>
                <a:cubicBezTo>
                  <a:pt x="180093" y="295066"/>
                  <a:pt x="196402" y="255390"/>
                  <a:pt x="225470" y="226139"/>
                </a:cubicBezTo>
                <a:cubicBezTo>
                  <a:pt x="254574" y="196893"/>
                  <a:pt x="294071" y="180450"/>
                  <a:pt x="335234" y="180450"/>
                </a:cubicBezTo>
                <a:close/>
                <a:moveTo>
                  <a:pt x="271881" y="714540"/>
                </a:moveTo>
                <a:cubicBezTo>
                  <a:pt x="205611" y="636042"/>
                  <a:pt x="133271" y="550155"/>
                  <a:pt x="90006" y="482495"/>
                </a:cubicBezTo>
                <a:lnTo>
                  <a:pt x="90043" y="482495"/>
                </a:lnTo>
                <a:cubicBezTo>
                  <a:pt x="55650" y="424335"/>
                  <a:pt x="42928" y="355783"/>
                  <a:pt x="54133" y="289092"/>
                </a:cubicBezTo>
                <a:cubicBezTo>
                  <a:pt x="65302" y="222396"/>
                  <a:pt x="99694" y="161820"/>
                  <a:pt x="151173" y="118179"/>
                </a:cubicBezTo>
                <a:cubicBezTo>
                  <a:pt x="202614" y="74494"/>
                  <a:pt x="267847" y="50518"/>
                  <a:pt x="335226" y="50518"/>
                </a:cubicBezTo>
                <a:cubicBezTo>
                  <a:pt x="402605" y="50518"/>
                  <a:pt x="467844" y="74494"/>
                  <a:pt x="519279" y="118179"/>
                </a:cubicBezTo>
                <a:cubicBezTo>
                  <a:pt x="570758" y="161827"/>
                  <a:pt x="605150" y="222401"/>
                  <a:pt x="616319" y="289092"/>
                </a:cubicBezTo>
                <a:cubicBezTo>
                  <a:pt x="627524" y="355788"/>
                  <a:pt x="614802" y="424336"/>
                  <a:pt x="580409" y="482495"/>
                </a:cubicBezTo>
                <a:cubicBezTo>
                  <a:pt x="522570" y="572870"/>
                  <a:pt x="413331" y="695166"/>
                  <a:pt x="335226" y="790257"/>
                </a:cubicBezTo>
                <a:cubicBezTo>
                  <a:pt x="315552" y="766318"/>
                  <a:pt x="294028" y="740857"/>
                  <a:pt x="271877" y="714245"/>
                </a:cubicBezTo>
                <a:close/>
                <a:moveTo>
                  <a:pt x="315446" y="845556"/>
                </a:moveTo>
                <a:cubicBezTo>
                  <a:pt x="233088" y="742750"/>
                  <a:pt x="113121" y="611620"/>
                  <a:pt x="47882" y="509773"/>
                </a:cubicBezTo>
                <a:cubicBezTo>
                  <a:pt x="6944" y="441408"/>
                  <a:pt x="-8441" y="360648"/>
                  <a:pt x="4429" y="281928"/>
                </a:cubicBezTo>
                <a:cubicBezTo>
                  <a:pt x="17299" y="203206"/>
                  <a:pt x="57646" y="131653"/>
                  <a:pt x="118254" y="79983"/>
                </a:cubicBezTo>
                <a:cubicBezTo>
                  <a:pt x="178830" y="28356"/>
                  <a:pt x="255747" y="0"/>
                  <a:pt x="335225" y="0"/>
                </a:cubicBezTo>
                <a:cubicBezTo>
                  <a:pt x="414703" y="0"/>
                  <a:pt x="491624" y="28356"/>
                  <a:pt x="552196" y="79983"/>
                </a:cubicBezTo>
                <a:cubicBezTo>
                  <a:pt x="612808" y="131648"/>
                  <a:pt x="653155" y="203208"/>
                  <a:pt x="666021" y="281928"/>
                </a:cubicBezTo>
                <a:cubicBezTo>
                  <a:pt x="678891" y="360650"/>
                  <a:pt x="663507" y="441410"/>
                  <a:pt x="622568" y="509773"/>
                </a:cubicBezTo>
                <a:cubicBezTo>
                  <a:pt x="557147" y="611724"/>
                  <a:pt x="437180" y="742750"/>
                  <a:pt x="354711" y="845556"/>
                </a:cubicBezTo>
                <a:cubicBezTo>
                  <a:pt x="349977" y="851568"/>
                  <a:pt x="342729" y="855057"/>
                  <a:pt x="335074" y="855057"/>
                </a:cubicBezTo>
                <a:cubicBezTo>
                  <a:pt x="327418" y="855057"/>
                  <a:pt x="320207" y="851568"/>
                  <a:pt x="315437" y="845556"/>
                </a:cubicBezTo>
                <a:close/>
              </a:path>
            </a:pathLst>
          </a:custGeom>
          <a:solidFill>
            <a:srgbClr val="750606"/>
          </a:solidFill>
          <a:ln w="9438" cap="flat">
            <a:noFill/>
            <a:prstDash val="solid"/>
            <a:miter/>
          </a:ln>
        </p:spPr>
        <p:txBody>
          <a:bodyPr rtlCol="0" anchor="ctr"/>
          <a:lstStyle/>
          <a:p>
            <a:endParaRPr lang="it-IT" sz="1463" dirty="0"/>
          </a:p>
        </p:txBody>
      </p:sp>
      <p:sp>
        <p:nvSpPr>
          <p:cNvPr id="38" name="Rettangolo con angoli arrotondati 19">
            <a:extLst>
              <a:ext uri="{FF2B5EF4-FFF2-40B4-BE49-F238E27FC236}">
                <a16:creationId xmlns:a16="http://schemas.microsoft.com/office/drawing/2014/main" id="{46F41E49-C8D8-E70E-FCF8-D91C530594F5}"/>
              </a:ext>
            </a:extLst>
          </p:cNvPr>
          <p:cNvSpPr/>
          <p:nvPr/>
        </p:nvSpPr>
        <p:spPr>
          <a:xfrm>
            <a:off x="4470820" y="4125477"/>
            <a:ext cx="5033115" cy="958832"/>
          </a:xfrm>
          <a:prstGeom prst="roundRect">
            <a:avLst/>
          </a:prstGeom>
          <a:pattFill prst="pct5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975"/>
              </a:spcAft>
            </a:pPr>
            <a:r>
              <a:rPr lang="it-IT" sz="1200" dirty="0">
                <a:solidFill>
                  <a:schemeClr val="tx1"/>
                </a:solidFill>
                <a:cs typeface="Futura Medium" panose="020B0602020204020303" pitchFamily="34" charset="-79"/>
              </a:rPr>
              <a:t>Integrazione, nell’ambito di un unico appalto, delle attività di gestione del servizio, conduzione degli impianti, esecuzione delle manutenzioni e sostituzione di apparati tecnologici </a:t>
            </a:r>
            <a:r>
              <a:rPr lang="it-IT" sz="1200" b="1" dirty="0">
                <a:solidFill>
                  <a:schemeClr val="tx1"/>
                </a:solidFill>
                <a:cs typeface="Futura Medium" panose="020B0602020204020303" pitchFamily="34" charset="-79"/>
              </a:rPr>
              <a:t>al fine di ridurre i rischi di fermo degli impianti e per migliorare l’impatto sull’ambiente. </a:t>
            </a:r>
          </a:p>
        </p:txBody>
      </p:sp>
      <p:sp>
        <p:nvSpPr>
          <p:cNvPr id="39" name="Rettangolo con angoli arrotondati 10">
            <a:extLst>
              <a:ext uri="{FF2B5EF4-FFF2-40B4-BE49-F238E27FC236}">
                <a16:creationId xmlns:a16="http://schemas.microsoft.com/office/drawing/2014/main" id="{C5B599C7-BD02-39CB-C0F6-75BC9A22019B}"/>
              </a:ext>
            </a:extLst>
          </p:cNvPr>
          <p:cNvSpPr/>
          <p:nvPr/>
        </p:nvSpPr>
        <p:spPr>
          <a:xfrm>
            <a:off x="2490526" y="5153834"/>
            <a:ext cx="1756302" cy="11446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1400" b="1" dirty="0">
                <a:solidFill>
                  <a:schemeClr val="tx1"/>
                </a:solidFill>
              </a:rPr>
              <a:t>Gestione documentale e digitalizzazione archivio Monumentale </a:t>
            </a:r>
          </a:p>
        </p:txBody>
      </p:sp>
      <p:sp>
        <p:nvSpPr>
          <p:cNvPr id="40" name="Rettangolo con angoli arrotondati 19">
            <a:extLst>
              <a:ext uri="{FF2B5EF4-FFF2-40B4-BE49-F238E27FC236}">
                <a16:creationId xmlns:a16="http://schemas.microsoft.com/office/drawing/2014/main" id="{46F41E49-C8D8-E70E-FCF8-D91C530594F5}"/>
              </a:ext>
            </a:extLst>
          </p:cNvPr>
          <p:cNvSpPr/>
          <p:nvPr/>
        </p:nvSpPr>
        <p:spPr>
          <a:xfrm>
            <a:off x="4457700" y="5206160"/>
            <a:ext cx="5033115" cy="1093846"/>
          </a:xfrm>
          <a:prstGeom prst="roundRect">
            <a:avLst/>
          </a:prstGeom>
          <a:pattFill prst="pct5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1200" dirty="0">
                <a:solidFill>
                  <a:schemeClr val="tx1"/>
                </a:solidFill>
                <a:cs typeface="Futura Medium" panose="020B0602020204020303" pitchFamily="34" charset="-79"/>
              </a:rPr>
              <a:t>Realizzazione di uno strato applicativo per la </a:t>
            </a:r>
            <a:r>
              <a:rPr lang="it-IT" sz="1200" b="1" dirty="0">
                <a:solidFill>
                  <a:schemeClr val="tx1"/>
                </a:solidFill>
                <a:cs typeface="Futura Medium" panose="020B0602020204020303" pitchFamily="34" charset="-79"/>
              </a:rPr>
              <a:t>dematerializzazione dei contratti di concessione, degli archivi e dei documenti procedimentali che saranno integrati con il sistema documentale dell’Ente </a:t>
            </a:r>
            <a:r>
              <a:rPr lang="it-IT" sz="1200" dirty="0">
                <a:solidFill>
                  <a:schemeClr val="tx1"/>
                </a:solidFill>
                <a:cs typeface="Futura Medium" panose="020B0602020204020303" pitchFamily="34" charset="-79"/>
              </a:rPr>
              <a:t>e resi disponibili mediante S.I.BRI. </a:t>
            </a:r>
            <a:r>
              <a:rPr lang="it-IT" sz="1200" b="1" dirty="0">
                <a:solidFill>
                  <a:schemeClr val="tx1"/>
                </a:solidFill>
                <a:cs typeface="Futura Medium" panose="020B0602020204020303" pitchFamily="34" charset="-79"/>
              </a:rPr>
              <a:t>Condizionamento e digitalizzazione dell’archivio del Cimitero Monumentale.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7"/>
          </p:nvPr>
        </p:nvSpPr>
        <p:spPr>
          <a:xfrm>
            <a:off x="7336774" y="6356352"/>
            <a:ext cx="2228850" cy="365125"/>
          </a:xfrm>
        </p:spPr>
        <p:txBody>
          <a:bodyPr/>
          <a:lstStyle/>
          <a:p>
            <a:pPr marL="56753">
              <a:lnSpc>
                <a:spcPts val="853"/>
              </a:lnSpc>
            </a:pPr>
            <a:fld id="{81D60167-4931-47E6-BA6A-407CBD079E47}" type="slidenum">
              <a:rPr lang="it-IT" spc="-41"/>
              <a:pPr marL="56753">
                <a:lnSpc>
                  <a:spcPts val="853"/>
                </a:lnSpc>
              </a:pPr>
              <a:t>16</a:t>
            </a:fld>
            <a:endParaRPr lang="it-IT" spc="-41" dirty="0"/>
          </a:p>
        </p:txBody>
      </p:sp>
      <p:sp>
        <p:nvSpPr>
          <p:cNvPr id="30" name="Rettangolo arrotondato 29"/>
          <p:cNvSpPr/>
          <p:nvPr/>
        </p:nvSpPr>
        <p:spPr>
          <a:xfrm>
            <a:off x="2452407" y="1267905"/>
            <a:ext cx="7093985" cy="525461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75"/>
              </a:spcAft>
            </a:pPr>
            <a:r>
              <a:rPr lang="it-IT" b="1" i="1" dirty="0">
                <a:solidFill>
                  <a:schemeClr val="bg1"/>
                </a:solidFill>
                <a:latin typeface="Satoshi" pitchFamily="2" charset="77"/>
                <a:ea typeface="ABC Normal White" pitchFamily="2" charset="77"/>
                <a:cs typeface="Futura Medium" panose="020B0602020204020303" pitchFamily="34" charset="-79"/>
              </a:rPr>
              <a:t>Per migliorare le relazioni con l’utenza</a:t>
            </a:r>
          </a:p>
        </p:txBody>
      </p:sp>
      <p:sp>
        <p:nvSpPr>
          <p:cNvPr id="41" name="Rettangolo arrotondato 40"/>
          <p:cNvSpPr/>
          <p:nvPr/>
        </p:nvSpPr>
        <p:spPr>
          <a:xfrm>
            <a:off x="2479193" y="3554044"/>
            <a:ext cx="7079896" cy="430242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75"/>
              </a:spcAft>
            </a:pPr>
            <a:r>
              <a:rPr lang="it-IT" b="1" i="1" dirty="0">
                <a:solidFill>
                  <a:schemeClr val="bg1"/>
                </a:solidFill>
                <a:latin typeface="Satoshi" pitchFamily="2" charset="77"/>
                <a:ea typeface="ABC Normal White" pitchFamily="2" charset="77"/>
                <a:cs typeface="Futura Medium" panose="020B0602020204020303" pitchFamily="34" charset="-79"/>
              </a:rPr>
              <a:t>Per migliorare l’efficienza dei servizi</a:t>
            </a:r>
          </a:p>
        </p:txBody>
      </p:sp>
    </p:spTree>
    <p:extLst>
      <p:ext uri="{BB962C8B-B14F-4D97-AF65-F5344CB8AC3E}">
        <p14:creationId xmlns:p14="http://schemas.microsoft.com/office/powerpoint/2010/main" val="2598658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7">
            <a:extLst>
              <a:ext uri="{FF2B5EF4-FFF2-40B4-BE49-F238E27FC236}">
                <a16:creationId xmlns:a16="http://schemas.microsoft.com/office/drawing/2014/main" id="{FDF103B3-1E44-2B40-9696-FD3633793737}"/>
              </a:ext>
            </a:extLst>
          </p:cNvPr>
          <p:cNvSpPr/>
          <p:nvPr/>
        </p:nvSpPr>
        <p:spPr>
          <a:xfrm>
            <a:off x="0" y="-8798"/>
            <a:ext cx="9906000" cy="1012416"/>
          </a:xfrm>
          <a:prstGeom prst="rect">
            <a:avLst/>
          </a:prstGeom>
          <a:solidFill>
            <a:srgbClr val="FF0000">
              <a:alpha val="74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>
              <a:defRPr/>
            </a:pPr>
            <a:endParaRPr lang="en-US" sz="109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56753">
              <a:lnSpc>
                <a:spcPts val="853"/>
              </a:lnSpc>
            </a:pPr>
            <a:fld id="{81D60167-4931-47E6-BA6A-407CBD079E47}" type="slidenum">
              <a:rPr lang="it-IT" spc="-41" smtClean="0"/>
              <a:pPr marL="56753">
                <a:lnSpc>
                  <a:spcPts val="853"/>
                </a:lnSpc>
              </a:pPr>
              <a:t>17</a:t>
            </a:fld>
            <a:endParaRPr lang="it-IT" spc="-41"/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6F11AEF9-DC64-4993-BFC3-301A439DDD0F}"/>
              </a:ext>
            </a:extLst>
          </p:cNvPr>
          <p:cNvGrpSpPr/>
          <p:nvPr/>
        </p:nvGrpSpPr>
        <p:grpSpPr>
          <a:xfrm>
            <a:off x="2787166" y="1599353"/>
            <a:ext cx="4222937" cy="4558165"/>
            <a:chOff x="107504" y="2870416"/>
            <a:chExt cx="1447035" cy="222161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cxnSp>
          <p:nvCxnSpPr>
            <p:cNvPr id="4" name="Straight Connector 65">
              <a:extLst>
                <a:ext uri="{FF2B5EF4-FFF2-40B4-BE49-F238E27FC236}">
                  <a16:creationId xmlns:a16="http://schemas.microsoft.com/office/drawing/2014/main" id="{C9E95CF9-8042-4832-8C57-F4D8239FAF2F}"/>
                </a:ext>
              </a:extLst>
            </p:cNvPr>
            <p:cNvCxnSpPr/>
            <p:nvPr/>
          </p:nvCxnSpPr>
          <p:spPr>
            <a:xfrm flipV="1">
              <a:off x="791580" y="3340958"/>
              <a:ext cx="0" cy="1751072"/>
            </a:xfrm>
            <a:prstGeom prst="line">
              <a:avLst/>
            </a:prstGeom>
            <a:ln w="12700">
              <a:solidFill>
                <a:srgbClr val="CC66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76">
              <a:extLst>
                <a:ext uri="{FF2B5EF4-FFF2-40B4-BE49-F238E27FC236}">
                  <a16:creationId xmlns:a16="http://schemas.microsoft.com/office/drawing/2014/main" id="{53933B15-A711-4BD4-A563-B7BC5D8EF9B7}"/>
                </a:ext>
              </a:extLst>
            </p:cNvPr>
            <p:cNvCxnSpPr/>
            <p:nvPr/>
          </p:nvCxnSpPr>
          <p:spPr>
            <a:xfrm flipV="1">
              <a:off x="863588" y="3444982"/>
              <a:ext cx="0" cy="1647048"/>
            </a:xfrm>
            <a:prstGeom prst="line">
              <a:avLst/>
            </a:prstGeom>
            <a:ln w="12700">
              <a:solidFill>
                <a:srgbClr val="CC66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90">
              <a:extLst>
                <a:ext uri="{FF2B5EF4-FFF2-40B4-BE49-F238E27FC236}">
                  <a16:creationId xmlns:a16="http://schemas.microsoft.com/office/drawing/2014/main" id="{F2C05868-B3A1-410F-BC84-A4ACA4EAB770}"/>
                </a:ext>
              </a:extLst>
            </p:cNvPr>
            <p:cNvCxnSpPr/>
            <p:nvPr/>
          </p:nvCxnSpPr>
          <p:spPr>
            <a:xfrm flipV="1">
              <a:off x="827584" y="3757055"/>
              <a:ext cx="0" cy="1334975"/>
            </a:xfrm>
            <a:prstGeom prst="line">
              <a:avLst/>
            </a:prstGeom>
            <a:ln w="12700">
              <a:solidFill>
                <a:srgbClr val="CC66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09">
              <a:extLst>
                <a:ext uri="{FF2B5EF4-FFF2-40B4-BE49-F238E27FC236}">
                  <a16:creationId xmlns:a16="http://schemas.microsoft.com/office/drawing/2014/main" id="{49BFA6C8-8482-4EB8-B7A0-B8B79DC8399A}"/>
                </a:ext>
              </a:extLst>
            </p:cNvPr>
            <p:cNvCxnSpPr/>
            <p:nvPr/>
          </p:nvCxnSpPr>
          <p:spPr>
            <a:xfrm flipV="1">
              <a:off x="755576" y="3826404"/>
              <a:ext cx="0" cy="1265626"/>
            </a:xfrm>
            <a:prstGeom prst="line">
              <a:avLst/>
            </a:prstGeom>
            <a:ln w="12700">
              <a:solidFill>
                <a:srgbClr val="CC66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22">
              <a:extLst>
                <a:ext uri="{FF2B5EF4-FFF2-40B4-BE49-F238E27FC236}">
                  <a16:creationId xmlns:a16="http://schemas.microsoft.com/office/drawing/2014/main" id="{7D28FD26-7833-402A-B34E-7C9C4C28DB19}"/>
                </a:ext>
              </a:extLst>
            </p:cNvPr>
            <p:cNvCxnSpPr/>
            <p:nvPr/>
          </p:nvCxnSpPr>
          <p:spPr>
            <a:xfrm flipV="1">
              <a:off x="899592" y="4294512"/>
              <a:ext cx="0" cy="797518"/>
            </a:xfrm>
            <a:prstGeom prst="line">
              <a:avLst/>
            </a:prstGeom>
            <a:ln w="12700">
              <a:solidFill>
                <a:srgbClr val="CC66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uppo 8">
              <a:extLst>
                <a:ext uri="{FF2B5EF4-FFF2-40B4-BE49-F238E27FC236}">
                  <a16:creationId xmlns:a16="http://schemas.microsoft.com/office/drawing/2014/main" id="{0511CB3F-45C7-43A9-9F31-0B58B1337468}"/>
                </a:ext>
              </a:extLst>
            </p:cNvPr>
            <p:cNvGrpSpPr/>
            <p:nvPr/>
          </p:nvGrpSpPr>
          <p:grpSpPr>
            <a:xfrm>
              <a:off x="406697" y="3112416"/>
              <a:ext cx="850500" cy="1326476"/>
              <a:chOff x="2924292" y="2890018"/>
              <a:chExt cx="850500" cy="1326476"/>
            </a:xfrm>
          </p:grpSpPr>
          <p:sp>
            <p:nvSpPr>
              <p:cNvPr id="33" name="Arc 69">
                <a:extLst>
                  <a:ext uri="{FF2B5EF4-FFF2-40B4-BE49-F238E27FC236}">
                    <a16:creationId xmlns:a16="http://schemas.microsoft.com/office/drawing/2014/main" id="{FBBD06B0-AFE8-4DD2-8D95-6B5F24BD8F59}"/>
                  </a:ext>
                </a:extLst>
              </p:cNvPr>
              <p:cNvSpPr/>
              <p:nvPr/>
            </p:nvSpPr>
            <p:spPr>
              <a:xfrm>
                <a:off x="3035166" y="2982700"/>
                <a:ext cx="297609" cy="279938"/>
              </a:xfrm>
              <a:prstGeom prst="arc">
                <a:avLst>
                  <a:gd name="adj1" fmla="val 17094030"/>
                  <a:gd name="adj2" fmla="val 0"/>
                </a:avLst>
              </a:prstGeom>
              <a:ln w="12700">
                <a:solidFill>
                  <a:schemeClr val="accent3">
                    <a:lumMod val="75000"/>
                  </a:schemeClr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77"/>
                <a:endParaRPr lang="uk-UA">
                  <a:solidFill>
                    <a:srgbClr val="000000"/>
                  </a:solidFill>
                  <a:latin typeface="IBM Plex Sans"/>
                </a:endParaRPr>
              </a:p>
            </p:txBody>
          </p:sp>
          <p:cxnSp>
            <p:nvCxnSpPr>
              <p:cNvPr id="34" name="Straight Connector 70">
                <a:extLst>
                  <a:ext uri="{FF2B5EF4-FFF2-40B4-BE49-F238E27FC236}">
                    <a16:creationId xmlns:a16="http://schemas.microsoft.com/office/drawing/2014/main" id="{707AD9DC-EFB8-4155-B8B8-1485FEAAF18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40038" y="2982700"/>
                <a:ext cx="134182" cy="0"/>
              </a:xfrm>
              <a:prstGeom prst="line">
                <a:avLst/>
              </a:prstGeom>
              <a:ln w="12700">
                <a:solidFill>
                  <a:schemeClr val="accent3">
                    <a:lumMod val="75000"/>
                  </a:schemeClr>
                </a:solidFill>
                <a:headEnd type="oval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Arc 77">
                <a:extLst>
                  <a:ext uri="{FF2B5EF4-FFF2-40B4-BE49-F238E27FC236}">
                    <a16:creationId xmlns:a16="http://schemas.microsoft.com/office/drawing/2014/main" id="{3744FD2D-E9CA-47CF-A40E-9477754FC1A2}"/>
                  </a:ext>
                </a:extLst>
              </p:cNvPr>
              <p:cNvSpPr/>
              <p:nvPr/>
            </p:nvSpPr>
            <p:spPr>
              <a:xfrm flipH="1">
                <a:off x="3402650" y="3082136"/>
                <a:ext cx="297609" cy="279938"/>
              </a:xfrm>
              <a:prstGeom prst="arc">
                <a:avLst/>
              </a:prstGeom>
              <a:ln w="12700">
                <a:solidFill>
                  <a:schemeClr val="accent3">
                    <a:lumMod val="75000"/>
                  </a:schemeClr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77"/>
                <a:endParaRPr lang="uk-UA">
                  <a:solidFill>
                    <a:srgbClr val="000000"/>
                  </a:solidFill>
                  <a:latin typeface="IBM Plex Sans"/>
                </a:endParaRPr>
              </a:p>
            </p:txBody>
          </p:sp>
          <p:cxnSp>
            <p:nvCxnSpPr>
              <p:cNvPr id="36" name="Straight Connector 78">
                <a:extLst>
                  <a:ext uri="{FF2B5EF4-FFF2-40B4-BE49-F238E27FC236}">
                    <a16:creationId xmlns:a16="http://schemas.microsoft.com/office/drawing/2014/main" id="{D10681DC-92AA-46F2-AD13-1F7352E715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09030" y="3077507"/>
                <a:ext cx="165762" cy="0"/>
              </a:xfrm>
              <a:prstGeom prst="line">
                <a:avLst/>
              </a:prstGeom>
              <a:ln w="12700">
                <a:solidFill>
                  <a:schemeClr val="accent3">
                    <a:lumMod val="75000"/>
                  </a:schemeClr>
                </a:solidFill>
                <a:headEnd type="oval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Arc 91">
                <a:extLst>
                  <a:ext uri="{FF2B5EF4-FFF2-40B4-BE49-F238E27FC236}">
                    <a16:creationId xmlns:a16="http://schemas.microsoft.com/office/drawing/2014/main" id="{6D721EA7-0869-4D56-9E1B-5468E1068D46}"/>
                  </a:ext>
                </a:extLst>
              </p:cNvPr>
              <p:cNvSpPr/>
              <p:nvPr/>
            </p:nvSpPr>
            <p:spPr>
              <a:xfrm flipH="1">
                <a:off x="3369643" y="3391569"/>
                <a:ext cx="297609" cy="279938"/>
              </a:xfrm>
              <a:prstGeom prst="arc">
                <a:avLst/>
              </a:prstGeom>
              <a:ln w="12700">
                <a:solidFill>
                  <a:schemeClr val="accent3">
                    <a:lumMod val="75000"/>
                  </a:schemeClr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77"/>
                <a:endParaRPr lang="uk-UA">
                  <a:solidFill>
                    <a:srgbClr val="000000"/>
                  </a:solidFill>
                  <a:latin typeface="IBM Plex Sans"/>
                </a:endParaRPr>
              </a:p>
            </p:txBody>
          </p:sp>
          <p:cxnSp>
            <p:nvCxnSpPr>
              <p:cNvPr id="38" name="Straight Connector 92">
                <a:extLst>
                  <a:ext uri="{FF2B5EF4-FFF2-40B4-BE49-F238E27FC236}">
                    <a16:creationId xmlns:a16="http://schemas.microsoft.com/office/drawing/2014/main" id="{7D2295D3-9651-4FCA-A84E-ABA56D8C7D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76023" y="3386941"/>
                <a:ext cx="137973" cy="0"/>
              </a:xfrm>
              <a:prstGeom prst="line">
                <a:avLst/>
              </a:prstGeom>
              <a:ln w="12700">
                <a:solidFill>
                  <a:schemeClr val="accent3">
                    <a:lumMod val="75000"/>
                  </a:schemeClr>
                </a:solidFill>
                <a:headEnd type="oval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Arc 101">
                <a:extLst>
                  <a:ext uri="{FF2B5EF4-FFF2-40B4-BE49-F238E27FC236}">
                    <a16:creationId xmlns:a16="http://schemas.microsoft.com/office/drawing/2014/main" id="{AA930D71-F7C1-40F4-90DA-60C7190228F3}"/>
                  </a:ext>
                </a:extLst>
              </p:cNvPr>
              <p:cNvSpPr/>
              <p:nvPr/>
            </p:nvSpPr>
            <p:spPr>
              <a:xfrm flipH="1">
                <a:off x="3329737" y="2890018"/>
                <a:ext cx="297609" cy="279938"/>
              </a:xfrm>
              <a:prstGeom prst="arc">
                <a:avLst>
                  <a:gd name="adj1" fmla="val 18495265"/>
                  <a:gd name="adj2" fmla="val 0"/>
                </a:avLst>
              </a:prstGeom>
              <a:ln w="12700">
                <a:solidFill>
                  <a:schemeClr val="accent3">
                    <a:lumMod val="75000"/>
                  </a:schemeClr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77"/>
                <a:endParaRPr lang="uk-UA">
                  <a:solidFill>
                    <a:srgbClr val="000000"/>
                  </a:solidFill>
                  <a:latin typeface="IBM Plex Sans"/>
                </a:endParaRPr>
              </a:p>
            </p:txBody>
          </p:sp>
          <p:sp>
            <p:nvSpPr>
              <p:cNvPr id="40" name="Arc 110">
                <a:extLst>
                  <a:ext uri="{FF2B5EF4-FFF2-40B4-BE49-F238E27FC236}">
                    <a16:creationId xmlns:a16="http://schemas.microsoft.com/office/drawing/2014/main" id="{1D60771C-300D-4CF0-9976-27A28059E015}"/>
                  </a:ext>
                </a:extLst>
              </p:cNvPr>
              <p:cNvSpPr/>
              <p:nvPr/>
            </p:nvSpPr>
            <p:spPr>
              <a:xfrm>
                <a:off x="2975562" y="3462328"/>
                <a:ext cx="297609" cy="279938"/>
              </a:xfrm>
              <a:prstGeom prst="arc">
                <a:avLst/>
              </a:prstGeom>
              <a:ln w="12700">
                <a:solidFill>
                  <a:schemeClr val="accent3">
                    <a:lumMod val="75000"/>
                  </a:schemeClr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77"/>
                <a:endParaRPr lang="uk-UA">
                  <a:solidFill>
                    <a:srgbClr val="000000"/>
                  </a:solidFill>
                  <a:latin typeface="IBM Plex Sans"/>
                </a:endParaRPr>
              </a:p>
            </p:txBody>
          </p:sp>
          <p:cxnSp>
            <p:nvCxnSpPr>
              <p:cNvPr id="41" name="Straight Connector 111">
                <a:extLst>
                  <a:ext uri="{FF2B5EF4-FFF2-40B4-BE49-F238E27FC236}">
                    <a16:creationId xmlns:a16="http://schemas.microsoft.com/office/drawing/2014/main" id="{48186077-E1AB-4381-98EE-2DA361DDF53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924292" y="3468498"/>
                <a:ext cx="147454" cy="563"/>
              </a:xfrm>
              <a:prstGeom prst="line">
                <a:avLst/>
              </a:prstGeom>
              <a:ln w="12700">
                <a:solidFill>
                  <a:schemeClr val="accent3">
                    <a:lumMod val="75000"/>
                  </a:schemeClr>
                </a:solidFill>
                <a:headEnd type="oval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Arc 123">
                <a:extLst>
                  <a:ext uri="{FF2B5EF4-FFF2-40B4-BE49-F238E27FC236}">
                    <a16:creationId xmlns:a16="http://schemas.microsoft.com/office/drawing/2014/main" id="{24D262E1-8E40-4B79-B5E7-FAD5411C219F}"/>
                  </a:ext>
                </a:extLst>
              </p:cNvPr>
              <p:cNvSpPr/>
              <p:nvPr/>
            </p:nvSpPr>
            <p:spPr>
              <a:xfrm flipH="1">
                <a:off x="3417187" y="3936556"/>
                <a:ext cx="297609" cy="279938"/>
              </a:xfrm>
              <a:prstGeom prst="arc">
                <a:avLst>
                  <a:gd name="adj1" fmla="val 18503252"/>
                  <a:gd name="adj2" fmla="val 0"/>
                </a:avLst>
              </a:prstGeom>
              <a:ln w="12700">
                <a:solidFill>
                  <a:schemeClr val="accent3">
                    <a:lumMod val="75000"/>
                  </a:schemeClr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77"/>
                <a:endParaRPr lang="uk-UA">
                  <a:solidFill>
                    <a:srgbClr val="000000"/>
                  </a:solidFill>
                  <a:latin typeface="IBM Plex Sans"/>
                </a:endParaRPr>
              </a:p>
            </p:txBody>
          </p:sp>
          <p:cxnSp>
            <p:nvCxnSpPr>
              <p:cNvPr id="43" name="Straight Connector 124">
                <a:extLst>
                  <a:ext uri="{FF2B5EF4-FFF2-40B4-BE49-F238E27FC236}">
                    <a16:creationId xmlns:a16="http://schemas.microsoft.com/office/drawing/2014/main" id="{A856D99F-494D-4A1A-9E35-3B233ECFF1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93840" y="3936556"/>
                <a:ext cx="130173" cy="2286"/>
              </a:xfrm>
              <a:prstGeom prst="line">
                <a:avLst/>
              </a:prstGeom>
              <a:ln w="12700">
                <a:solidFill>
                  <a:schemeClr val="accent3">
                    <a:lumMod val="75000"/>
                  </a:schemeClr>
                </a:solidFill>
                <a:headEnd type="oval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Freeform 671">
              <a:extLst>
                <a:ext uri="{FF2B5EF4-FFF2-40B4-BE49-F238E27FC236}">
                  <a16:creationId xmlns:a16="http://schemas.microsoft.com/office/drawing/2014/main" id="{FBC0AD46-9A8D-45B8-A962-9C840348CA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9762" y="3570853"/>
              <a:ext cx="118615" cy="111573"/>
            </a:xfrm>
            <a:custGeom>
              <a:avLst/>
              <a:gdLst>
                <a:gd name="T0" fmla="*/ 60 w 360"/>
                <a:gd name="T1" fmla="*/ 320 h 360"/>
                <a:gd name="T2" fmla="*/ 100 w 360"/>
                <a:gd name="T3" fmla="*/ 360 h 360"/>
                <a:gd name="T4" fmla="*/ 140 w 360"/>
                <a:gd name="T5" fmla="*/ 320 h 360"/>
                <a:gd name="T6" fmla="*/ 100 w 360"/>
                <a:gd name="T7" fmla="*/ 280 h 360"/>
                <a:gd name="T8" fmla="*/ 60 w 360"/>
                <a:gd name="T9" fmla="*/ 320 h 360"/>
                <a:gd name="T10" fmla="*/ 260 w 360"/>
                <a:gd name="T11" fmla="*/ 320 h 360"/>
                <a:gd name="T12" fmla="*/ 300 w 360"/>
                <a:gd name="T13" fmla="*/ 360 h 360"/>
                <a:gd name="T14" fmla="*/ 340 w 360"/>
                <a:gd name="T15" fmla="*/ 320 h 360"/>
                <a:gd name="T16" fmla="*/ 300 w 360"/>
                <a:gd name="T17" fmla="*/ 280 h 360"/>
                <a:gd name="T18" fmla="*/ 260 w 360"/>
                <a:gd name="T19" fmla="*/ 320 h 360"/>
                <a:gd name="T20" fmla="*/ 131 w 360"/>
                <a:gd name="T21" fmla="*/ 225 h 360"/>
                <a:gd name="T22" fmla="*/ 352 w 360"/>
                <a:gd name="T23" fmla="*/ 162 h 360"/>
                <a:gd name="T24" fmla="*/ 360 w 360"/>
                <a:gd name="T25" fmla="*/ 152 h 360"/>
                <a:gd name="T26" fmla="*/ 360 w 360"/>
                <a:gd name="T27" fmla="*/ 42 h 360"/>
                <a:gd name="T28" fmla="*/ 78 w 360"/>
                <a:gd name="T29" fmla="*/ 42 h 360"/>
                <a:gd name="T30" fmla="*/ 78 w 360"/>
                <a:gd name="T31" fmla="*/ 8 h 360"/>
                <a:gd name="T32" fmla="*/ 70 w 360"/>
                <a:gd name="T33" fmla="*/ 0 h 360"/>
                <a:gd name="T34" fmla="*/ 8 w 360"/>
                <a:gd name="T35" fmla="*/ 0 h 360"/>
                <a:gd name="T36" fmla="*/ 0 w 360"/>
                <a:gd name="T37" fmla="*/ 8 h 360"/>
                <a:gd name="T38" fmla="*/ 0 w 360"/>
                <a:gd name="T39" fmla="*/ 40 h 360"/>
                <a:gd name="T40" fmla="*/ 39 w 360"/>
                <a:gd name="T41" fmla="*/ 40 h 360"/>
                <a:gd name="T42" fmla="*/ 78 w 360"/>
                <a:gd name="T43" fmla="*/ 221 h 360"/>
                <a:gd name="T44" fmla="*/ 82 w 360"/>
                <a:gd name="T45" fmla="*/ 240 h 360"/>
                <a:gd name="T46" fmla="*/ 82 w 360"/>
                <a:gd name="T47" fmla="*/ 270 h 360"/>
                <a:gd name="T48" fmla="*/ 90 w 360"/>
                <a:gd name="T49" fmla="*/ 278 h 360"/>
                <a:gd name="T50" fmla="*/ 100 w 360"/>
                <a:gd name="T51" fmla="*/ 278 h 360"/>
                <a:gd name="T52" fmla="*/ 300 w 360"/>
                <a:gd name="T53" fmla="*/ 278 h 360"/>
                <a:gd name="T54" fmla="*/ 352 w 360"/>
                <a:gd name="T55" fmla="*/ 278 h 360"/>
                <a:gd name="T56" fmla="*/ 360 w 360"/>
                <a:gd name="T57" fmla="*/ 270 h 360"/>
                <a:gd name="T58" fmla="*/ 360 w 360"/>
                <a:gd name="T59" fmla="*/ 240 h 360"/>
                <a:gd name="T60" fmla="*/ 135 w 360"/>
                <a:gd name="T61" fmla="*/ 240 h 360"/>
                <a:gd name="T62" fmla="*/ 131 w 360"/>
                <a:gd name="T63" fmla="*/ 225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0" h="360">
                  <a:moveTo>
                    <a:pt x="60" y="320"/>
                  </a:moveTo>
                  <a:cubicBezTo>
                    <a:pt x="60" y="342"/>
                    <a:pt x="78" y="360"/>
                    <a:pt x="100" y="360"/>
                  </a:cubicBezTo>
                  <a:cubicBezTo>
                    <a:pt x="122" y="360"/>
                    <a:pt x="140" y="342"/>
                    <a:pt x="140" y="320"/>
                  </a:cubicBezTo>
                  <a:cubicBezTo>
                    <a:pt x="140" y="298"/>
                    <a:pt x="122" y="280"/>
                    <a:pt x="100" y="280"/>
                  </a:cubicBezTo>
                  <a:cubicBezTo>
                    <a:pt x="78" y="280"/>
                    <a:pt x="60" y="298"/>
                    <a:pt x="60" y="320"/>
                  </a:cubicBezTo>
                  <a:close/>
                  <a:moveTo>
                    <a:pt x="260" y="320"/>
                  </a:moveTo>
                  <a:cubicBezTo>
                    <a:pt x="260" y="342"/>
                    <a:pt x="278" y="360"/>
                    <a:pt x="300" y="360"/>
                  </a:cubicBezTo>
                  <a:cubicBezTo>
                    <a:pt x="322" y="360"/>
                    <a:pt x="340" y="342"/>
                    <a:pt x="340" y="320"/>
                  </a:cubicBezTo>
                  <a:cubicBezTo>
                    <a:pt x="340" y="298"/>
                    <a:pt x="322" y="280"/>
                    <a:pt x="300" y="280"/>
                  </a:cubicBezTo>
                  <a:cubicBezTo>
                    <a:pt x="278" y="280"/>
                    <a:pt x="260" y="298"/>
                    <a:pt x="260" y="320"/>
                  </a:cubicBezTo>
                  <a:close/>
                  <a:moveTo>
                    <a:pt x="131" y="225"/>
                  </a:moveTo>
                  <a:cubicBezTo>
                    <a:pt x="352" y="162"/>
                    <a:pt x="352" y="162"/>
                    <a:pt x="352" y="162"/>
                  </a:cubicBezTo>
                  <a:cubicBezTo>
                    <a:pt x="356" y="161"/>
                    <a:pt x="360" y="156"/>
                    <a:pt x="360" y="152"/>
                  </a:cubicBezTo>
                  <a:cubicBezTo>
                    <a:pt x="360" y="42"/>
                    <a:pt x="360" y="42"/>
                    <a:pt x="360" y="42"/>
                  </a:cubicBezTo>
                  <a:cubicBezTo>
                    <a:pt x="78" y="42"/>
                    <a:pt x="78" y="42"/>
                    <a:pt x="78" y="42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3"/>
                    <a:pt x="74" y="0"/>
                    <a:pt x="7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78" y="221"/>
                    <a:pt x="78" y="221"/>
                    <a:pt x="78" y="221"/>
                  </a:cubicBezTo>
                  <a:cubicBezTo>
                    <a:pt x="82" y="240"/>
                    <a:pt x="82" y="240"/>
                    <a:pt x="82" y="240"/>
                  </a:cubicBezTo>
                  <a:cubicBezTo>
                    <a:pt x="82" y="270"/>
                    <a:pt x="82" y="270"/>
                    <a:pt x="82" y="270"/>
                  </a:cubicBezTo>
                  <a:cubicBezTo>
                    <a:pt x="82" y="274"/>
                    <a:pt x="85" y="278"/>
                    <a:pt x="90" y="278"/>
                  </a:cubicBezTo>
                  <a:cubicBezTo>
                    <a:pt x="100" y="278"/>
                    <a:pt x="100" y="278"/>
                    <a:pt x="100" y="278"/>
                  </a:cubicBezTo>
                  <a:cubicBezTo>
                    <a:pt x="300" y="278"/>
                    <a:pt x="300" y="278"/>
                    <a:pt x="300" y="278"/>
                  </a:cubicBezTo>
                  <a:cubicBezTo>
                    <a:pt x="352" y="278"/>
                    <a:pt x="352" y="278"/>
                    <a:pt x="352" y="278"/>
                  </a:cubicBezTo>
                  <a:cubicBezTo>
                    <a:pt x="356" y="278"/>
                    <a:pt x="360" y="274"/>
                    <a:pt x="360" y="270"/>
                  </a:cubicBezTo>
                  <a:cubicBezTo>
                    <a:pt x="360" y="240"/>
                    <a:pt x="360" y="240"/>
                    <a:pt x="360" y="240"/>
                  </a:cubicBezTo>
                  <a:cubicBezTo>
                    <a:pt x="135" y="240"/>
                    <a:pt x="135" y="240"/>
                    <a:pt x="135" y="240"/>
                  </a:cubicBezTo>
                  <a:cubicBezTo>
                    <a:pt x="112" y="240"/>
                    <a:pt x="111" y="231"/>
                    <a:pt x="131" y="2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7"/>
              <a:endParaRPr lang="uk-UA">
                <a:solidFill>
                  <a:srgbClr val="000000"/>
                </a:solidFill>
                <a:latin typeface="IBM Plex Sans"/>
              </a:endParaRPr>
            </a:p>
          </p:txBody>
        </p:sp>
        <p:sp>
          <p:nvSpPr>
            <p:cNvPr id="11" name="Freeform 484">
              <a:extLst>
                <a:ext uri="{FF2B5EF4-FFF2-40B4-BE49-F238E27FC236}">
                  <a16:creationId xmlns:a16="http://schemas.microsoft.com/office/drawing/2014/main" id="{68DE8A37-35A3-4945-8569-346D58597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832" y="2961055"/>
              <a:ext cx="179690" cy="145255"/>
            </a:xfrm>
            <a:custGeom>
              <a:avLst/>
              <a:gdLst>
                <a:gd name="T0" fmla="*/ 163 w 376"/>
                <a:gd name="T1" fmla="*/ 0 h 328"/>
                <a:gd name="T2" fmla="*/ 327 w 376"/>
                <a:gd name="T3" fmla="*/ 160 h 328"/>
                <a:gd name="T4" fmla="*/ 376 w 376"/>
                <a:gd name="T5" fmla="*/ 160 h 328"/>
                <a:gd name="T6" fmla="*/ 302 w 376"/>
                <a:gd name="T7" fmla="*/ 242 h 328"/>
                <a:gd name="T8" fmla="*/ 229 w 376"/>
                <a:gd name="T9" fmla="*/ 160 h 328"/>
                <a:gd name="T10" fmla="*/ 286 w 376"/>
                <a:gd name="T11" fmla="*/ 160 h 328"/>
                <a:gd name="T12" fmla="*/ 163 w 376"/>
                <a:gd name="T13" fmla="*/ 41 h 328"/>
                <a:gd name="T14" fmla="*/ 41 w 376"/>
                <a:gd name="T15" fmla="*/ 164 h 328"/>
                <a:gd name="T16" fmla="*/ 163 w 376"/>
                <a:gd name="T17" fmla="*/ 287 h 328"/>
                <a:gd name="T18" fmla="*/ 236 w 376"/>
                <a:gd name="T19" fmla="*/ 263 h 328"/>
                <a:gd name="T20" fmla="*/ 264 w 376"/>
                <a:gd name="T21" fmla="*/ 293 h 328"/>
                <a:gd name="T22" fmla="*/ 163 w 376"/>
                <a:gd name="T23" fmla="*/ 328 h 328"/>
                <a:gd name="T24" fmla="*/ 0 w 376"/>
                <a:gd name="T25" fmla="*/ 164 h 328"/>
                <a:gd name="T26" fmla="*/ 163 w 376"/>
                <a:gd name="T27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6" h="328">
                  <a:moveTo>
                    <a:pt x="163" y="0"/>
                  </a:moveTo>
                  <a:cubicBezTo>
                    <a:pt x="252" y="0"/>
                    <a:pt x="324" y="71"/>
                    <a:pt x="327" y="160"/>
                  </a:cubicBezTo>
                  <a:cubicBezTo>
                    <a:pt x="376" y="160"/>
                    <a:pt x="376" y="160"/>
                    <a:pt x="376" y="160"/>
                  </a:cubicBezTo>
                  <a:cubicBezTo>
                    <a:pt x="302" y="242"/>
                    <a:pt x="302" y="242"/>
                    <a:pt x="302" y="242"/>
                  </a:cubicBezTo>
                  <a:cubicBezTo>
                    <a:pt x="229" y="160"/>
                    <a:pt x="229" y="160"/>
                    <a:pt x="229" y="160"/>
                  </a:cubicBezTo>
                  <a:cubicBezTo>
                    <a:pt x="286" y="160"/>
                    <a:pt x="286" y="160"/>
                    <a:pt x="286" y="160"/>
                  </a:cubicBezTo>
                  <a:cubicBezTo>
                    <a:pt x="284" y="94"/>
                    <a:pt x="230" y="41"/>
                    <a:pt x="163" y="41"/>
                  </a:cubicBezTo>
                  <a:cubicBezTo>
                    <a:pt x="96" y="41"/>
                    <a:pt x="41" y="96"/>
                    <a:pt x="41" y="164"/>
                  </a:cubicBezTo>
                  <a:cubicBezTo>
                    <a:pt x="41" y="232"/>
                    <a:pt x="96" y="287"/>
                    <a:pt x="163" y="287"/>
                  </a:cubicBezTo>
                  <a:cubicBezTo>
                    <a:pt x="190" y="287"/>
                    <a:pt x="215" y="278"/>
                    <a:pt x="236" y="263"/>
                  </a:cubicBezTo>
                  <a:cubicBezTo>
                    <a:pt x="264" y="293"/>
                    <a:pt x="264" y="293"/>
                    <a:pt x="264" y="293"/>
                  </a:cubicBezTo>
                  <a:cubicBezTo>
                    <a:pt x="236" y="315"/>
                    <a:pt x="201" y="328"/>
                    <a:pt x="163" y="328"/>
                  </a:cubicBezTo>
                  <a:cubicBezTo>
                    <a:pt x="73" y="328"/>
                    <a:pt x="0" y="254"/>
                    <a:pt x="0" y="164"/>
                  </a:cubicBezTo>
                  <a:cubicBezTo>
                    <a:pt x="0" y="73"/>
                    <a:pt x="73" y="0"/>
                    <a:pt x="1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7"/>
              <a:endParaRPr lang="uk-UA">
                <a:solidFill>
                  <a:srgbClr val="000000"/>
                </a:solidFill>
                <a:latin typeface="IBM Plex Sans"/>
              </a:endParaRPr>
            </a:p>
          </p:txBody>
        </p:sp>
        <p:sp>
          <p:nvSpPr>
            <p:cNvPr id="12" name="Freeform 548">
              <a:extLst>
                <a:ext uri="{FF2B5EF4-FFF2-40B4-BE49-F238E27FC236}">
                  <a16:creationId xmlns:a16="http://schemas.microsoft.com/office/drawing/2014/main" id="{2F981CF9-469A-4513-9096-B33A811765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4700" y="3244728"/>
              <a:ext cx="120412" cy="96358"/>
            </a:xfrm>
            <a:custGeom>
              <a:avLst/>
              <a:gdLst>
                <a:gd name="T0" fmla="*/ 182 w 400"/>
                <a:gd name="T1" fmla="*/ 180 h 340"/>
                <a:gd name="T2" fmla="*/ 218 w 400"/>
                <a:gd name="T3" fmla="*/ 180 h 340"/>
                <a:gd name="T4" fmla="*/ 218 w 400"/>
                <a:gd name="T5" fmla="*/ 220 h 340"/>
                <a:gd name="T6" fmla="*/ 400 w 400"/>
                <a:gd name="T7" fmla="*/ 220 h 340"/>
                <a:gd name="T8" fmla="*/ 396 w 400"/>
                <a:gd name="T9" fmla="*/ 103 h 340"/>
                <a:gd name="T10" fmla="*/ 356 w 400"/>
                <a:gd name="T11" fmla="*/ 60 h 340"/>
                <a:gd name="T12" fmla="*/ 292 w 400"/>
                <a:gd name="T13" fmla="*/ 60 h 340"/>
                <a:gd name="T14" fmla="*/ 268 w 400"/>
                <a:gd name="T15" fmla="*/ 15 h 340"/>
                <a:gd name="T16" fmla="*/ 244 w 400"/>
                <a:gd name="T17" fmla="*/ 0 h 340"/>
                <a:gd name="T18" fmla="*/ 155 w 400"/>
                <a:gd name="T19" fmla="*/ 0 h 340"/>
                <a:gd name="T20" fmla="*/ 132 w 400"/>
                <a:gd name="T21" fmla="*/ 15 h 340"/>
                <a:gd name="T22" fmla="*/ 108 w 400"/>
                <a:gd name="T23" fmla="*/ 60 h 340"/>
                <a:gd name="T24" fmla="*/ 44 w 400"/>
                <a:gd name="T25" fmla="*/ 60 h 340"/>
                <a:gd name="T26" fmla="*/ 4 w 400"/>
                <a:gd name="T27" fmla="*/ 103 h 340"/>
                <a:gd name="T28" fmla="*/ 0 w 400"/>
                <a:gd name="T29" fmla="*/ 220 h 340"/>
                <a:gd name="T30" fmla="*/ 182 w 400"/>
                <a:gd name="T31" fmla="*/ 220 h 340"/>
                <a:gd name="T32" fmla="*/ 182 w 400"/>
                <a:gd name="T33" fmla="*/ 180 h 340"/>
                <a:gd name="T34" fmla="*/ 153 w 400"/>
                <a:gd name="T35" fmla="*/ 38 h 340"/>
                <a:gd name="T36" fmla="*/ 169 w 400"/>
                <a:gd name="T37" fmla="*/ 28 h 340"/>
                <a:gd name="T38" fmla="*/ 230 w 400"/>
                <a:gd name="T39" fmla="*/ 28 h 340"/>
                <a:gd name="T40" fmla="*/ 247 w 400"/>
                <a:gd name="T41" fmla="*/ 38 h 340"/>
                <a:gd name="T42" fmla="*/ 258 w 400"/>
                <a:gd name="T43" fmla="*/ 60 h 340"/>
                <a:gd name="T44" fmla="*/ 141 w 400"/>
                <a:gd name="T45" fmla="*/ 60 h 340"/>
                <a:gd name="T46" fmla="*/ 153 w 400"/>
                <a:gd name="T47" fmla="*/ 38 h 340"/>
                <a:gd name="T48" fmla="*/ 218 w 400"/>
                <a:gd name="T49" fmla="*/ 280 h 340"/>
                <a:gd name="T50" fmla="*/ 182 w 400"/>
                <a:gd name="T51" fmla="*/ 280 h 340"/>
                <a:gd name="T52" fmla="*/ 182 w 400"/>
                <a:gd name="T53" fmla="*/ 240 h 340"/>
                <a:gd name="T54" fmla="*/ 10 w 400"/>
                <a:gd name="T55" fmla="*/ 240 h 340"/>
                <a:gd name="T56" fmla="*/ 14 w 400"/>
                <a:gd name="T57" fmla="*/ 306 h 340"/>
                <a:gd name="T58" fmla="*/ 50 w 400"/>
                <a:gd name="T59" fmla="*/ 340 h 340"/>
                <a:gd name="T60" fmla="*/ 350 w 400"/>
                <a:gd name="T61" fmla="*/ 340 h 340"/>
                <a:gd name="T62" fmla="*/ 386 w 400"/>
                <a:gd name="T63" fmla="*/ 306 h 340"/>
                <a:gd name="T64" fmla="*/ 390 w 400"/>
                <a:gd name="T65" fmla="*/ 240 h 340"/>
                <a:gd name="T66" fmla="*/ 218 w 400"/>
                <a:gd name="T67" fmla="*/ 240 h 340"/>
                <a:gd name="T68" fmla="*/ 218 w 400"/>
                <a:gd name="T69" fmla="*/ 28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0" h="340">
                  <a:moveTo>
                    <a:pt x="182" y="180"/>
                  </a:moveTo>
                  <a:cubicBezTo>
                    <a:pt x="218" y="180"/>
                    <a:pt x="218" y="180"/>
                    <a:pt x="218" y="180"/>
                  </a:cubicBezTo>
                  <a:cubicBezTo>
                    <a:pt x="218" y="220"/>
                    <a:pt x="218" y="220"/>
                    <a:pt x="218" y="220"/>
                  </a:cubicBezTo>
                  <a:cubicBezTo>
                    <a:pt x="400" y="220"/>
                    <a:pt x="400" y="220"/>
                    <a:pt x="400" y="220"/>
                  </a:cubicBezTo>
                  <a:cubicBezTo>
                    <a:pt x="400" y="220"/>
                    <a:pt x="397" y="131"/>
                    <a:pt x="396" y="103"/>
                  </a:cubicBezTo>
                  <a:cubicBezTo>
                    <a:pt x="395" y="76"/>
                    <a:pt x="385" y="60"/>
                    <a:pt x="356" y="60"/>
                  </a:cubicBezTo>
                  <a:cubicBezTo>
                    <a:pt x="292" y="60"/>
                    <a:pt x="292" y="60"/>
                    <a:pt x="292" y="60"/>
                  </a:cubicBezTo>
                  <a:cubicBezTo>
                    <a:pt x="282" y="41"/>
                    <a:pt x="271" y="21"/>
                    <a:pt x="268" y="15"/>
                  </a:cubicBezTo>
                  <a:cubicBezTo>
                    <a:pt x="261" y="2"/>
                    <a:pt x="259" y="0"/>
                    <a:pt x="244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41" y="0"/>
                    <a:pt x="138" y="2"/>
                    <a:pt x="132" y="15"/>
                  </a:cubicBezTo>
                  <a:cubicBezTo>
                    <a:pt x="129" y="21"/>
                    <a:pt x="118" y="41"/>
                    <a:pt x="108" y="60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14" y="60"/>
                    <a:pt x="5" y="76"/>
                    <a:pt x="4" y="103"/>
                  </a:cubicBezTo>
                  <a:cubicBezTo>
                    <a:pt x="3" y="129"/>
                    <a:pt x="0" y="220"/>
                    <a:pt x="0" y="220"/>
                  </a:cubicBezTo>
                  <a:cubicBezTo>
                    <a:pt x="182" y="220"/>
                    <a:pt x="182" y="220"/>
                    <a:pt x="182" y="220"/>
                  </a:cubicBezTo>
                  <a:lnTo>
                    <a:pt x="182" y="180"/>
                  </a:lnTo>
                  <a:close/>
                  <a:moveTo>
                    <a:pt x="153" y="38"/>
                  </a:moveTo>
                  <a:cubicBezTo>
                    <a:pt x="157" y="30"/>
                    <a:pt x="159" y="28"/>
                    <a:pt x="169" y="28"/>
                  </a:cubicBezTo>
                  <a:cubicBezTo>
                    <a:pt x="230" y="28"/>
                    <a:pt x="230" y="28"/>
                    <a:pt x="230" y="28"/>
                  </a:cubicBezTo>
                  <a:cubicBezTo>
                    <a:pt x="241" y="28"/>
                    <a:pt x="242" y="30"/>
                    <a:pt x="247" y="38"/>
                  </a:cubicBezTo>
                  <a:cubicBezTo>
                    <a:pt x="248" y="41"/>
                    <a:pt x="253" y="50"/>
                    <a:pt x="258" y="60"/>
                  </a:cubicBezTo>
                  <a:cubicBezTo>
                    <a:pt x="141" y="60"/>
                    <a:pt x="141" y="60"/>
                    <a:pt x="141" y="60"/>
                  </a:cubicBezTo>
                  <a:cubicBezTo>
                    <a:pt x="146" y="50"/>
                    <a:pt x="151" y="41"/>
                    <a:pt x="153" y="38"/>
                  </a:cubicBezTo>
                  <a:close/>
                  <a:moveTo>
                    <a:pt x="218" y="280"/>
                  </a:moveTo>
                  <a:cubicBezTo>
                    <a:pt x="182" y="280"/>
                    <a:pt x="182" y="280"/>
                    <a:pt x="182" y="280"/>
                  </a:cubicBezTo>
                  <a:cubicBezTo>
                    <a:pt x="182" y="240"/>
                    <a:pt x="182" y="240"/>
                    <a:pt x="182" y="240"/>
                  </a:cubicBezTo>
                  <a:cubicBezTo>
                    <a:pt x="10" y="240"/>
                    <a:pt x="10" y="240"/>
                    <a:pt x="10" y="240"/>
                  </a:cubicBezTo>
                  <a:cubicBezTo>
                    <a:pt x="10" y="240"/>
                    <a:pt x="12" y="276"/>
                    <a:pt x="14" y="306"/>
                  </a:cubicBezTo>
                  <a:cubicBezTo>
                    <a:pt x="14" y="319"/>
                    <a:pt x="18" y="340"/>
                    <a:pt x="50" y="340"/>
                  </a:cubicBezTo>
                  <a:cubicBezTo>
                    <a:pt x="350" y="340"/>
                    <a:pt x="350" y="340"/>
                    <a:pt x="350" y="340"/>
                  </a:cubicBezTo>
                  <a:cubicBezTo>
                    <a:pt x="381" y="340"/>
                    <a:pt x="385" y="319"/>
                    <a:pt x="386" y="306"/>
                  </a:cubicBezTo>
                  <a:cubicBezTo>
                    <a:pt x="388" y="275"/>
                    <a:pt x="390" y="240"/>
                    <a:pt x="390" y="240"/>
                  </a:cubicBezTo>
                  <a:cubicBezTo>
                    <a:pt x="218" y="240"/>
                    <a:pt x="218" y="240"/>
                    <a:pt x="218" y="240"/>
                  </a:cubicBezTo>
                  <a:lnTo>
                    <a:pt x="218" y="2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7"/>
              <a:endParaRPr lang="uk-UA">
                <a:solidFill>
                  <a:srgbClr val="000000"/>
                </a:solidFill>
                <a:latin typeface="IBM Plex Sans"/>
              </a:endParaRPr>
            </a:p>
          </p:txBody>
        </p:sp>
        <p:grpSp>
          <p:nvGrpSpPr>
            <p:cNvPr id="13" name="Gruppo 12">
              <a:extLst>
                <a:ext uri="{FF2B5EF4-FFF2-40B4-BE49-F238E27FC236}">
                  <a16:creationId xmlns:a16="http://schemas.microsoft.com/office/drawing/2014/main" id="{976B5230-3A92-4081-BDA1-B7F22BD5FC1F}"/>
                </a:ext>
              </a:extLst>
            </p:cNvPr>
            <p:cNvGrpSpPr/>
            <p:nvPr/>
          </p:nvGrpSpPr>
          <p:grpSpPr>
            <a:xfrm>
              <a:off x="892717" y="2870416"/>
              <a:ext cx="294907" cy="277398"/>
              <a:chOff x="3826052" y="2950396"/>
              <a:chExt cx="683874" cy="683874"/>
            </a:xfrm>
          </p:grpSpPr>
          <p:sp>
            <p:nvSpPr>
              <p:cNvPr id="31" name="Oval 117">
                <a:extLst>
                  <a:ext uri="{FF2B5EF4-FFF2-40B4-BE49-F238E27FC236}">
                    <a16:creationId xmlns:a16="http://schemas.microsoft.com/office/drawing/2014/main" id="{99550FFF-CC33-40EE-A149-A7114AF83870}"/>
                  </a:ext>
                </a:extLst>
              </p:cNvPr>
              <p:cNvSpPr/>
              <p:nvPr/>
            </p:nvSpPr>
            <p:spPr>
              <a:xfrm>
                <a:off x="3826052" y="2950396"/>
                <a:ext cx="683874" cy="683874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77"/>
                <a:endParaRPr lang="uk-UA" dirty="0">
                  <a:solidFill>
                    <a:srgbClr val="000000"/>
                  </a:solidFill>
                  <a:latin typeface="IBM Plex Sans"/>
                </a:endParaRPr>
              </a:p>
            </p:txBody>
          </p:sp>
          <p:sp>
            <p:nvSpPr>
              <p:cNvPr id="32" name="Freeform 553">
                <a:extLst>
                  <a:ext uri="{FF2B5EF4-FFF2-40B4-BE49-F238E27FC236}">
                    <a16:creationId xmlns:a16="http://schemas.microsoft.com/office/drawing/2014/main" id="{82784129-9BB2-4724-9B05-268354C2F14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39639" y="3083546"/>
                <a:ext cx="444341" cy="386377"/>
              </a:xfrm>
              <a:custGeom>
                <a:avLst/>
                <a:gdLst>
                  <a:gd name="T0" fmla="*/ 62 w 401"/>
                  <a:gd name="T1" fmla="*/ 116 h 357"/>
                  <a:gd name="T2" fmla="*/ 117 w 401"/>
                  <a:gd name="T3" fmla="*/ 135 h 357"/>
                  <a:gd name="T4" fmla="*/ 124 w 401"/>
                  <a:gd name="T5" fmla="*/ 133 h 357"/>
                  <a:gd name="T6" fmla="*/ 155 w 401"/>
                  <a:gd name="T7" fmla="*/ 106 h 357"/>
                  <a:gd name="T8" fmla="*/ 156 w 401"/>
                  <a:gd name="T9" fmla="*/ 100 h 357"/>
                  <a:gd name="T10" fmla="*/ 141 w 401"/>
                  <a:gd name="T11" fmla="*/ 81 h 357"/>
                  <a:gd name="T12" fmla="*/ 219 w 401"/>
                  <a:gd name="T13" fmla="*/ 1 h 357"/>
                  <a:gd name="T14" fmla="*/ 160 w 401"/>
                  <a:gd name="T15" fmla="*/ 1 h 357"/>
                  <a:gd name="T16" fmla="*/ 86 w 401"/>
                  <a:gd name="T17" fmla="*/ 39 h 357"/>
                  <a:gd name="T18" fmla="*/ 55 w 401"/>
                  <a:gd name="T19" fmla="*/ 63 h 357"/>
                  <a:gd name="T20" fmla="*/ 43 w 401"/>
                  <a:gd name="T21" fmla="*/ 90 h 357"/>
                  <a:gd name="T22" fmla="*/ 18 w 401"/>
                  <a:gd name="T23" fmla="*/ 98 h 357"/>
                  <a:gd name="T24" fmla="*/ 3 w 401"/>
                  <a:gd name="T25" fmla="*/ 110 h 357"/>
                  <a:gd name="T26" fmla="*/ 2 w 401"/>
                  <a:gd name="T27" fmla="*/ 120 h 357"/>
                  <a:gd name="T28" fmla="*/ 30 w 401"/>
                  <a:gd name="T29" fmla="*/ 150 h 357"/>
                  <a:gd name="T30" fmla="*/ 41 w 401"/>
                  <a:gd name="T31" fmla="*/ 152 h 357"/>
                  <a:gd name="T32" fmla="*/ 55 w 401"/>
                  <a:gd name="T33" fmla="*/ 139 h 357"/>
                  <a:gd name="T34" fmla="*/ 62 w 401"/>
                  <a:gd name="T35" fmla="*/ 116 h 357"/>
                  <a:gd name="T36" fmla="*/ 177 w 401"/>
                  <a:gd name="T37" fmla="*/ 126 h 357"/>
                  <a:gd name="T38" fmla="*/ 169 w 401"/>
                  <a:gd name="T39" fmla="*/ 125 h 357"/>
                  <a:gd name="T40" fmla="*/ 140 w 401"/>
                  <a:gd name="T41" fmla="*/ 150 h 357"/>
                  <a:gd name="T42" fmla="*/ 139 w 401"/>
                  <a:gd name="T43" fmla="*/ 158 h 357"/>
                  <a:gd name="T44" fmla="*/ 305 w 401"/>
                  <a:gd name="T45" fmla="*/ 347 h 357"/>
                  <a:gd name="T46" fmla="*/ 320 w 401"/>
                  <a:gd name="T47" fmla="*/ 348 h 357"/>
                  <a:gd name="T48" fmla="*/ 340 w 401"/>
                  <a:gd name="T49" fmla="*/ 332 h 357"/>
                  <a:gd name="T50" fmla="*/ 341 w 401"/>
                  <a:gd name="T51" fmla="*/ 317 h 357"/>
                  <a:gd name="T52" fmla="*/ 177 w 401"/>
                  <a:gd name="T53" fmla="*/ 126 h 357"/>
                  <a:gd name="T54" fmla="*/ 398 w 401"/>
                  <a:gd name="T55" fmla="*/ 46 h 357"/>
                  <a:gd name="T56" fmla="*/ 389 w 401"/>
                  <a:gd name="T57" fmla="*/ 42 h 357"/>
                  <a:gd name="T58" fmla="*/ 369 w 401"/>
                  <a:gd name="T59" fmla="*/ 72 h 357"/>
                  <a:gd name="T60" fmla="*/ 331 w 401"/>
                  <a:gd name="T61" fmla="*/ 80 h 357"/>
                  <a:gd name="T62" fmla="*/ 320 w 401"/>
                  <a:gd name="T63" fmla="*/ 45 h 357"/>
                  <a:gd name="T64" fmla="*/ 338 w 401"/>
                  <a:gd name="T65" fmla="*/ 13 h 357"/>
                  <a:gd name="T66" fmla="*/ 330 w 401"/>
                  <a:gd name="T67" fmla="*/ 6 h 357"/>
                  <a:gd name="T68" fmla="*/ 274 w 401"/>
                  <a:gd name="T69" fmla="*/ 51 h 357"/>
                  <a:gd name="T70" fmla="*/ 257 w 401"/>
                  <a:gd name="T71" fmla="*/ 121 h 357"/>
                  <a:gd name="T72" fmla="*/ 230 w 401"/>
                  <a:gd name="T73" fmla="*/ 149 h 357"/>
                  <a:gd name="T74" fmla="*/ 257 w 401"/>
                  <a:gd name="T75" fmla="*/ 181 h 357"/>
                  <a:gd name="T76" fmla="*/ 290 w 401"/>
                  <a:gd name="T77" fmla="*/ 149 h 357"/>
                  <a:gd name="T78" fmla="*/ 330 w 401"/>
                  <a:gd name="T79" fmla="*/ 137 h 357"/>
                  <a:gd name="T80" fmla="*/ 391 w 401"/>
                  <a:gd name="T81" fmla="*/ 112 h 357"/>
                  <a:gd name="T82" fmla="*/ 398 w 401"/>
                  <a:gd name="T83" fmla="*/ 46 h 357"/>
                  <a:gd name="T84" fmla="*/ 55 w 401"/>
                  <a:gd name="T85" fmla="*/ 319 h 357"/>
                  <a:gd name="T86" fmla="*/ 55 w 401"/>
                  <a:gd name="T87" fmla="*/ 334 h 357"/>
                  <a:gd name="T88" fmla="*/ 74 w 401"/>
                  <a:gd name="T89" fmla="*/ 353 h 357"/>
                  <a:gd name="T90" fmla="*/ 89 w 401"/>
                  <a:gd name="T91" fmla="*/ 351 h 357"/>
                  <a:gd name="T92" fmla="*/ 187 w 401"/>
                  <a:gd name="T93" fmla="*/ 254 h 357"/>
                  <a:gd name="T94" fmla="*/ 157 w 401"/>
                  <a:gd name="T95" fmla="*/ 220 h 357"/>
                  <a:gd name="T96" fmla="*/ 55 w 401"/>
                  <a:gd name="T97" fmla="*/ 319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01" h="357">
                    <a:moveTo>
                      <a:pt x="62" y="116"/>
                    </a:moveTo>
                    <a:cubicBezTo>
                      <a:pt x="81" y="101"/>
                      <a:pt x="97" y="111"/>
                      <a:pt x="117" y="135"/>
                    </a:cubicBezTo>
                    <a:cubicBezTo>
                      <a:pt x="120" y="138"/>
                      <a:pt x="123" y="135"/>
                      <a:pt x="124" y="133"/>
                    </a:cubicBezTo>
                    <a:cubicBezTo>
                      <a:pt x="126" y="132"/>
                      <a:pt x="154" y="107"/>
                      <a:pt x="155" y="106"/>
                    </a:cubicBezTo>
                    <a:cubicBezTo>
                      <a:pt x="156" y="105"/>
                      <a:pt x="158" y="102"/>
                      <a:pt x="156" y="100"/>
                    </a:cubicBezTo>
                    <a:cubicBezTo>
                      <a:pt x="154" y="98"/>
                      <a:pt x="146" y="88"/>
                      <a:pt x="141" y="81"/>
                    </a:cubicBezTo>
                    <a:cubicBezTo>
                      <a:pt x="105" y="34"/>
                      <a:pt x="240" y="2"/>
                      <a:pt x="219" y="1"/>
                    </a:cubicBezTo>
                    <a:cubicBezTo>
                      <a:pt x="208" y="1"/>
                      <a:pt x="166" y="0"/>
                      <a:pt x="160" y="1"/>
                    </a:cubicBezTo>
                    <a:cubicBezTo>
                      <a:pt x="134" y="4"/>
                      <a:pt x="102" y="28"/>
                      <a:pt x="86" y="39"/>
                    </a:cubicBezTo>
                    <a:cubicBezTo>
                      <a:pt x="64" y="53"/>
                      <a:pt x="57" y="62"/>
                      <a:pt x="55" y="63"/>
                    </a:cubicBezTo>
                    <a:cubicBezTo>
                      <a:pt x="49" y="68"/>
                      <a:pt x="54" y="80"/>
                      <a:pt x="43" y="90"/>
                    </a:cubicBezTo>
                    <a:cubicBezTo>
                      <a:pt x="32" y="100"/>
                      <a:pt x="25" y="92"/>
                      <a:pt x="18" y="98"/>
                    </a:cubicBezTo>
                    <a:cubicBezTo>
                      <a:pt x="15" y="101"/>
                      <a:pt x="5" y="108"/>
                      <a:pt x="3" y="110"/>
                    </a:cubicBezTo>
                    <a:cubicBezTo>
                      <a:pt x="0" y="113"/>
                      <a:pt x="0" y="117"/>
                      <a:pt x="2" y="120"/>
                    </a:cubicBezTo>
                    <a:cubicBezTo>
                      <a:pt x="2" y="120"/>
                      <a:pt x="28" y="148"/>
                      <a:pt x="30" y="150"/>
                    </a:cubicBezTo>
                    <a:cubicBezTo>
                      <a:pt x="32" y="153"/>
                      <a:pt x="38" y="155"/>
                      <a:pt x="41" y="152"/>
                    </a:cubicBezTo>
                    <a:cubicBezTo>
                      <a:pt x="45" y="149"/>
                      <a:pt x="54" y="141"/>
                      <a:pt x="55" y="139"/>
                    </a:cubicBezTo>
                    <a:cubicBezTo>
                      <a:pt x="57" y="138"/>
                      <a:pt x="54" y="122"/>
                      <a:pt x="62" y="116"/>
                    </a:cubicBezTo>
                    <a:close/>
                    <a:moveTo>
                      <a:pt x="177" y="126"/>
                    </a:moveTo>
                    <a:cubicBezTo>
                      <a:pt x="174" y="123"/>
                      <a:pt x="171" y="123"/>
                      <a:pt x="169" y="125"/>
                    </a:cubicBezTo>
                    <a:cubicBezTo>
                      <a:pt x="140" y="150"/>
                      <a:pt x="140" y="150"/>
                      <a:pt x="140" y="150"/>
                    </a:cubicBezTo>
                    <a:cubicBezTo>
                      <a:pt x="138" y="152"/>
                      <a:pt x="137" y="156"/>
                      <a:pt x="139" y="158"/>
                    </a:cubicBezTo>
                    <a:cubicBezTo>
                      <a:pt x="305" y="347"/>
                      <a:pt x="305" y="347"/>
                      <a:pt x="305" y="347"/>
                    </a:cubicBezTo>
                    <a:cubicBezTo>
                      <a:pt x="309" y="352"/>
                      <a:pt x="316" y="352"/>
                      <a:pt x="320" y="348"/>
                    </a:cubicBezTo>
                    <a:cubicBezTo>
                      <a:pt x="340" y="332"/>
                      <a:pt x="340" y="332"/>
                      <a:pt x="340" y="332"/>
                    </a:cubicBezTo>
                    <a:cubicBezTo>
                      <a:pt x="344" y="328"/>
                      <a:pt x="345" y="321"/>
                      <a:pt x="341" y="317"/>
                    </a:cubicBezTo>
                    <a:lnTo>
                      <a:pt x="177" y="126"/>
                    </a:lnTo>
                    <a:close/>
                    <a:moveTo>
                      <a:pt x="398" y="46"/>
                    </a:moveTo>
                    <a:cubicBezTo>
                      <a:pt x="396" y="36"/>
                      <a:pt x="391" y="38"/>
                      <a:pt x="389" y="42"/>
                    </a:cubicBezTo>
                    <a:cubicBezTo>
                      <a:pt x="386" y="46"/>
                      <a:pt x="374" y="64"/>
                      <a:pt x="369" y="72"/>
                    </a:cubicBezTo>
                    <a:cubicBezTo>
                      <a:pt x="364" y="80"/>
                      <a:pt x="353" y="96"/>
                      <a:pt x="331" y="80"/>
                    </a:cubicBezTo>
                    <a:cubicBezTo>
                      <a:pt x="308" y="64"/>
                      <a:pt x="316" y="53"/>
                      <a:pt x="320" y="45"/>
                    </a:cubicBezTo>
                    <a:cubicBezTo>
                      <a:pt x="324" y="38"/>
                      <a:pt x="336" y="16"/>
                      <a:pt x="338" y="13"/>
                    </a:cubicBezTo>
                    <a:cubicBezTo>
                      <a:pt x="340" y="11"/>
                      <a:pt x="338" y="3"/>
                      <a:pt x="330" y="6"/>
                    </a:cubicBezTo>
                    <a:cubicBezTo>
                      <a:pt x="323" y="9"/>
                      <a:pt x="280" y="27"/>
                      <a:pt x="274" y="51"/>
                    </a:cubicBezTo>
                    <a:cubicBezTo>
                      <a:pt x="268" y="76"/>
                      <a:pt x="279" y="99"/>
                      <a:pt x="257" y="121"/>
                    </a:cubicBezTo>
                    <a:cubicBezTo>
                      <a:pt x="230" y="149"/>
                      <a:pt x="230" y="149"/>
                      <a:pt x="230" y="149"/>
                    </a:cubicBezTo>
                    <a:cubicBezTo>
                      <a:pt x="257" y="181"/>
                      <a:pt x="257" y="181"/>
                      <a:pt x="257" y="181"/>
                    </a:cubicBezTo>
                    <a:cubicBezTo>
                      <a:pt x="290" y="149"/>
                      <a:pt x="290" y="149"/>
                      <a:pt x="290" y="149"/>
                    </a:cubicBezTo>
                    <a:cubicBezTo>
                      <a:pt x="298" y="141"/>
                      <a:pt x="315" y="134"/>
                      <a:pt x="330" y="137"/>
                    </a:cubicBezTo>
                    <a:cubicBezTo>
                      <a:pt x="363" y="144"/>
                      <a:pt x="381" y="132"/>
                      <a:pt x="391" y="112"/>
                    </a:cubicBezTo>
                    <a:cubicBezTo>
                      <a:pt x="401" y="94"/>
                      <a:pt x="399" y="56"/>
                      <a:pt x="398" y="46"/>
                    </a:cubicBezTo>
                    <a:close/>
                    <a:moveTo>
                      <a:pt x="55" y="319"/>
                    </a:moveTo>
                    <a:cubicBezTo>
                      <a:pt x="50" y="323"/>
                      <a:pt x="50" y="330"/>
                      <a:pt x="55" y="334"/>
                    </a:cubicBezTo>
                    <a:cubicBezTo>
                      <a:pt x="74" y="353"/>
                      <a:pt x="74" y="353"/>
                      <a:pt x="74" y="353"/>
                    </a:cubicBezTo>
                    <a:cubicBezTo>
                      <a:pt x="78" y="357"/>
                      <a:pt x="84" y="355"/>
                      <a:pt x="89" y="351"/>
                    </a:cubicBezTo>
                    <a:cubicBezTo>
                      <a:pt x="187" y="254"/>
                      <a:pt x="187" y="254"/>
                      <a:pt x="187" y="254"/>
                    </a:cubicBezTo>
                    <a:cubicBezTo>
                      <a:pt x="157" y="220"/>
                      <a:pt x="157" y="220"/>
                      <a:pt x="157" y="220"/>
                    </a:cubicBezTo>
                    <a:lnTo>
                      <a:pt x="55" y="3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377"/>
                <a:endParaRPr lang="uk-UA">
                  <a:solidFill>
                    <a:srgbClr val="000000"/>
                  </a:solidFill>
                  <a:latin typeface="IBM Plex Sans"/>
                </a:endParaRPr>
              </a:p>
            </p:txBody>
          </p:sp>
        </p:grpSp>
        <p:grpSp>
          <p:nvGrpSpPr>
            <p:cNvPr id="14" name="Gruppo 13">
              <a:extLst>
                <a:ext uri="{FF2B5EF4-FFF2-40B4-BE49-F238E27FC236}">
                  <a16:creationId xmlns:a16="http://schemas.microsoft.com/office/drawing/2014/main" id="{D55C9876-D794-40AE-A665-1B8677C4B348}"/>
                </a:ext>
              </a:extLst>
            </p:cNvPr>
            <p:cNvGrpSpPr/>
            <p:nvPr/>
          </p:nvGrpSpPr>
          <p:grpSpPr>
            <a:xfrm>
              <a:off x="1259632" y="4022544"/>
              <a:ext cx="294907" cy="277398"/>
              <a:chOff x="3654184" y="1119887"/>
              <a:chExt cx="710182" cy="710182"/>
            </a:xfrm>
          </p:grpSpPr>
          <p:grpSp>
            <p:nvGrpSpPr>
              <p:cNvPr id="27" name="Gruppo 26">
                <a:extLst>
                  <a:ext uri="{FF2B5EF4-FFF2-40B4-BE49-F238E27FC236}">
                    <a16:creationId xmlns:a16="http://schemas.microsoft.com/office/drawing/2014/main" id="{C07A7EA9-33E5-4093-8EFA-99F39B223A1A}"/>
                  </a:ext>
                </a:extLst>
              </p:cNvPr>
              <p:cNvGrpSpPr/>
              <p:nvPr/>
            </p:nvGrpSpPr>
            <p:grpSpPr>
              <a:xfrm>
                <a:off x="3654184" y="1119887"/>
                <a:ext cx="710182" cy="710182"/>
                <a:chOff x="2640295" y="2743083"/>
                <a:chExt cx="710182" cy="710182"/>
              </a:xfrm>
            </p:grpSpPr>
            <p:sp>
              <p:nvSpPr>
                <p:cNvPr id="29" name="Oval 47">
                  <a:extLst>
                    <a:ext uri="{FF2B5EF4-FFF2-40B4-BE49-F238E27FC236}">
                      <a16:creationId xmlns:a16="http://schemas.microsoft.com/office/drawing/2014/main" id="{16D559E6-6F6A-4FCE-9BEF-8B13A401EDC7}"/>
                    </a:ext>
                  </a:extLst>
                </p:cNvPr>
                <p:cNvSpPr/>
                <p:nvPr/>
              </p:nvSpPr>
              <p:spPr>
                <a:xfrm>
                  <a:off x="2640295" y="2743083"/>
                  <a:ext cx="710182" cy="710182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it-IT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4377"/>
                  <a:endParaRPr lang="uk-UA" dirty="0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30" name="Freeform 695">
                  <a:extLst>
                    <a:ext uri="{FF2B5EF4-FFF2-40B4-BE49-F238E27FC236}">
                      <a16:creationId xmlns:a16="http://schemas.microsoft.com/office/drawing/2014/main" id="{8D8D796B-A0E5-4CA5-BA24-B6083D963A4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913509" y="3001816"/>
                  <a:ext cx="258935" cy="258790"/>
                </a:xfrm>
                <a:custGeom>
                  <a:avLst/>
                  <a:gdLst>
                    <a:gd name="T0" fmla="*/ 300 w 320"/>
                    <a:gd name="T1" fmla="*/ 0 h 360"/>
                    <a:gd name="T2" fmla="*/ 256 w 320"/>
                    <a:gd name="T3" fmla="*/ 0 h 360"/>
                    <a:gd name="T4" fmla="*/ 240 w 320"/>
                    <a:gd name="T5" fmla="*/ 20 h 360"/>
                    <a:gd name="T6" fmla="*/ 240 w 320"/>
                    <a:gd name="T7" fmla="*/ 360 h 360"/>
                    <a:gd name="T8" fmla="*/ 320 w 320"/>
                    <a:gd name="T9" fmla="*/ 360 h 360"/>
                    <a:gd name="T10" fmla="*/ 320 w 320"/>
                    <a:gd name="T11" fmla="*/ 20 h 360"/>
                    <a:gd name="T12" fmla="*/ 300 w 320"/>
                    <a:gd name="T13" fmla="*/ 0 h 360"/>
                    <a:gd name="T14" fmla="*/ 180 w 320"/>
                    <a:gd name="T15" fmla="*/ 120 h 360"/>
                    <a:gd name="T16" fmla="*/ 136 w 320"/>
                    <a:gd name="T17" fmla="*/ 120 h 360"/>
                    <a:gd name="T18" fmla="*/ 120 w 320"/>
                    <a:gd name="T19" fmla="*/ 140 h 360"/>
                    <a:gd name="T20" fmla="*/ 120 w 320"/>
                    <a:gd name="T21" fmla="*/ 360 h 360"/>
                    <a:gd name="T22" fmla="*/ 200 w 320"/>
                    <a:gd name="T23" fmla="*/ 360 h 360"/>
                    <a:gd name="T24" fmla="*/ 200 w 320"/>
                    <a:gd name="T25" fmla="*/ 140 h 360"/>
                    <a:gd name="T26" fmla="*/ 180 w 320"/>
                    <a:gd name="T27" fmla="*/ 120 h 360"/>
                    <a:gd name="T28" fmla="*/ 60 w 320"/>
                    <a:gd name="T29" fmla="*/ 240 h 360"/>
                    <a:gd name="T30" fmla="*/ 16 w 320"/>
                    <a:gd name="T31" fmla="*/ 240 h 360"/>
                    <a:gd name="T32" fmla="*/ 0 w 320"/>
                    <a:gd name="T33" fmla="*/ 260 h 360"/>
                    <a:gd name="T34" fmla="*/ 0 w 320"/>
                    <a:gd name="T35" fmla="*/ 360 h 360"/>
                    <a:gd name="T36" fmla="*/ 80 w 320"/>
                    <a:gd name="T37" fmla="*/ 360 h 360"/>
                    <a:gd name="T38" fmla="*/ 80 w 320"/>
                    <a:gd name="T39" fmla="*/ 260 h 360"/>
                    <a:gd name="T40" fmla="*/ 60 w 320"/>
                    <a:gd name="T41" fmla="*/ 240 h 3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20" h="360">
                      <a:moveTo>
                        <a:pt x="300" y="0"/>
                      </a:moveTo>
                      <a:cubicBezTo>
                        <a:pt x="256" y="0"/>
                        <a:pt x="256" y="0"/>
                        <a:pt x="256" y="0"/>
                      </a:cubicBezTo>
                      <a:cubicBezTo>
                        <a:pt x="245" y="0"/>
                        <a:pt x="240" y="9"/>
                        <a:pt x="240" y="20"/>
                      </a:cubicBezTo>
                      <a:cubicBezTo>
                        <a:pt x="240" y="360"/>
                        <a:pt x="240" y="360"/>
                        <a:pt x="240" y="360"/>
                      </a:cubicBezTo>
                      <a:cubicBezTo>
                        <a:pt x="320" y="360"/>
                        <a:pt x="320" y="360"/>
                        <a:pt x="320" y="360"/>
                      </a:cubicBezTo>
                      <a:cubicBezTo>
                        <a:pt x="320" y="20"/>
                        <a:pt x="320" y="20"/>
                        <a:pt x="320" y="20"/>
                      </a:cubicBezTo>
                      <a:cubicBezTo>
                        <a:pt x="320" y="9"/>
                        <a:pt x="311" y="0"/>
                        <a:pt x="300" y="0"/>
                      </a:cubicBezTo>
                      <a:close/>
                      <a:moveTo>
                        <a:pt x="180" y="120"/>
                      </a:moveTo>
                      <a:cubicBezTo>
                        <a:pt x="136" y="120"/>
                        <a:pt x="136" y="120"/>
                        <a:pt x="136" y="120"/>
                      </a:cubicBezTo>
                      <a:cubicBezTo>
                        <a:pt x="125" y="120"/>
                        <a:pt x="120" y="129"/>
                        <a:pt x="120" y="140"/>
                      </a:cubicBezTo>
                      <a:cubicBezTo>
                        <a:pt x="120" y="360"/>
                        <a:pt x="120" y="360"/>
                        <a:pt x="120" y="360"/>
                      </a:cubicBezTo>
                      <a:cubicBezTo>
                        <a:pt x="200" y="360"/>
                        <a:pt x="200" y="360"/>
                        <a:pt x="200" y="360"/>
                      </a:cubicBezTo>
                      <a:cubicBezTo>
                        <a:pt x="200" y="140"/>
                        <a:pt x="200" y="140"/>
                        <a:pt x="200" y="140"/>
                      </a:cubicBezTo>
                      <a:cubicBezTo>
                        <a:pt x="200" y="129"/>
                        <a:pt x="191" y="120"/>
                        <a:pt x="180" y="120"/>
                      </a:cubicBezTo>
                      <a:close/>
                      <a:moveTo>
                        <a:pt x="60" y="240"/>
                      </a:moveTo>
                      <a:cubicBezTo>
                        <a:pt x="16" y="240"/>
                        <a:pt x="16" y="240"/>
                        <a:pt x="16" y="240"/>
                      </a:cubicBezTo>
                      <a:cubicBezTo>
                        <a:pt x="5" y="240"/>
                        <a:pt x="0" y="249"/>
                        <a:pt x="0" y="260"/>
                      </a:cubicBezTo>
                      <a:cubicBezTo>
                        <a:pt x="0" y="360"/>
                        <a:pt x="0" y="360"/>
                        <a:pt x="0" y="360"/>
                      </a:cubicBezTo>
                      <a:cubicBezTo>
                        <a:pt x="80" y="360"/>
                        <a:pt x="80" y="360"/>
                        <a:pt x="80" y="360"/>
                      </a:cubicBezTo>
                      <a:cubicBezTo>
                        <a:pt x="80" y="260"/>
                        <a:pt x="80" y="260"/>
                        <a:pt x="80" y="260"/>
                      </a:cubicBezTo>
                      <a:cubicBezTo>
                        <a:pt x="80" y="249"/>
                        <a:pt x="71" y="240"/>
                        <a:pt x="60" y="24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it-IT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377"/>
                  <a:endParaRPr lang="uk-UA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</p:grpSp>
          <p:sp>
            <p:nvSpPr>
              <p:cNvPr id="28" name="Freeform 492">
                <a:extLst>
                  <a:ext uri="{FF2B5EF4-FFF2-40B4-BE49-F238E27FC236}">
                    <a16:creationId xmlns:a16="http://schemas.microsoft.com/office/drawing/2014/main" id="{B761B758-F887-46AE-9DF1-0B7D7890A0D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67042" y="1316588"/>
                <a:ext cx="266796" cy="239601"/>
              </a:xfrm>
              <a:custGeom>
                <a:avLst/>
                <a:gdLst>
                  <a:gd name="T0" fmla="*/ 303 w 336"/>
                  <a:gd name="T1" fmla="*/ 168 h 336"/>
                  <a:gd name="T2" fmla="*/ 336 w 336"/>
                  <a:gd name="T3" fmla="*/ 119 h 336"/>
                  <a:gd name="T4" fmla="*/ 322 w 336"/>
                  <a:gd name="T5" fmla="*/ 86 h 336"/>
                  <a:gd name="T6" fmla="*/ 268 w 336"/>
                  <a:gd name="T7" fmla="*/ 68 h 336"/>
                  <a:gd name="T8" fmla="*/ 254 w 336"/>
                  <a:gd name="T9" fmla="*/ 14 h 336"/>
                  <a:gd name="T10" fmla="*/ 221 w 336"/>
                  <a:gd name="T11" fmla="*/ 0 h 336"/>
                  <a:gd name="T12" fmla="*/ 168 w 336"/>
                  <a:gd name="T13" fmla="*/ 32 h 336"/>
                  <a:gd name="T14" fmla="*/ 115 w 336"/>
                  <a:gd name="T15" fmla="*/ 0 h 336"/>
                  <a:gd name="T16" fmla="*/ 81 w 336"/>
                  <a:gd name="T17" fmla="*/ 14 h 336"/>
                  <a:gd name="T18" fmla="*/ 68 w 336"/>
                  <a:gd name="T19" fmla="*/ 68 h 336"/>
                  <a:gd name="T20" fmla="*/ 14 w 336"/>
                  <a:gd name="T21" fmla="*/ 86 h 336"/>
                  <a:gd name="T22" fmla="*/ 0 w 336"/>
                  <a:gd name="T23" fmla="*/ 119 h 336"/>
                  <a:gd name="T24" fmla="*/ 32 w 336"/>
                  <a:gd name="T25" fmla="*/ 168 h 336"/>
                  <a:gd name="T26" fmla="*/ 0 w 336"/>
                  <a:gd name="T27" fmla="*/ 221 h 336"/>
                  <a:gd name="T28" fmla="*/ 14 w 336"/>
                  <a:gd name="T29" fmla="*/ 254 h 336"/>
                  <a:gd name="T30" fmla="*/ 68 w 336"/>
                  <a:gd name="T31" fmla="*/ 268 h 336"/>
                  <a:gd name="T32" fmla="*/ 81 w 336"/>
                  <a:gd name="T33" fmla="*/ 322 h 336"/>
                  <a:gd name="T34" fmla="*/ 115 w 336"/>
                  <a:gd name="T35" fmla="*/ 336 h 336"/>
                  <a:gd name="T36" fmla="*/ 168 w 336"/>
                  <a:gd name="T37" fmla="*/ 304 h 336"/>
                  <a:gd name="T38" fmla="*/ 221 w 336"/>
                  <a:gd name="T39" fmla="*/ 336 h 336"/>
                  <a:gd name="T40" fmla="*/ 254 w 336"/>
                  <a:gd name="T41" fmla="*/ 322 h 336"/>
                  <a:gd name="T42" fmla="*/ 268 w 336"/>
                  <a:gd name="T43" fmla="*/ 268 h 336"/>
                  <a:gd name="T44" fmla="*/ 322 w 336"/>
                  <a:gd name="T45" fmla="*/ 250 h 336"/>
                  <a:gd name="T46" fmla="*/ 336 w 336"/>
                  <a:gd name="T47" fmla="*/ 217 h 336"/>
                  <a:gd name="T48" fmla="*/ 303 w 336"/>
                  <a:gd name="T49" fmla="*/ 168 h 336"/>
                  <a:gd name="T50" fmla="*/ 168 w 336"/>
                  <a:gd name="T51" fmla="*/ 241 h 336"/>
                  <a:gd name="T52" fmla="*/ 95 w 336"/>
                  <a:gd name="T53" fmla="*/ 168 h 336"/>
                  <a:gd name="T54" fmla="*/ 168 w 336"/>
                  <a:gd name="T55" fmla="*/ 95 h 336"/>
                  <a:gd name="T56" fmla="*/ 241 w 336"/>
                  <a:gd name="T57" fmla="*/ 168 h 336"/>
                  <a:gd name="T58" fmla="*/ 168 w 336"/>
                  <a:gd name="T59" fmla="*/ 241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6" h="336">
                    <a:moveTo>
                      <a:pt x="303" y="168"/>
                    </a:moveTo>
                    <a:cubicBezTo>
                      <a:pt x="303" y="147"/>
                      <a:pt x="316" y="130"/>
                      <a:pt x="336" y="119"/>
                    </a:cubicBezTo>
                    <a:cubicBezTo>
                      <a:pt x="332" y="107"/>
                      <a:pt x="328" y="96"/>
                      <a:pt x="322" y="86"/>
                    </a:cubicBezTo>
                    <a:cubicBezTo>
                      <a:pt x="300" y="91"/>
                      <a:pt x="283" y="83"/>
                      <a:pt x="268" y="68"/>
                    </a:cubicBezTo>
                    <a:cubicBezTo>
                      <a:pt x="253" y="53"/>
                      <a:pt x="248" y="36"/>
                      <a:pt x="254" y="14"/>
                    </a:cubicBezTo>
                    <a:cubicBezTo>
                      <a:pt x="244" y="8"/>
                      <a:pt x="232" y="3"/>
                      <a:pt x="221" y="0"/>
                    </a:cubicBezTo>
                    <a:cubicBezTo>
                      <a:pt x="209" y="19"/>
                      <a:pt x="189" y="32"/>
                      <a:pt x="168" y="32"/>
                    </a:cubicBezTo>
                    <a:cubicBezTo>
                      <a:pt x="147" y="32"/>
                      <a:pt x="126" y="19"/>
                      <a:pt x="115" y="0"/>
                    </a:cubicBezTo>
                    <a:cubicBezTo>
                      <a:pt x="103" y="3"/>
                      <a:pt x="92" y="8"/>
                      <a:pt x="81" y="14"/>
                    </a:cubicBezTo>
                    <a:cubicBezTo>
                      <a:pt x="87" y="36"/>
                      <a:pt x="83" y="53"/>
                      <a:pt x="68" y="68"/>
                    </a:cubicBezTo>
                    <a:cubicBezTo>
                      <a:pt x="53" y="83"/>
                      <a:pt x="35" y="91"/>
                      <a:pt x="14" y="86"/>
                    </a:cubicBezTo>
                    <a:cubicBezTo>
                      <a:pt x="8" y="96"/>
                      <a:pt x="3" y="107"/>
                      <a:pt x="0" y="119"/>
                    </a:cubicBezTo>
                    <a:cubicBezTo>
                      <a:pt x="19" y="130"/>
                      <a:pt x="32" y="147"/>
                      <a:pt x="32" y="168"/>
                    </a:cubicBezTo>
                    <a:cubicBezTo>
                      <a:pt x="32" y="189"/>
                      <a:pt x="19" y="209"/>
                      <a:pt x="0" y="221"/>
                    </a:cubicBezTo>
                    <a:cubicBezTo>
                      <a:pt x="3" y="232"/>
                      <a:pt x="8" y="244"/>
                      <a:pt x="14" y="254"/>
                    </a:cubicBezTo>
                    <a:cubicBezTo>
                      <a:pt x="35" y="248"/>
                      <a:pt x="53" y="253"/>
                      <a:pt x="68" y="268"/>
                    </a:cubicBezTo>
                    <a:cubicBezTo>
                      <a:pt x="83" y="283"/>
                      <a:pt x="87" y="300"/>
                      <a:pt x="81" y="322"/>
                    </a:cubicBezTo>
                    <a:cubicBezTo>
                      <a:pt x="92" y="328"/>
                      <a:pt x="103" y="332"/>
                      <a:pt x="115" y="336"/>
                    </a:cubicBezTo>
                    <a:cubicBezTo>
                      <a:pt x="126" y="316"/>
                      <a:pt x="147" y="304"/>
                      <a:pt x="168" y="304"/>
                    </a:cubicBezTo>
                    <a:cubicBezTo>
                      <a:pt x="189" y="304"/>
                      <a:pt x="209" y="316"/>
                      <a:pt x="221" y="336"/>
                    </a:cubicBezTo>
                    <a:cubicBezTo>
                      <a:pt x="232" y="332"/>
                      <a:pt x="244" y="328"/>
                      <a:pt x="254" y="322"/>
                    </a:cubicBezTo>
                    <a:cubicBezTo>
                      <a:pt x="248" y="300"/>
                      <a:pt x="253" y="283"/>
                      <a:pt x="268" y="268"/>
                    </a:cubicBezTo>
                    <a:cubicBezTo>
                      <a:pt x="283" y="253"/>
                      <a:pt x="300" y="244"/>
                      <a:pt x="322" y="250"/>
                    </a:cubicBezTo>
                    <a:cubicBezTo>
                      <a:pt x="328" y="240"/>
                      <a:pt x="332" y="228"/>
                      <a:pt x="336" y="217"/>
                    </a:cubicBezTo>
                    <a:cubicBezTo>
                      <a:pt x="316" y="205"/>
                      <a:pt x="303" y="189"/>
                      <a:pt x="303" y="168"/>
                    </a:cubicBezTo>
                    <a:close/>
                    <a:moveTo>
                      <a:pt x="168" y="241"/>
                    </a:moveTo>
                    <a:cubicBezTo>
                      <a:pt x="127" y="241"/>
                      <a:pt x="95" y="208"/>
                      <a:pt x="95" y="168"/>
                    </a:cubicBezTo>
                    <a:cubicBezTo>
                      <a:pt x="95" y="128"/>
                      <a:pt x="127" y="95"/>
                      <a:pt x="168" y="95"/>
                    </a:cubicBezTo>
                    <a:cubicBezTo>
                      <a:pt x="208" y="95"/>
                      <a:pt x="241" y="128"/>
                      <a:pt x="241" y="168"/>
                    </a:cubicBezTo>
                    <a:cubicBezTo>
                      <a:pt x="241" y="208"/>
                      <a:pt x="208" y="241"/>
                      <a:pt x="168" y="2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377"/>
                <a:endParaRPr lang="uk-UA" dirty="0">
                  <a:solidFill>
                    <a:srgbClr val="000000"/>
                  </a:solidFill>
                  <a:latin typeface="IBM Plex Sans"/>
                </a:endParaRPr>
              </a:p>
            </p:txBody>
          </p:sp>
        </p:grpSp>
        <p:grpSp>
          <p:nvGrpSpPr>
            <p:cNvPr id="15" name="Gruppo 14">
              <a:extLst>
                <a:ext uri="{FF2B5EF4-FFF2-40B4-BE49-F238E27FC236}">
                  <a16:creationId xmlns:a16="http://schemas.microsoft.com/office/drawing/2014/main" id="{3D530866-3879-47D0-A094-AA15034DAF04}"/>
                </a:ext>
              </a:extLst>
            </p:cNvPr>
            <p:cNvGrpSpPr/>
            <p:nvPr/>
          </p:nvGrpSpPr>
          <p:grpSpPr>
            <a:xfrm>
              <a:off x="1187624" y="3507854"/>
              <a:ext cx="294907" cy="277398"/>
              <a:chOff x="3705636" y="4421531"/>
              <a:chExt cx="710182" cy="710182"/>
            </a:xfrm>
          </p:grpSpPr>
          <p:sp>
            <p:nvSpPr>
              <p:cNvPr id="25" name="Oval 47">
                <a:extLst>
                  <a:ext uri="{FF2B5EF4-FFF2-40B4-BE49-F238E27FC236}">
                    <a16:creationId xmlns:a16="http://schemas.microsoft.com/office/drawing/2014/main" id="{552472C1-1197-4A27-8273-5C5476409760}"/>
                  </a:ext>
                </a:extLst>
              </p:cNvPr>
              <p:cNvSpPr/>
              <p:nvPr/>
            </p:nvSpPr>
            <p:spPr>
              <a:xfrm>
                <a:off x="3705636" y="4421531"/>
                <a:ext cx="710182" cy="710182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77"/>
                <a:endParaRPr lang="uk-UA" dirty="0">
                  <a:solidFill>
                    <a:srgbClr val="000000"/>
                  </a:solidFill>
                  <a:latin typeface="IBM Plex Sans"/>
                </a:endParaRPr>
              </a:p>
            </p:txBody>
          </p:sp>
          <p:sp>
            <p:nvSpPr>
              <p:cNvPr id="26" name="Freeform 548">
                <a:extLst>
                  <a:ext uri="{FF2B5EF4-FFF2-40B4-BE49-F238E27FC236}">
                    <a16:creationId xmlns:a16="http://schemas.microsoft.com/office/drawing/2014/main" id="{E22B74CF-F6E7-48E7-A979-F34FB3E3E8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70339" y="4648803"/>
                <a:ext cx="385142" cy="255637"/>
              </a:xfrm>
              <a:custGeom>
                <a:avLst/>
                <a:gdLst>
                  <a:gd name="T0" fmla="*/ 182 w 400"/>
                  <a:gd name="T1" fmla="*/ 180 h 340"/>
                  <a:gd name="T2" fmla="*/ 218 w 400"/>
                  <a:gd name="T3" fmla="*/ 180 h 340"/>
                  <a:gd name="T4" fmla="*/ 218 w 400"/>
                  <a:gd name="T5" fmla="*/ 220 h 340"/>
                  <a:gd name="T6" fmla="*/ 400 w 400"/>
                  <a:gd name="T7" fmla="*/ 220 h 340"/>
                  <a:gd name="T8" fmla="*/ 396 w 400"/>
                  <a:gd name="T9" fmla="*/ 103 h 340"/>
                  <a:gd name="T10" fmla="*/ 356 w 400"/>
                  <a:gd name="T11" fmla="*/ 60 h 340"/>
                  <a:gd name="T12" fmla="*/ 292 w 400"/>
                  <a:gd name="T13" fmla="*/ 60 h 340"/>
                  <a:gd name="T14" fmla="*/ 268 w 400"/>
                  <a:gd name="T15" fmla="*/ 15 h 340"/>
                  <a:gd name="T16" fmla="*/ 244 w 400"/>
                  <a:gd name="T17" fmla="*/ 0 h 340"/>
                  <a:gd name="T18" fmla="*/ 155 w 400"/>
                  <a:gd name="T19" fmla="*/ 0 h 340"/>
                  <a:gd name="T20" fmla="*/ 132 w 400"/>
                  <a:gd name="T21" fmla="*/ 15 h 340"/>
                  <a:gd name="T22" fmla="*/ 108 w 400"/>
                  <a:gd name="T23" fmla="*/ 60 h 340"/>
                  <a:gd name="T24" fmla="*/ 44 w 400"/>
                  <a:gd name="T25" fmla="*/ 60 h 340"/>
                  <a:gd name="T26" fmla="*/ 4 w 400"/>
                  <a:gd name="T27" fmla="*/ 103 h 340"/>
                  <a:gd name="T28" fmla="*/ 0 w 400"/>
                  <a:gd name="T29" fmla="*/ 220 h 340"/>
                  <a:gd name="T30" fmla="*/ 182 w 400"/>
                  <a:gd name="T31" fmla="*/ 220 h 340"/>
                  <a:gd name="T32" fmla="*/ 182 w 400"/>
                  <a:gd name="T33" fmla="*/ 180 h 340"/>
                  <a:gd name="T34" fmla="*/ 153 w 400"/>
                  <a:gd name="T35" fmla="*/ 38 h 340"/>
                  <a:gd name="T36" fmla="*/ 169 w 400"/>
                  <a:gd name="T37" fmla="*/ 28 h 340"/>
                  <a:gd name="T38" fmla="*/ 230 w 400"/>
                  <a:gd name="T39" fmla="*/ 28 h 340"/>
                  <a:gd name="T40" fmla="*/ 247 w 400"/>
                  <a:gd name="T41" fmla="*/ 38 h 340"/>
                  <a:gd name="T42" fmla="*/ 258 w 400"/>
                  <a:gd name="T43" fmla="*/ 60 h 340"/>
                  <a:gd name="T44" fmla="*/ 141 w 400"/>
                  <a:gd name="T45" fmla="*/ 60 h 340"/>
                  <a:gd name="T46" fmla="*/ 153 w 400"/>
                  <a:gd name="T47" fmla="*/ 38 h 340"/>
                  <a:gd name="T48" fmla="*/ 218 w 400"/>
                  <a:gd name="T49" fmla="*/ 280 h 340"/>
                  <a:gd name="T50" fmla="*/ 182 w 400"/>
                  <a:gd name="T51" fmla="*/ 280 h 340"/>
                  <a:gd name="T52" fmla="*/ 182 w 400"/>
                  <a:gd name="T53" fmla="*/ 240 h 340"/>
                  <a:gd name="T54" fmla="*/ 10 w 400"/>
                  <a:gd name="T55" fmla="*/ 240 h 340"/>
                  <a:gd name="T56" fmla="*/ 14 w 400"/>
                  <a:gd name="T57" fmla="*/ 306 h 340"/>
                  <a:gd name="T58" fmla="*/ 50 w 400"/>
                  <a:gd name="T59" fmla="*/ 340 h 340"/>
                  <a:gd name="T60" fmla="*/ 350 w 400"/>
                  <a:gd name="T61" fmla="*/ 340 h 340"/>
                  <a:gd name="T62" fmla="*/ 386 w 400"/>
                  <a:gd name="T63" fmla="*/ 306 h 340"/>
                  <a:gd name="T64" fmla="*/ 390 w 400"/>
                  <a:gd name="T65" fmla="*/ 240 h 340"/>
                  <a:gd name="T66" fmla="*/ 218 w 400"/>
                  <a:gd name="T67" fmla="*/ 240 h 340"/>
                  <a:gd name="T68" fmla="*/ 218 w 400"/>
                  <a:gd name="T69" fmla="*/ 28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00" h="340">
                    <a:moveTo>
                      <a:pt x="182" y="180"/>
                    </a:moveTo>
                    <a:cubicBezTo>
                      <a:pt x="218" y="180"/>
                      <a:pt x="218" y="180"/>
                      <a:pt x="218" y="180"/>
                    </a:cubicBezTo>
                    <a:cubicBezTo>
                      <a:pt x="218" y="220"/>
                      <a:pt x="218" y="220"/>
                      <a:pt x="218" y="220"/>
                    </a:cubicBezTo>
                    <a:cubicBezTo>
                      <a:pt x="400" y="220"/>
                      <a:pt x="400" y="220"/>
                      <a:pt x="400" y="220"/>
                    </a:cubicBezTo>
                    <a:cubicBezTo>
                      <a:pt x="400" y="220"/>
                      <a:pt x="397" y="131"/>
                      <a:pt x="396" y="103"/>
                    </a:cubicBezTo>
                    <a:cubicBezTo>
                      <a:pt x="395" y="76"/>
                      <a:pt x="385" y="60"/>
                      <a:pt x="356" y="60"/>
                    </a:cubicBezTo>
                    <a:cubicBezTo>
                      <a:pt x="292" y="60"/>
                      <a:pt x="292" y="60"/>
                      <a:pt x="292" y="60"/>
                    </a:cubicBezTo>
                    <a:cubicBezTo>
                      <a:pt x="282" y="41"/>
                      <a:pt x="271" y="21"/>
                      <a:pt x="268" y="15"/>
                    </a:cubicBezTo>
                    <a:cubicBezTo>
                      <a:pt x="261" y="2"/>
                      <a:pt x="259" y="0"/>
                      <a:pt x="244" y="0"/>
                    </a:cubicBezTo>
                    <a:cubicBezTo>
                      <a:pt x="155" y="0"/>
                      <a:pt x="155" y="0"/>
                      <a:pt x="155" y="0"/>
                    </a:cubicBezTo>
                    <a:cubicBezTo>
                      <a:pt x="141" y="0"/>
                      <a:pt x="138" y="2"/>
                      <a:pt x="132" y="15"/>
                    </a:cubicBezTo>
                    <a:cubicBezTo>
                      <a:pt x="129" y="21"/>
                      <a:pt x="118" y="41"/>
                      <a:pt x="108" y="60"/>
                    </a:cubicBezTo>
                    <a:cubicBezTo>
                      <a:pt x="44" y="60"/>
                      <a:pt x="44" y="60"/>
                      <a:pt x="44" y="60"/>
                    </a:cubicBezTo>
                    <a:cubicBezTo>
                      <a:pt x="14" y="60"/>
                      <a:pt x="5" y="76"/>
                      <a:pt x="4" y="103"/>
                    </a:cubicBezTo>
                    <a:cubicBezTo>
                      <a:pt x="3" y="129"/>
                      <a:pt x="0" y="220"/>
                      <a:pt x="0" y="220"/>
                    </a:cubicBezTo>
                    <a:cubicBezTo>
                      <a:pt x="182" y="220"/>
                      <a:pt x="182" y="220"/>
                      <a:pt x="182" y="220"/>
                    </a:cubicBezTo>
                    <a:lnTo>
                      <a:pt x="182" y="180"/>
                    </a:lnTo>
                    <a:close/>
                    <a:moveTo>
                      <a:pt x="153" y="38"/>
                    </a:moveTo>
                    <a:cubicBezTo>
                      <a:pt x="157" y="30"/>
                      <a:pt x="159" y="28"/>
                      <a:pt x="169" y="28"/>
                    </a:cubicBezTo>
                    <a:cubicBezTo>
                      <a:pt x="230" y="28"/>
                      <a:pt x="230" y="28"/>
                      <a:pt x="230" y="28"/>
                    </a:cubicBezTo>
                    <a:cubicBezTo>
                      <a:pt x="241" y="28"/>
                      <a:pt x="242" y="30"/>
                      <a:pt x="247" y="38"/>
                    </a:cubicBezTo>
                    <a:cubicBezTo>
                      <a:pt x="248" y="41"/>
                      <a:pt x="253" y="50"/>
                      <a:pt x="258" y="60"/>
                    </a:cubicBezTo>
                    <a:cubicBezTo>
                      <a:pt x="141" y="60"/>
                      <a:pt x="141" y="60"/>
                      <a:pt x="141" y="60"/>
                    </a:cubicBezTo>
                    <a:cubicBezTo>
                      <a:pt x="146" y="50"/>
                      <a:pt x="151" y="41"/>
                      <a:pt x="153" y="38"/>
                    </a:cubicBezTo>
                    <a:close/>
                    <a:moveTo>
                      <a:pt x="218" y="280"/>
                    </a:moveTo>
                    <a:cubicBezTo>
                      <a:pt x="182" y="280"/>
                      <a:pt x="182" y="280"/>
                      <a:pt x="182" y="280"/>
                    </a:cubicBezTo>
                    <a:cubicBezTo>
                      <a:pt x="182" y="240"/>
                      <a:pt x="182" y="240"/>
                      <a:pt x="182" y="240"/>
                    </a:cubicBezTo>
                    <a:cubicBezTo>
                      <a:pt x="10" y="240"/>
                      <a:pt x="10" y="240"/>
                      <a:pt x="10" y="240"/>
                    </a:cubicBezTo>
                    <a:cubicBezTo>
                      <a:pt x="10" y="240"/>
                      <a:pt x="12" y="276"/>
                      <a:pt x="14" y="306"/>
                    </a:cubicBezTo>
                    <a:cubicBezTo>
                      <a:pt x="14" y="319"/>
                      <a:pt x="18" y="340"/>
                      <a:pt x="50" y="340"/>
                    </a:cubicBezTo>
                    <a:cubicBezTo>
                      <a:pt x="350" y="340"/>
                      <a:pt x="350" y="340"/>
                      <a:pt x="350" y="340"/>
                    </a:cubicBezTo>
                    <a:cubicBezTo>
                      <a:pt x="381" y="340"/>
                      <a:pt x="385" y="319"/>
                      <a:pt x="386" y="306"/>
                    </a:cubicBezTo>
                    <a:cubicBezTo>
                      <a:pt x="388" y="275"/>
                      <a:pt x="390" y="240"/>
                      <a:pt x="390" y="240"/>
                    </a:cubicBezTo>
                    <a:cubicBezTo>
                      <a:pt x="218" y="240"/>
                      <a:pt x="218" y="240"/>
                      <a:pt x="218" y="240"/>
                    </a:cubicBezTo>
                    <a:lnTo>
                      <a:pt x="218" y="28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377"/>
                <a:endParaRPr lang="uk-UA">
                  <a:solidFill>
                    <a:srgbClr val="000000"/>
                  </a:solidFill>
                  <a:latin typeface="IBM Plex Sans"/>
                </a:endParaRPr>
              </a:p>
            </p:txBody>
          </p:sp>
        </p:grpSp>
        <p:grpSp>
          <p:nvGrpSpPr>
            <p:cNvPr id="16" name="Gruppo 15">
              <a:extLst>
                <a:ext uri="{FF2B5EF4-FFF2-40B4-BE49-F238E27FC236}">
                  <a16:creationId xmlns:a16="http://schemas.microsoft.com/office/drawing/2014/main" id="{4553CCD9-398F-4C85-AF8D-44A4074B1903}"/>
                </a:ext>
              </a:extLst>
            </p:cNvPr>
            <p:cNvGrpSpPr/>
            <p:nvPr/>
          </p:nvGrpSpPr>
          <p:grpSpPr>
            <a:xfrm>
              <a:off x="1252757" y="3137926"/>
              <a:ext cx="294907" cy="277398"/>
              <a:chOff x="972814" y="2504424"/>
              <a:chExt cx="710182" cy="710182"/>
            </a:xfrm>
          </p:grpSpPr>
          <p:sp>
            <p:nvSpPr>
              <p:cNvPr id="23" name="Oval 47">
                <a:extLst>
                  <a:ext uri="{FF2B5EF4-FFF2-40B4-BE49-F238E27FC236}">
                    <a16:creationId xmlns:a16="http://schemas.microsoft.com/office/drawing/2014/main" id="{96E2344C-1EFA-4743-A8D7-56B249E9F9F9}"/>
                  </a:ext>
                </a:extLst>
              </p:cNvPr>
              <p:cNvSpPr/>
              <p:nvPr/>
            </p:nvSpPr>
            <p:spPr>
              <a:xfrm>
                <a:off x="972814" y="2504424"/>
                <a:ext cx="710182" cy="710182"/>
              </a:xfrm>
              <a:prstGeom prst="ellipse">
                <a:avLst/>
              </a:prstGeom>
              <a:solidFill>
                <a:srgbClr val="ED7D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77"/>
                <a:endParaRPr lang="uk-UA" dirty="0">
                  <a:solidFill>
                    <a:srgbClr val="000000"/>
                  </a:solidFill>
                  <a:latin typeface="IBM Plex Sans"/>
                </a:endParaRPr>
              </a:p>
            </p:txBody>
          </p:sp>
          <p:sp>
            <p:nvSpPr>
              <p:cNvPr id="24" name="Freeform 587">
                <a:extLst>
                  <a:ext uri="{FF2B5EF4-FFF2-40B4-BE49-F238E27FC236}">
                    <a16:creationId xmlns:a16="http://schemas.microsoft.com/office/drawing/2014/main" id="{63733F55-9DB4-4B37-9A9B-EB0593E97C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36766" y="2679487"/>
                <a:ext cx="363648" cy="375575"/>
              </a:xfrm>
              <a:custGeom>
                <a:avLst/>
                <a:gdLst>
                  <a:gd name="T0" fmla="*/ 222 w 363"/>
                  <a:gd name="T1" fmla="*/ 242 h 372"/>
                  <a:gd name="T2" fmla="*/ 348 w 363"/>
                  <a:gd name="T3" fmla="*/ 23 h 372"/>
                  <a:gd name="T4" fmla="*/ 345 w 363"/>
                  <a:gd name="T5" fmla="*/ 18 h 372"/>
                  <a:gd name="T6" fmla="*/ 340 w 363"/>
                  <a:gd name="T7" fmla="*/ 16 h 372"/>
                  <a:gd name="T8" fmla="*/ 127 w 363"/>
                  <a:gd name="T9" fmla="*/ 144 h 372"/>
                  <a:gd name="T10" fmla="*/ 7 w 363"/>
                  <a:gd name="T11" fmla="*/ 246 h 372"/>
                  <a:gd name="T12" fmla="*/ 25 w 363"/>
                  <a:gd name="T13" fmla="*/ 265 h 372"/>
                  <a:gd name="T14" fmla="*/ 68 w 363"/>
                  <a:gd name="T15" fmla="*/ 249 h 372"/>
                  <a:gd name="T16" fmla="*/ 120 w 363"/>
                  <a:gd name="T17" fmla="*/ 302 h 372"/>
                  <a:gd name="T18" fmla="*/ 104 w 363"/>
                  <a:gd name="T19" fmla="*/ 346 h 372"/>
                  <a:gd name="T20" fmla="*/ 123 w 363"/>
                  <a:gd name="T21" fmla="*/ 364 h 372"/>
                  <a:gd name="T22" fmla="*/ 222 w 363"/>
                  <a:gd name="T23" fmla="*/ 242 h 372"/>
                  <a:gd name="T24" fmla="*/ 242 w 363"/>
                  <a:gd name="T25" fmla="*/ 124 h 372"/>
                  <a:gd name="T26" fmla="*/ 242 w 363"/>
                  <a:gd name="T27" fmla="*/ 79 h 372"/>
                  <a:gd name="T28" fmla="*/ 286 w 363"/>
                  <a:gd name="T29" fmla="*/ 79 h 372"/>
                  <a:gd name="T30" fmla="*/ 286 w 363"/>
                  <a:gd name="T31" fmla="*/ 124 h 372"/>
                  <a:gd name="T32" fmla="*/ 242 w 363"/>
                  <a:gd name="T33" fmla="*/ 124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3" h="372">
                    <a:moveTo>
                      <a:pt x="222" y="242"/>
                    </a:moveTo>
                    <a:cubicBezTo>
                      <a:pt x="222" y="242"/>
                      <a:pt x="363" y="140"/>
                      <a:pt x="348" y="23"/>
                    </a:cubicBezTo>
                    <a:cubicBezTo>
                      <a:pt x="347" y="21"/>
                      <a:pt x="346" y="19"/>
                      <a:pt x="345" y="18"/>
                    </a:cubicBezTo>
                    <a:cubicBezTo>
                      <a:pt x="344" y="17"/>
                      <a:pt x="343" y="16"/>
                      <a:pt x="340" y="16"/>
                    </a:cubicBezTo>
                    <a:cubicBezTo>
                      <a:pt x="226" y="0"/>
                      <a:pt x="127" y="144"/>
                      <a:pt x="127" y="144"/>
                    </a:cubicBezTo>
                    <a:cubicBezTo>
                      <a:pt x="40" y="134"/>
                      <a:pt x="46" y="151"/>
                      <a:pt x="7" y="246"/>
                    </a:cubicBezTo>
                    <a:cubicBezTo>
                      <a:pt x="0" y="264"/>
                      <a:pt x="12" y="270"/>
                      <a:pt x="25" y="265"/>
                    </a:cubicBezTo>
                    <a:cubicBezTo>
                      <a:pt x="39" y="260"/>
                      <a:pt x="68" y="249"/>
                      <a:pt x="68" y="249"/>
                    </a:cubicBezTo>
                    <a:cubicBezTo>
                      <a:pt x="120" y="302"/>
                      <a:pt x="120" y="302"/>
                      <a:pt x="120" y="302"/>
                    </a:cubicBezTo>
                    <a:cubicBezTo>
                      <a:pt x="120" y="302"/>
                      <a:pt x="109" y="332"/>
                      <a:pt x="104" y="346"/>
                    </a:cubicBezTo>
                    <a:cubicBezTo>
                      <a:pt x="99" y="359"/>
                      <a:pt x="105" y="372"/>
                      <a:pt x="123" y="364"/>
                    </a:cubicBezTo>
                    <a:cubicBezTo>
                      <a:pt x="215" y="324"/>
                      <a:pt x="232" y="330"/>
                      <a:pt x="222" y="242"/>
                    </a:cubicBezTo>
                    <a:close/>
                    <a:moveTo>
                      <a:pt x="242" y="124"/>
                    </a:moveTo>
                    <a:cubicBezTo>
                      <a:pt x="230" y="111"/>
                      <a:pt x="230" y="91"/>
                      <a:pt x="242" y="79"/>
                    </a:cubicBezTo>
                    <a:cubicBezTo>
                      <a:pt x="254" y="67"/>
                      <a:pt x="274" y="67"/>
                      <a:pt x="286" y="79"/>
                    </a:cubicBezTo>
                    <a:cubicBezTo>
                      <a:pt x="297" y="91"/>
                      <a:pt x="297" y="111"/>
                      <a:pt x="286" y="124"/>
                    </a:cubicBezTo>
                    <a:cubicBezTo>
                      <a:pt x="274" y="136"/>
                      <a:pt x="254" y="136"/>
                      <a:pt x="242" y="1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377"/>
                <a:endParaRPr lang="uk-UA" dirty="0">
                  <a:solidFill>
                    <a:srgbClr val="000000"/>
                  </a:solidFill>
                  <a:latin typeface="IBM Plex Sans"/>
                </a:endParaRPr>
              </a:p>
            </p:txBody>
          </p:sp>
        </p:grpSp>
        <p:grpSp>
          <p:nvGrpSpPr>
            <p:cNvPr id="17" name="Gruppo 16">
              <a:extLst>
                <a:ext uri="{FF2B5EF4-FFF2-40B4-BE49-F238E27FC236}">
                  <a16:creationId xmlns:a16="http://schemas.microsoft.com/office/drawing/2014/main" id="{5F90CC07-F24C-4417-A2D4-5910ED884281}"/>
                </a:ext>
              </a:extLst>
            </p:cNvPr>
            <p:cNvGrpSpPr/>
            <p:nvPr/>
          </p:nvGrpSpPr>
          <p:grpSpPr>
            <a:xfrm>
              <a:off x="107504" y="3507854"/>
              <a:ext cx="294907" cy="277398"/>
              <a:chOff x="3727681" y="3744766"/>
              <a:chExt cx="683874" cy="683874"/>
            </a:xfrm>
          </p:grpSpPr>
          <p:sp>
            <p:nvSpPr>
              <p:cNvPr id="21" name="Oval 117">
                <a:extLst>
                  <a:ext uri="{FF2B5EF4-FFF2-40B4-BE49-F238E27FC236}">
                    <a16:creationId xmlns:a16="http://schemas.microsoft.com/office/drawing/2014/main" id="{B4C5D61D-19C1-4073-AD6D-6E0B353551AF}"/>
                  </a:ext>
                </a:extLst>
              </p:cNvPr>
              <p:cNvSpPr/>
              <p:nvPr/>
            </p:nvSpPr>
            <p:spPr>
              <a:xfrm>
                <a:off x="3727681" y="3744766"/>
                <a:ext cx="683874" cy="683874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77"/>
                <a:endParaRPr lang="uk-UA" dirty="0">
                  <a:solidFill>
                    <a:srgbClr val="000000"/>
                  </a:solidFill>
                  <a:latin typeface="IBM Plex Sans"/>
                </a:endParaRPr>
              </a:p>
            </p:txBody>
          </p:sp>
          <p:sp>
            <p:nvSpPr>
              <p:cNvPr id="22" name="Freeform 645">
                <a:extLst>
                  <a:ext uri="{FF2B5EF4-FFF2-40B4-BE49-F238E27FC236}">
                    <a16:creationId xmlns:a16="http://schemas.microsoft.com/office/drawing/2014/main" id="{A75FDC6D-06AD-47ED-89A4-F33C9477958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31352" y="3895214"/>
                <a:ext cx="266912" cy="346412"/>
              </a:xfrm>
              <a:custGeom>
                <a:avLst/>
                <a:gdLst>
                  <a:gd name="T0" fmla="*/ 84 w 280"/>
                  <a:gd name="T1" fmla="*/ 197 h 360"/>
                  <a:gd name="T2" fmla="*/ 196 w 280"/>
                  <a:gd name="T3" fmla="*/ 197 h 360"/>
                  <a:gd name="T4" fmla="*/ 196 w 280"/>
                  <a:gd name="T5" fmla="*/ 161 h 360"/>
                  <a:gd name="T6" fmla="*/ 84 w 280"/>
                  <a:gd name="T7" fmla="*/ 161 h 360"/>
                  <a:gd name="T8" fmla="*/ 84 w 280"/>
                  <a:gd name="T9" fmla="*/ 197 h 360"/>
                  <a:gd name="T10" fmla="*/ 240 w 280"/>
                  <a:gd name="T11" fmla="*/ 0 h 360"/>
                  <a:gd name="T12" fmla="*/ 40 w 280"/>
                  <a:gd name="T13" fmla="*/ 0 h 360"/>
                  <a:gd name="T14" fmla="*/ 0 w 280"/>
                  <a:gd name="T15" fmla="*/ 40 h 360"/>
                  <a:gd name="T16" fmla="*/ 0 w 280"/>
                  <a:gd name="T17" fmla="*/ 320 h 360"/>
                  <a:gd name="T18" fmla="*/ 40 w 280"/>
                  <a:gd name="T19" fmla="*/ 360 h 360"/>
                  <a:gd name="T20" fmla="*/ 240 w 280"/>
                  <a:gd name="T21" fmla="*/ 360 h 360"/>
                  <a:gd name="T22" fmla="*/ 280 w 280"/>
                  <a:gd name="T23" fmla="*/ 320 h 360"/>
                  <a:gd name="T24" fmla="*/ 280 w 280"/>
                  <a:gd name="T25" fmla="*/ 40 h 360"/>
                  <a:gd name="T26" fmla="*/ 240 w 280"/>
                  <a:gd name="T27" fmla="*/ 0 h 360"/>
                  <a:gd name="T28" fmla="*/ 240 w 280"/>
                  <a:gd name="T29" fmla="*/ 320 h 360"/>
                  <a:gd name="T30" fmla="*/ 40 w 280"/>
                  <a:gd name="T31" fmla="*/ 320 h 360"/>
                  <a:gd name="T32" fmla="*/ 40 w 280"/>
                  <a:gd name="T33" fmla="*/ 40 h 360"/>
                  <a:gd name="T34" fmla="*/ 240 w 280"/>
                  <a:gd name="T35" fmla="*/ 40 h 360"/>
                  <a:gd name="T36" fmla="*/ 240 w 280"/>
                  <a:gd name="T37" fmla="*/ 320 h 360"/>
                  <a:gd name="T38" fmla="*/ 196 w 280"/>
                  <a:gd name="T39" fmla="*/ 83 h 360"/>
                  <a:gd name="T40" fmla="*/ 84 w 280"/>
                  <a:gd name="T41" fmla="*/ 83 h 360"/>
                  <a:gd name="T42" fmla="*/ 84 w 280"/>
                  <a:gd name="T43" fmla="*/ 118 h 360"/>
                  <a:gd name="T44" fmla="*/ 196 w 280"/>
                  <a:gd name="T45" fmla="*/ 118 h 360"/>
                  <a:gd name="T46" fmla="*/ 196 w 280"/>
                  <a:gd name="T47" fmla="*/ 83 h 360"/>
                  <a:gd name="T48" fmla="*/ 196 w 280"/>
                  <a:gd name="T49" fmla="*/ 240 h 360"/>
                  <a:gd name="T50" fmla="*/ 84 w 280"/>
                  <a:gd name="T51" fmla="*/ 240 h 360"/>
                  <a:gd name="T52" fmla="*/ 84 w 280"/>
                  <a:gd name="T53" fmla="*/ 275 h 360"/>
                  <a:gd name="T54" fmla="*/ 196 w 280"/>
                  <a:gd name="T55" fmla="*/ 275 h 360"/>
                  <a:gd name="T56" fmla="*/ 196 w 280"/>
                  <a:gd name="T57" fmla="*/ 24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0" h="360">
                    <a:moveTo>
                      <a:pt x="84" y="197"/>
                    </a:moveTo>
                    <a:cubicBezTo>
                      <a:pt x="196" y="197"/>
                      <a:pt x="196" y="197"/>
                      <a:pt x="196" y="197"/>
                    </a:cubicBezTo>
                    <a:cubicBezTo>
                      <a:pt x="196" y="161"/>
                      <a:pt x="196" y="161"/>
                      <a:pt x="196" y="161"/>
                    </a:cubicBezTo>
                    <a:cubicBezTo>
                      <a:pt x="84" y="161"/>
                      <a:pt x="84" y="161"/>
                      <a:pt x="84" y="161"/>
                    </a:cubicBezTo>
                    <a:lnTo>
                      <a:pt x="84" y="197"/>
                    </a:lnTo>
                    <a:close/>
                    <a:moveTo>
                      <a:pt x="240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18" y="0"/>
                      <a:pt x="0" y="18"/>
                      <a:pt x="0" y="40"/>
                    </a:cubicBezTo>
                    <a:cubicBezTo>
                      <a:pt x="0" y="320"/>
                      <a:pt x="0" y="320"/>
                      <a:pt x="0" y="320"/>
                    </a:cubicBezTo>
                    <a:cubicBezTo>
                      <a:pt x="0" y="342"/>
                      <a:pt x="18" y="360"/>
                      <a:pt x="40" y="360"/>
                    </a:cubicBezTo>
                    <a:cubicBezTo>
                      <a:pt x="240" y="360"/>
                      <a:pt x="240" y="360"/>
                      <a:pt x="240" y="360"/>
                    </a:cubicBezTo>
                    <a:cubicBezTo>
                      <a:pt x="262" y="360"/>
                      <a:pt x="280" y="342"/>
                      <a:pt x="280" y="320"/>
                    </a:cubicBezTo>
                    <a:cubicBezTo>
                      <a:pt x="280" y="40"/>
                      <a:pt x="280" y="40"/>
                      <a:pt x="280" y="40"/>
                    </a:cubicBezTo>
                    <a:cubicBezTo>
                      <a:pt x="280" y="18"/>
                      <a:pt x="262" y="0"/>
                      <a:pt x="240" y="0"/>
                    </a:cubicBezTo>
                    <a:close/>
                    <a:moveTo>
                      <a:pt x="240" y="320"/>
                    </a:moveTo>
                    <a:cubicBezTo>
                      <a:pt x="40" y="320"/>
                      <a:pt x="40" y="320"/>
                      <a:pt x="40" y="320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240" y="40"/>
                      <a:pt x="240" y="40"/>
                      <a:pt x="240" y="40"/>
                    </a:cubicBezTo>
                    <a:lnTo>
                      <a:pt x="240" y="320"/>
                    </a:lnTo>
                    <a:close/>
                    <a:moveTo>
                      <a:pt x="196" y="83"/>
                    </a:moveTo>
                    <a:cubicBezTo>
                      <a:pt x="84" y="83"/>
                      <a:pt x="84" y="83"/>
                      <a:pt x="84" y="83"/>
                    </a:cubicBezTo>
                    <a:cubicBezTo>
                      <a:pt x="84" y="118"/>
                      <a:pt x="84" y="118"/>
                      <a:pt x="84" y="118"/>
                    </a:cubicBezTo>
                    <a:cubicBezTo>
                      <a:pt x="196" y="118"/>
                      <a:pt x="196" y="118"/>
                      <a:pt x="196" y="118"/>
                    </a:cubicBezTo>
                    <a:lnTo>
                      <a:pt x="196" y="83"/>
                    </a:lnTo>
                    <a:close/>
                    <a:moveTo>
                      <a:pt x="196" y="240"/>
                    </a:moveTo>
                    <a:cubicBezTo>
                      <a:pt x="84" y="240"/>
                      <a:pt x="84" y="240"/>
                      <a:pt x="84" y="240"/>
                    </a:cubicBezTo>
                    <a:cubicBezTo>
                      <a:pt x="84" y="275"/>
                      <a:pt x="84" y="275"/>
                      <a:pt x="84" y="275"/>
                    </a:cubicBezTo>
                    <a:cubicBezTo>
                      <a:pt x="196" y="275"/>
                      <a:pt x="196" y="275"/>
                      <a:pt x="196" y="275"/>
                    </a:cubicBezTo>
                    <a:lnTo>
                      <a:pt x="196" y="2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377"/>
                <a:endParaRPr lang="uk-UA">
                  <a:solidFill>
                    <a:srgbClr val="000000"/>
                  </a:solidFill>
                  <a:latin typeface="IBM Plex Sans"/>
                </a:endParaRPr>
              </a:p>
            </p:txBody>
          </p:sp>
        </p:grpSp>
        <p:grpSp>
          <p:nvGrpSpPr>
            <p:cNvPr id="18" name="Gruppo 17">
              <a:extLst>
                <a:ext uri="{FF2B5EF4-FFF2-40B4-BE49-F238E27FC236}">
                  <a16:creationId xmlns:a16="http://schemas.microsoft.com/office/drawing/2014/main" id="{0EE5A18D-05CD-40E1-BAF7-9684FC2B6956}"/>
                </a:ext>
              </a:extLst>
            </p:cNvPr>
            <p:cNvGrpSpPr/>
            <p:nvPr/>
          </p:nvGrpSpPr>
          <p:grpSpPr>
            <a:xfrm>
              <a:off x="247860" y="3045333"/>
              <a:ext cx="294907" cy="277398"/>
              <a:chOff x="3735828" y="3020398"/>
              <a:chExt cx="710182" cy="710182"/>
            </a:xfrm>
          </p:grpSpPr>
          <p:sp>
            <p:nvSpPr>
              <p:cNvPr id="19" name="Oval 47">
                <a:extLst>
                  <a:ext uri="{FF2B5EF4-FFF2-40B4-BE49-F238E27FC236}">
                    <a16:creationId xmlns:a16="http://schemas.microsoft.com/office/drawing/2014/main" id="{EF5A3B5F-1890-43B4-94CC-16BDED5DBC87}"/>
                  </a:ext>
                </a:extLst>
              </p:cNvPr>
              <p:cNvSpPr/>
              <p:nvPr/>
            </p:nvSpPr>
            <p:spPr>
              <a:xfrm>
                <a:off x="3735828" y="3020398"/>
                <a:ext cx="710182" cy="710182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77"/>
                <a:endParaRPr lang="uk-UA" dirty="0">
                  <a:solidFill>
                    <a:srgbClr val="000000"/>
                  </a:solidFill>
                  <a:latin typeface="IBM Plex Sans"/>
                </a:endParaRPr>
              </a:p>
            </p:txBody>
          </p:sp>
          <p:sp>
            <p:nvSpPr>
              <p:cNvPr id="20" name="Freeform 676">
                <a:extLst>
                  <a:ext uri="{FF2B5EF4-FFF2-40B4-BE49-F238E27FC236}">
                    <a16:creationId xmlns:a16="http://schemas.microsoft.com/office/drawing/2014/main" id="{04D743A7-E893-4D5B-892C-F8CEF02CE73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39638" y="3157424"/>
                <a:ext cx="297159" cy="436130"/>
              </a:xfrm>
              <a:custGeom>
                <a:avLst/>
                <a:gdLst>
                  <a:gd name="T0" fmla="*/ 90 w 293"/>
                  <a:gd name="T1" fmla="*/ 383 h 400"/>
                  <a:gd name="T2" fmla="*/ 147 w 293"/>
                  <a:gd name="T3" fmla="*/ 400 h 400"/>
                  <a:gd name="T4" fmla="*/ 203 w 293"/>
                  <a:gd name="T5" fmla="*/ 383 h 400"/>
                  <a:gd name="T6" fmla="*/ 203 w 293"/>
                  <a:gd name="T7" fmla="*/ 342 h 400"/>
                  <a:gd name="T8" fmla="*/ 90 w 293"/>
                  <a:gd name="T9" fmla="*/ 342 h 400"/>
                  <a:gd name="T10" fmla="*/ 90 w 293"/>
                  <a:gd name="T11" fmla="*/ 383 h 400"/>
                  <a:gd name="T12" fmla="*/ 201 w 293"/>
                  <a:gd name="T13" fmla="*/ 318 h 400"/>
                  <a:gd name="T14" fmla="*/ 286 w 293"/>
                  <a:gd name="T15" fmla="*/ 116 h 400"/>
                  <a:gd name="T16" fmla="*/ 147 w 293"/>
                  <a:gd name="T17" fmla="*/ 0 h 400"/>
                  <a:gd name="T18" fmla="*/ 7 w 293"/>
                  <a:gd name="T19" fmla="*/ 116 h 400"/>
                  <a:gd name="T20" fmla="*/ 93 w 293"/>
                  <a:gd name="T21" fmla="*/ 318 h 400"/>
                  <a:gd name="T22" fmla="*/ 201 w 293"/>
                  <a:gd name="T23" fmla="*/ 318 h 400"/>
                  <a:gd name="T24" fmla="*/ 50 w 293"/>
                  <a:gd name="T25" fmla="*/ 119 h 400"/>
                  <a:gd name="T26" fmla="*/ 147 w 293"/>
                  <a:gd name="T27" fmla="*/ 41 h 400"/>
                  <a:gd name="T28" fmla="*/ 244 w 293"/>
                  <a:gd name="T29" fmla="*/ 119 h 400"/>
                  <a:gd name="T30" fmla="*/ 208 w 293"/>
                  <a:gd name="T31" fmla="*/ 198 h 400"/>
                  <a:gd name="T32" fmla="*/ 163 w 293"/>
                  <a:gd name="T33" fmla="*/ 283 h 400"/>
                  <a:gd name="T34" fmla="*/ 130 w 293"/>
                  <a:gd name="T35" fmla="*/ 283 h 400"/>
                  <a:gd name="T36" fmla="*/ 86 w 293"/>
                  <a:gd name="T37" fmla="*/ 198 h 400"/>
                  <a:gd name="T38" fmla="*/ 50 w 293"/>
                  <a:gd name="T39" fmla="*/ 119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93" h="400">
                    <a:moveTo>
                      <a:pt x="90" y="383"/>
                    </a:moveTo>
                    <a:cubicBezTo>
                      <a:pt x="106" y="393"/>
                      <a:pt x="125" y="400"/>
                      <a:pt x="147" y="400"/>
                    </a:cubicBezTo>
                    <a:cubicBezTo>
                      <a:pt x="169" y="400"/>
                      <a:pt x="187" y="393"/>
                      <a:pt x="203" y="383"/>
                    </a:cubicBezTo>
                    <a:cubicBezTo>
                      <a:pt x="203" y="342"/>
                      <a:pt x="203" y="342"/>
                      <a:pt x="203" y="342"/>
                    </a:cubicBezTo>
                    <a:cubicBezTo>
                      <a:pt x="90" y="342"/>
                      <a:pt x="90" y="342"/>
                      <a:pt x="90" y="342"/>
                    </a:cubicBezTo>
                    <a:lnTo>
                      <a:pt x="90" y="383"/>
                    </a:lnTo>
                    <a:close/>
                    <a:moveTo>
                      <a:pt x="201" y="318"/>
                    </a:moveTo>
                    <a:cubicBezTo>
                      <a:pt x="201" y="231"/>
                      <a:pt x="293" y="203"/>
                      <a:pt x="286" y="116"/>
                    </a:cubicBezTo>
                    <a:cubicBezTo>
                      <a:pt x="282" y="61"/>
                      <a:pt x="245" y="0"/>
                      <a:pt x="147" y="0"/>
                    </a:cubicBezTo>
                    <a:cubicBezTo>
                      <a:pt x="49" y="0"/>
                      <a:pt x="12" y="61"/>
                      <a:pt x="7" y="116"/>
                    </a:cubicBezTo>
                    <a:cubicBezTo>
                      <a:pt x="0" y="203"/>
                      <a:pt x="93" y="231"/>
                      <a:pt x="93" y="318"/>
                    </a:cubicBezTo>
                    <a:lnTo>
                      <a:pt x="201" y="318"/>
                    </a:lnTo>
                    <a:close/>
                    <a:moveTo>
                      <a:pt x="50" y="119"/>
                    </a:moveTo>
                    <a:cubicBezTo>
                      <a:pt x="54" y="67"/>
                      <a:pt x="89" y="41"/>
                      <a:pt x="147" y="41"/>
                    </a:cubicBezTo>
                    <a:cubicBezTo>
                      <a:pt x="204" y="41"/>
                      <a:pt x="240" y="67"/>
                      <a:pt x="244" y="119"/>
                    </a:cubicBezTo>
                    <a:cubicBezTo>
                      <a:pt x="246" y="148"/>
                      <a:pt x="230" y="167"/>
                      <a:pt x="208" y="198"/>
                    </a:cubicBezTo>
                    <a:cubicBezTo>
                      <a:pt x="192" y="221"/>
                      <a:pt x="172" y="248"/>
                      <a:pt x="163" y="283"/>
                    </a:cubicBezTo>
                    <a:cubicBezTo>
                      <a:pt x="130" y="283"/>
                      <a:pt x="130" y="283"/>
                      <a:pt x="130" y="283"/>
                    </a:cubicBezTo>
                    <a:cubicBezTo>
                      <a:pt x="121" y="248"/>
                      <a:pt x="102" y="221"/>
                      <a:pt x="86" y="198"/>
                    </a:cubicBezTo>
                    <a:cubicBezTo>
                      <a:pt x="64" y="167"/>
                      <a:pt x="47" y="148"/>
                      <a:pt x="50" y="1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377"/>
                <a:endParaRPr lang="uk-UA">
                  <a:solidFill>
                    <a:srgbClr val="000000"/>
                  </a:solidFill>
                  <a:latin typeface="IBM Plex Sans"/>
                </a:endParaRPr>
              </a:p>
            </p:txBody>
          </p:sp>
        </p:grpSp>
      </p:grpSp>
      <p:sp>
        <p:nvSpPr>
          <p:cNvPr id="45" name="Google Shape;54;p13">
            <a:extLst>
              <a:ext uri="{FF2B5EF4-FFF2-40B4-BE49-F238E27FC236}">
                <a16:creationId xmlns:a16="http://schemas.microsoft.com/office/drawing/2014/main" id="{CFAC945E-EEC5-164E-85EA-69651ADDF5F8}"/>
              </a:ext>
            </a:extLst>
          </p:cNvPr>
          <p:cNvSpPr txBox="1"/>
          <p:nvPr/>
        </p:nvSpPr>
        <p:spPr>
          <a:xfrm>
            <a:off x="1488141" y="213613"/>
            <a:ext cx="8352610" cy="55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74283" rIns="74283" bIns="74283" anchor="t" anchorCtr="0">
            <a:spAutoFit/>
          </a:bodyPr>
          <a:lstStyle/>
          <a:p>
            <a:pPr algn="ctr"/>
            <a:r>
              <a:rPr lang="it" sz="2600" b="1" dirty="0">
                <a:solidFill>
                  <a:schemeClr val="bg1"/>
                </a:solidFill>
                <a:latin typeface="Montserrat" pitchFamily="2" charset="77"/>
              </a:rPr>
              <a:t>Staff della Direzione Servizi Civici e Municipi </a:t>
            </a:r>
          </a:p>
        </p:txBody>
      </p:sp>
      <p:pic>
        <p:nvPicPr>
          <p:cNvPr id="46" name="Immagine 15">
            <a:extLst>
              <a:ext uri="{FF2B5EF4-FFF2-40B4-BE49-F238E27FC236}">
                <a16:creationId xmlns:a16="http://schemas.microsoft.com/office/drawing/2014/main" id="{A264F881-3CBA-3D48-BA40-354C3077F6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30" y="83369"/>
            <a:ext cx="634260" cy="84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519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7B95BA-5D6F-4CA4-52D6-1F23BC480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DAE500B5-EA50-73B1-0736-BAB44C538815}"/>
              </a:ext>
            </a:extLst>
          </p:cNvPr>
          <p:cNvSpPr/>
          <p:nvPr/>
        </p:nvSpPr>
        <p:spPr>
          <a:xfrm>
            <a:off x="460494" y="1262648"/>
            <a:ext cx="1527280" cy="1145372"/>
          </a:xfrm>
          <a:prstGeom prst="roundRect">
            <a:avLst/>
          </a:prstGeom>
          <a:pattFill prst="pct5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00000"/>
              </a:lnSpc>
            </a:pPr>
            <a:endParaRPr lang="it-IT" sz="13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4C241C14-ABF3-0E3D-04BA-07EA46A6A8D3}"/>
              </a:ext>
            </a:extLst>
          </p:cNvPr>
          <p:cNvSpPr/>
          <p:nvPr/>
        </p:nvSpPr>
        <p:spPr>
          <a:xfrm>
            <a:off x="460493" y="2612032"/>
            <a:ext cx="1527280" cy="1295239"/>
          </a:xfrm>
          <a:prstGeom prst="roundRect">
            <a:avLst/>
          </a:prstGeom>
          <a:pattFill prst="pct5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00000"/>
              </a:lnSpc>
            </a:pPr>
            <a:endParaRPr lang="it-IT" sz="1300" b="1" spc="-8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Rectangle 7">
            <a:extLst>
              <a:ext uri="{FF2B5EF4-FFF2-40B4-BE49-F238E27FC236}">
                <a16:creationId xmlns:a16="http://schemas.microsoft.com/office/drawing/2014/main" id="{FDF103B3-1E44-2B40-9696-FD3633793737}"/>
              </a:ext>
            </a:extLst>
          </p:cNvPr>
          <p:cNvSpPr/>
          <p:nvPr/>
        </p:nvSpPr>
        <p:spPr>
          <a:xfrm>
            <a:off x="0" y="22693"/>
            <a:ext cx="9906000" cy="878032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7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9" name="Immagine 15">
            <a:extLst>
              <a:ext uri="{FF2B5EF4-FFF2-40B4-BE49-F238E27FC236}">
                <a16:creationId xmlns:a16="http://schemas.microsoft.com/office/drawing/2014/main" id="{A264F881-3CBA-3D48-BA40-354C3077F6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606" y="51471"/>
            <a:ext cx="634260" cy="845678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587474" y="27214"/>
            <a:ext cx="7680596" cy="1179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950" b="1" i="1" dirty="0">
                <a:solidFill>
                  <a:schemeClr val="bg1"/>
                </a:solidFill>
                <a:latin typeface="Helvetica-Bold"/>
              </a:rPr>
              <a:t>      </a:t>
            </a:r>
            <a:r>
              <a:rPr lang="it-IT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Staff della Direzione Servizi Civici e Municipi </a:t>
            </a:r>
          </a:p>
          <a:p>
            <a:r>
              <a:rPr lang="it-IT" sz="1463" b="1" i="1" dirty="0">
                <a:solidFill>
                  <a:schemeClr val="bg1"/>
                </a:solidFill>
                <a:latin typeface="Helvetica-Bold"/>
              </a:rPr>
              <a:t>    </a:t>
            </a:r>
            <a:r>
              <a:rPr lang="it-IT" sz="28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it" sz="28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erformance principali servizi anni 2022/2024</a:t>
            </a:r>
            <a:endParaRPr lang="en-US" sz="28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sz="1463" dirty="0"/>
          </a:p>
        </p:txBody>
      </p:sp>
      <p:sp>
        <p:nvSpPr>
          <p:cNvPr id="17" name="Segnaposto numero diapositiva 16"/>
          <p:cNvSpPr>
            <a:spLocks noGrp="1"/>
          </p:cNvSpPr>
          <p:nvPr>
            <p:ph type="sldNum" sz="quarter" idx="7"/>
          </p:nvPr>
        </p:nvSpPr>
        <p:spPr>
          <a:xfrm>
            <a:off x="7024769" y="6245192"/>
            <a:ext cx="2228850" cy="365125"/>
          </a:xfrm>
        </p:spPr>
        <p:txBody>
          <a:bodyPr/>
          <a:lstStyle/>
          <a:p>
            <a:pPr marL="56753">
              <a:lnSpc>
                <a:spcPts val="853"/>
              </a:lnSpc>
            </a:pPr>
            <a:fld id="{81D60167-4931-47E6-BA6A-407CBD079E47}" type="slidenum">
              <a:rPr lang="it-IT" spc="-41"/>
              <a:pPr marL="56753">
                <a:lnSpc>
                  <a:spcPts val="853"/>
                </a:lnSpc>
              </a:pPr>
              <a:t>18</a:t>
            </a:fld>
            <a:endParaRPr lang="it-IT" spc="-4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90242" y="1889842"/>
            <a:ext cx="157351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spc="-8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Personale -  Logistica</a:t>
            </a:r>
          </a:p>
          <a:p>
            <a:r>
              <a:rPr lang="it-IT" sz="1300" b="1" spc="-8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D.Lgs. n. 81/2008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478922" y="3210583"/>
            <a:ext cx="154290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400" b="1" spc="-8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Informatizzazione</a:t>
            </a:r>
          </a:p>
          <a:p>
            <a:pPr>
              <a:lnSpc>
                <a:spcPct val="100000"/>
              </a:lnSpc>
            </a:pPr>
            <a:r>
              <a:rPr lang="it-IT" sz="1400" b="1" spc="-8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Digitalizzazione</a:t>
            </a:r>
          </a:p>
          <a:p>
            <a:endParaRPr lang="it-IT" dirty="0"/>
          </a:p>
        </p:txBody>
      </p:sp>
      <p:sp>
        <p:nvSpPr>
          <p:cNvPr id="30" name="Rettangolo con angoli arrotondati 2">
            <a:extLst>
              <a:ext uri="{FF2B5EF4-FFF2-40B4-BE49-F238E27FC236}">
                <a16:creationId xmlns:a16="http://schemas.microsoft.com/office/drawing/2014/main" id="{4C241C14-ABF3-0E3D-04BA-07EA46A6A8D3}"/>
              </a:ext>
            </a:extLst>
          </p:cNvPr>
          <p:cNvSpPr/>
          <p:nvPr/>
        </p:nvSpPr>
        <p:spPr>
          <a:xfrm>
            <a:off x="460493" y="4102948"/>
            <a:ext cx="1527280" cy="774892"/>
          </a:xfrm>
          <a:prstGeom prst="roundRect">
            <a:avLst/>
          </a:prstGeom>
          <a:pattFill prst="pct5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00000"/>
              </a:lnSpc>
            </a:pPr>
            <a:endParaRPr lang="it-IT" sz="1300" b="1" spc="-8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599953" y="4538636"/>
            <a:ext cx="1339038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300" b="1" spc="-8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Partecipazione</a:t>
            </a:r>
          </a:p>
          <a:p>
            <a:endParaRPr lang="it-IT" dirty="0"/>
          </a:p>
        </p:txBody>
      </p:sp>
      <p:sp>
        <p:nvSpPr>
          <p:cNvPr id="34" name="Rettangolo con angoli arrotondati 2">
            <a:extLst>
              <a:ext uri="{FF2B5EF4-FFF2-40B4-BE49-F238E27FC236}">
                <a16:creationId xmlns:a16="http://schemas.microsoft.com/office/drawing/2014/main" id="{4C241C14-ABF3-0E3D-04BA-07EA46A6A8D3}"/>
              </a:ext>
            </a:extLst>
          </p:cNvPr>
          <p:cNvSpPr/>
          <p:nvPr/>
        </p:nvSpPr>
        <p:spPr>
          <a:xfrm>
            <a:off x="460493" y="5031581"/>
            <a:ext cx="1527280" cy="1545753"/>
          </a:xfrm>
          <a:prstGeom prst="roundRect">
            <a:avLst/>
          </a:prstGeom>
          <a:pattFill prst="pct5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00000"/>
              </a:lnSpc>
            </a:pPr>
            <a:endParaRPr lang="it-IT" sz="1300" b="1" spc="-8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561628" y="5714975"/>
            <a:ext cx="132501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300" b="1" spc="-8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Bilancio Acquisti</a:t>
            </a:r>
          </a:p>
          <a:p>
            <a:endParaRPr lang="it-IT" dirty="0"/>
          </a:p>
        </p:txBody>
      </p:sp>
      <p:sp>
        <p:nvSpPr>
          <p:cNvPr id="37" name="Rettangolo con angoli arrotondati 19">
            <a:extLst>
              <a:ext uri="{FF2B5EF4-FFF2-40B4-BE49-F238E27FC236}">
                <a16:creationId xmlns:a16="http://schemas.microsoft.com/office/drawing/2014/main" id="{46F41E49-C8D8-E70E-FCF8-D91C530594F5}"/>
              </a:ext>
            </a:extLst>
          </p:cNvPr>
          <p:cNvSpPr/>
          <p:nvPr/>
        </p:nvSpPr>
        <p:spPr>
          <a:xfrm>
            <a:off x="2496711" y="1248777"/>
            <a:ext cx="6964968" cy="1204198"/>
          </a:xfrm>
          <a:prstGeom prst="roundRect">
            <a:avLst/>
          </a:prstGeom>
          <a:pattFill prst="pct5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975"/>
              </a:spcAft>
            </a:pPr>
            <a:endParaRPr lang="it-IT" sz="1100" dirty="0">
              <a:solidFill>
                <a:schemeClr val="tx1"/>
              </a:solidFill>
              <a:latin typeface="Satoshi" pitchFamily="2" charset="77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605515" y="1260138"/>
            <a:ext cx="6608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200" b="1" dirty="0"/>
              <a:t>Revisione dei processi </a:t>
            </a:r>
            <a:r>
              <a:rPr lang="it-IT" sz="1200" dirty="0"/>
              <a:t>conseguente alla nuova Struttura organizzativa della Direzione;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200" b="1" dirty="0"/>
              <a:t>Attività propedeutica straordinaria all’ottenimento Certificato Prevenzione Incendi dell’immobile di Via Larga;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200" dirty="0"/>
              <a:t>Gestione infortunio sul lavoro in Via Friuli;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200" b="1" dirty="0">
                <a:solidFill>
                  <a:schemeClr val="tx1"/>
                </a:solidFill>
              </a:rPr>
              <a:t>Analisi dello stato di attuazione della normativa in tema di sicurezza </a:t>
            </a:r>
            <a:r>
              <a:rPr lang="it-IT" sz="1200" dirty="0">
                <a:solidFill>
                  <a:schemeClr val="tx1"/>
                </a:solidFill>
              </a:rPr>
              <a:t>di pertinenza della Direzione e </a:t>
            </a:r>
            <a:r>
              <a:rPr lang="it-IT" sz="1200" b="1" dirty="0">
                <a:solidFill>
                  <a:schemeClr val="tx1"/>
                </a:solidFill>
              </a:rPr>
              <a:t>adempimenti conseguenti</a:t>
            </a:r>
            <a:r>
              <a:rPr lang="it-IT" sz="1200" dirty="0">
                <a:solidFill>
                  <a:schemeClr val="tx1"/>
                </a:solidFill>
              </a:rPr>
              <a:t>, in coordinamento con le Aree e i Municipi.</a:t>
            </a:r>
          </a:p>
        </p:txBody>
      </p:sp>
      <p:sp>
        <p:nvSpPr>
          <p:cNvPr id="38" name="Rettangolo con angoli arrotondati 19">
            <a:extLst>
              <a:ext uri="{FF2B5EF4-FFF2-40B4-BE49-F238E27FC236}">
                <a16:creationId xmlns:a16="http://schemas.microsoft.com/office/drawing/2014/main" id="{46F41E49-C8D8-E70E-FCF8-D91C530594F5}"/>
              </a:ext>
            </a:extLst>
          </p:cNvPr>
          <p:cNvSpPr/>
          <p:nvPr/>
        </p:nvSpPr>
        <p:spPr>
          <a:xfrm>
            <a:off x="2427523" y="4168588"/>
            <a:ext cx="6964968" cy="763042"/>
          </a:xfrm>
          <a:prstGeom prst="roundRect">
            <a:avLst/>
          </a:prstGeom>
          <a:pattFill prst="pct5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975"/>
              </a:spcAft>
            </a:pPr>
            <a:endParaRPr lang="it-IT" sz="1100" dirty="0">
              <a:solidFill>
                <a:schemeClr val="tx1"/>
              </a:solidFill>
              <a:latin typeface="Satoshi" pitchFamily="2" charset="77"/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2605515" y="4400137"/>
            <a:ext cx="6608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dirty="0"/>
              <a:t>Dibattito pubblico Stadio San Siro </a:t>
            </a:r>
            <a:r>
              <a:rPr lang="it-IT" sz="1200" dirty="0"/>
              <a:t> (progettazione, attuazione ed esame risultati).</a:t>
            </a:r>
          </a:p>
        </p:txBody>
      </p:sp>
      <p:sp>
        <p:nvSpPr>
          <p:cNvPr id="40" name="Rettangolo con angoli arrotondati 19">
            <a:extLst>
              <a:ext uri="{FF2B5EF4-FFF2-40B4-BE49-F238E27FC236}">
                <a16:creationId xmlns:a16="http://schemas.microsoft.com/office/drawing/2014/main" id="{46F41E49-C8D8-E70E-FCF8-D91C530594F5}"/>
              </a:ext>
            </a:extLst>
          </p:cNvPr>
          <p:cNvSpPr/>
          <p:nvPr/>
        </p:nvSpPr>
        <p:spPr>
          <a:xfrm>
            <a:off x="2427523" y="5064564"/>
            <a:ext cx="6964968" cy="1545753"/>
          </a:xfrm>
          <a:prstGeom prst="roundRect">
            <a:avLst/>
          </a:prstGeom>
          <a:pattFill prst="pct5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100" dirty="0"/>
              <a:t>Revisione processi conseguenti a nuova struttura organizzativa della direzione</a:t>
            </a:r>
          </a:p>
        </p:txBody>
      </p:sp>
      <p:sp>
        <p:nvSpPr>
          <p:cNvPr id="41" name="CasellaDiTesto 40"/>
          <p:cNvSpPr txBox="1"/>
          <p:nvPr/>
        </p:nvSpPr>
        <p:spPr>
          <a:xfrm>
            <a:off x="2450092" y="5138472"/>
            <a:ext cx="67713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dirty="0"/>
              <a:t>Revisione processi</a:t>
            </a:r>
            <a:r>
              <a:rPr lang="it-IT" sz="1200" dirty="0"/>
              <a:t> conseguenti alla nuova Struttura organizzativa della Direzione;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200" b="1" dirty="0"/>
              <a:t>Attività propedeutiche alla transizione nel nuovo applicativo informatico SAP AFC </a:t>
            </a:r>
            <a:r>
              <a:rPr lang="it-IT" sz="1200" dirty="0"/>
              <a:t>(coordinamento attività dei diversi Uffici della Direzione/Aree e Municipi);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200" b="1" dirty="0"/>
              <a:t>Revisione processo di liquidazione: azzeramento pregressi </a:t>
            </a:r>
            <a:r>
              <a:rPr lang="it-IT" sz="1200" dirty="0"/>
              <a:t>fatture pendenti (dal 2014 n. 2.000 c.a.) </a:t>
            </a:r>
            <a:r>
              <a:rPr lang="it-IT" sz="1200" b="1" dirty="0"/>
              <a:t>e gestione riallineata nei tempi di Legge</a:t>
            </a:r>
            <a:r>
              <a:rPr lang="it-IT" sz="1200" dirty="0"/>
              <a:t>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200" b="1" dirty="0"/>
              <a:t>Modifica modalità di effettuazione dei pagamenti per accesso agli atti nei Municipi</a:t>
            </a:r>
            <a:r>
              <a:rPr lang="it-IT" sz="1200" dirty="0"/>
              <a:t> (revisione processo, fornitura POS, formazione personale).</a:t>
            </a:r>
          </a:p>
        </p:txBody>
      </p:sp>
      <p:sp>
        <p:nvSpPr>
          <p:cNvPr id="42" name="Rettangolo con angoli arrotondati 19">
            <a:extLst>
              <a:ext uri="{FF2B5EF4-FFF2-40B4-BE49-F238E27FC236}">
                <a16:creationId xmlns:a16="http://schemas.microsoft.com/office/drawing/2014/main" id="{46F41E49-C8D8-E70E-FCF8-D91C530594F5}"/>
              </a:ext>
            </a:extLst>
          </p:cNvPr>
          <p:cNvSpPr/>
          <p:nvPr/>
        </p:nvSpPr>
        <p:spPr>
          <a:xfrm>
            <a:off x="2443011" y="2629963"/>
            <a:ext cx="6964968" cy="1348126"/>
          </a:xfrm>
          <a:prstGeom prst="roundRect">
            <a:avLst/>
          </a:prstGeom>
          <a:pattFill prst="pct5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975"/>
              </a:spcAft>
            </a:pPr>
            <a:endParaRPr lang="it-IT" sz="1100" dirty="0">
              <a:solidFill>
                <a:schemeClr val="tx1"/>
              </a:solidFill>
              <a:latin typeface="Satoshi" pitchFamily="2" charset="77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2443560" y="2698837"/>
            <a:ext cx="69684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200" b="1" dirty="0"/>
              <a:t>Analisi, progettazione e collaudi dei nuovi/sviluppi software applicativi della Direzione </a:t>
            </a:r>
            <a:r>
              <a:rPr lang="it-IT" sz="1200" dirty="0"/>
              <a:t>in funzione delle  specificità dei processi dell’Ente, in coordinamento con la Direzione Sistemi Informatici;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dirty="0"/>
              <a:t>Formazione del personale </a:t>
            </a:r>
            <a:r>
              <a:rPr lang="it-IT" sz="1200" dirty="0"/>
              <a:t>(n</a:t>
            </a:r>
            <a:r>
              <a:rPr lang="it-IT" sz="1200" b="1" dirty="0"/>
              <a:t>° 232 dipendenti) sui nuovi applicativi </a:t>
            </a:r>
            <a:r>
              <a:rPr lang="it-IT" sz="1200" dirty="0"/>
              <a:t>(training on the job e in aula) e </a:t>
            </a:r>
            <a:r>
              <a:rPr lang="it-IT" sz="1200" b="1" dirty="0"/>
              <a:t>nuovi device </a:t>
            </a:r>
            <a:r>
              <a:rPr lang="it-IT" sz="1200" dirty="0"/>
              <a:t>(tablet messi civici) 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200" b="1" dirty="0"/>
              <a:t>Implementazioni postazioni per rilascio CIE </a:t>
            </a:r>
            <a:r>
              <a:rPr lang="it-IT" sz="1200" dirty="0"/>
              <a:t>in accordo con il Ministero dell’ Interno;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b="1" dirty="0"/>
              <a:t>Aggiornamento hardware sistema Eliminacode </a:t>
            </a:r>
            <a:r>
              <a:rPr lang="it-IT" sz="1200" dirty="0"/>
              <a:t>nelle sedi di anagrafe, stato civile e servizi funebri.</a:t>
            </a:r>
            <a:endParaRPr lang="it-IT" sz="10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617" y="5289281"/>
            <a:ext cx="724827" cy="34882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617" y="4160756"/>
            <a:ext cx="491324" cy="429909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488" y="2782338"/>
            <a:ext cx="463453" cy="40197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6617" y="1398913"/>
            <a:ext cx="577008" cy="499034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C8AA6A5-962C-1890-D715-527266E0E5BB}"/>
              </a:ext>
            </a:extLst>
          </p:cNvPr>
          <p:cNvSpPr txBox="1"/>
          <p:nvPr/>
        </p:nvSpPr>
        <p:spPr>
          <a:xfrm>
            <a:off x="9556375" y="6490126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/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182179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552328-3187-8F75-BFA7-AD236FCFE3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>
            <a:extLst>
              <a:ext uri="{FF2B5EF4-FFF2-40B4-BE49-F238E27FC236}">
                <a16:creationId xmlns:a16="http://schemas.microsoft.com/office/drawing/2014/main" id="{3C48FAB2-A72A-BC40-8A4D-20DF49234575}"/>
              </a:ext>
            </a:extLst>
          </p:cNvPr>
          <p:cNvSpPr txBox="1">
            <a:spLocks/>
          </p:cNvSpPr>
          <p:nvPr/>
        </p:nvSpPr>
        <p:spPr>
          <a:xfrm>
            <a:off x="9546391" y="6492055"/>
            <a:ext cx="176451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56753">
              <a:lnSpc>
                <a:spcPts val="853"/>
              </a:lnSpc>
            </a:pPr>
            <a:fld id="{81D60167-4931-47E6-BA6A-407CBD079E47}" type="slidenum">
              <a:rPr lang="it-IT" sz="813" spc="-41">
                <a:latin typeface="Satoshi" pitchFamily="2" charset="77"/>
              </a:rPr>
              <a:pPr marL="56753">
                <a:lnSpc>
                  <a:spcPts val="853"/>
                </a:lnSpc>
              </a:pPr>
              <a:t>19</a:t>
            </a:fld>
            <a:endParaRPr lang="it-IT" sz="813" spc="-41" dirty="0">
              <a:latin typeface="Satoshi" pitchFamily="2" charset="77"/>
            </a:endParaRPr>
          </a:p>
        </p:txBody>
      </p:sp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46F41E49-C8D8-E70E-FCF8-D91C530594F5}"/>
              </a:ext>
            </a:extLst>
          </p:cNvPr>
          <p:cNvSpPr/>
          <p:nvPr/>
        </p:nvSpPr>
        <p:spPr>
          <a:xfrm>
            <a:off x="4433145" y="1169340"/>
            <a:ext cx="5033115" cy="1023199"/>
          </a:xfrm>
          <a:prstGeom prst="roundRect">
            <a:avLst/>
          </a:prstGeom>
          <a:pattFill prst="pct5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342900" algn="just">
              <a:buFont typeface="Symbol" panose="05050102010706020507" pitchFamily="18" charset="2"/>
              <a:buChar char=""/>
            </a:pPr>
            <a:endParaRPr lang="it-IT" sz="1200" dirty="0">
              <a:solidFill>
                <a:schemeClr val="tx1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200" b="1" dirty="0">
                <a:solidFill>
                  <a:schemeClr val="tx1"/>
                </a:solidFill>
              </a:rPr>
              <a:t>Presidio attività conclusive </a:t>
            </a:r>
            <a:r>
              <a:rPr lang="it-IT" sz="1200" dirty="0">
                <a:solidFill>
                  <a:schemeClr val="tx1"/>
                </a:solidFill>
              </a:rPr>
              <a:t>finalizzate all’ottenimento </a:t>
            </a:r>
            <a:r>
              <a:rPr lang="it-IT" sz="1200" b="1" dirty="0">
                <a:solidFill>
                  <a:schemeClr val="tx1"/>
                </a:solidFill>
              </a:rPr>
              <a:t>Certificato Prevenzione incendi dell’immobile di via Larga;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200" b="1" dirty="0">
                <a:solidFill>
                  <a:schemeClr val="tx1"/>
                </a:solidFill>
              </a:rPr>
              <a:t>Prosecuzione analisi dello stato di attuazione della normativa sicurezza </a:t>
            </a:r>
            <a:r>
              <a:rPr lang="it-IT" sz="1200" dirty="0">
                <a:solidFill>
                  <a:schemeClr val="tx1"/>
                </a:solidFill>
              </a:rPr>
              <a:t>di pertinenza della Direzione e adempimenti conseguenti, in coordinamento con le Aree e i Municipi.</a:t>
            </a:r>
          </a:p>
          <a:p>
            <a:pPr indent="-342900" algn="just">
              <a:buFont typeface="Symbol" panose="05050102010706020507" pitchFamily="18" charset="2"/>
              <a:buChar char=""/>
            </a:pPr>
            <a:endParaRPr lang="it-IT" sz="1200" dirty="0">
              <a:solidFill>
                <a:schemeClr val="tx1"/>
              </a:solidFill>
            </a:endParaRP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939E6404-4EE2-1D29-C15B-638657AFF56E}"/>
              </a:ext>
            </a:extLst>
          </p:cNvPr>
          <p:cNvSpPr/>
          <p:nvPr/>
        </p:nvSpPr>
        <p:spPr>
          <a:xfrm>
            <a:off x="427902" y="1130091"/>
            <a:ext cx="1736001" cy="269014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spc="-8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Attività in lavorazione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1BD7335E-777F-4303-EB8A-87FFC109D508}"/>
              </a:ext>
            </a:extLst>
          </p:cNvPr>
          <p:cNvSpPr/>
          <p:nvPr/>
        </p:nvSpPr>
        <p:spPr>
          <a:xfrm>
            <a:off x="427902" y="4152813"/>
            <a:ext cx="1720553" cy="225000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spc="-8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Prossimo sviluppo </a:t>
            </a:r>
          </a:p>
        </p:txBody>
      </p:sp>
      <p:sp>
        <p:nvSpPr>
          <p:cNvPr id="2" name="Figura a mano libera 1">
            <a:extLst>
              <a:ext uri="{FF2B5EF4-FFF2-40B4-BE49-F238E27FC236}">
                <a16:creationId xmlns:a16="http://schemas.microsoft.com/office/drawing/2014/main" id="{F8271723-40F8-F150-C0D4-6CC4B22E30BB}"/>
              </a:ext>
            </a:extLst>
          </p:cNvPr>
          <p:cNvSpPr>
            <a:spLocks noChangeAspect="1"/>
          </p:cNvSpPr>
          <p:nvPr/>
        </p:nvSpPr>
        <p:spPr>
          <a:xfrm rot="21415531">
            <a:off x="1156541" y="1412658"/>
            <a:ext cx="298154" cy="380250"/>
          </a:xfrm>
          <a:custGeom>
            <a:avLst/>
            <a:gdLst>
              <a:gd name="connsiteX0" fmla="*/ 409452 w 670450"/>
              <a:gd name="connsiteY0" fmla="*/ 261883 h 855057"/>
              <a:gd name="connsiteX1" fmla="*/ 335231 w 670450"/>
              <a:gd name="connsiteY1" fmla="*/ 231077 h 855057"/>
              <a:gd name="connsiteX2" fmla="*/ 232085 w 670450"/>
              <a:gd name="connsiteY2" fmla="*/ 315922 h 855057"/>
              <a:gd name="connsiteX3" fmla="*/ 294916 w 670450"/>
              <a:gd name="connsiteY3" fmla="*/ 433988 h 855057"/>
              <a:gd name="connsiteX4" fmla="*/ 422535 w 670450"/>
              <a:gd name="connsiteY4" fmla="*/ 395166 h 855057"/>
              <a:gd name="connsiteX5" fmla="*/ 409444 w 670450"/>
              <a:gd name="connsiteY5" fmla="*/ 261955 h 855057"/>
              <a:gd name="connsiteX6" fmla="*/ 335231 w 670450"/>
              <a:gd name="connsiteY6" fmla="*/ 180452 h 855057"/>
              <a:gd name="connsiteX7" fmla="*/ 444843 w 670450"/>
              <a:gd name="connsiteY7" fmla="*/ 225993 h 855057"/>
              <a:gd name="connsiteX8" fmla="*/ 490293 w 670450"/>
              <a:gd name="connsiteY8" fmla="*/ 336001 h 855057"/>
              <a:gd name="connsiteX9" fmla="*/ 444991 w 670450"/>
              <a:gd name="connsiteY9" fmla="*/ 446047 h 855057"/>
              <a:gd name="connsiteX10" fmla="*/ 335416 w 670450"/>
              <a:gd name="connsiteY10" fmla="*/ 491736 h 855057"/>
              <a:gd name="connsiteX11" fmla="*/ 225728 w 670450"/>
              <a:gd name="connsiteY11" fmla="*/ 446307 h 855057"/>
              <a:gd name="connsiteX12" fmla="*/ 180167 w 670450"/>
              <a:gd name="connsiteY12" fmla="*/ 336375 h 855057"/>
              <a:gd name="connsiteX13" fmla="*/ 225470 w 670450"/>
              <a:gd name="connsiteY13" fmla="*/ 226139 h 855057"/>
              <a:gd name="connsiteX14" fmla="*/ 335234 w 670450"/>
              <a:gd name="connsiteY14" fmla="*/ 180450 h 855057"/>
              <a:gd name="connsiteX15" fmla="*/ 271881 w 670450"/>
              <a:gd name="connsiteY15" fmla="*/ 714540 h 855057"/>
              <a:gd name="connsiteX16" fmla="*/ 90006 w 670450"/>
              <a:gd name="connsiteY16" fmla="*/ 482495 h 855057"/>
              <a:gd name="connsiteX17" fmla="*/ 90043 w 670450"/>
              <a:gd name="connsiteY17" fmla="*/ 482495 h 855057"/>
              <a:gd name="connsiteX18" fmla="*/ 54133 w 670450"/>
              <a:gd name="connsiteY18" fmla="*/ 289092 h 855057"/>
              <a:gd name="connsiteX19" fmla="*/ 151173 w 670450"/>
              <a:gd name="connsiteY19" fmla="*/ 118179 h 855057"/>
              <a:gd name="connsiteX20" fmla="*/ 335226 w 670450"/>
              <a:gd name="connsiteY20" fmla="*/ 50518 h 855057"/>
              <a:gd name="connsiteX21" fmla="*/ 519279 w 670450"/>
              <a:gd name="connsiteY21" fmla="*/ 118179 h 855057"/>
              <a:gd name="connsiteX22" fmla="*/ 616319 w 670450"/>
              <a:gd name="connsiteY22" fmla="*/ 289092 h 855057"/>
              <a:gd name="connsiteX23" fmla="*/ 580409 w 670450"/>
              <a:gd name="connsiteY23" fmla="*/ 482495 h 855057"/>
              <a:gd name="connsiteX24" fmla="*/ 335226 w 670450"/>
              <a:gd name="connsiteY24" fmla="*/ 790257 h 855057"/>
              <a:gd name="connsiteX25" fmla="*/ 271877 w 670450"/>
              <a:gd name="connsiteY25" fmla="*/ 714245 h 855057"/>
              <a:gd name="connsiteX26" fmla="*/ 315446 w 670450"/>
              <a:gd name="connsiteY26" fmla="*/ 845556 h 855057"/>
              <a:gd name="connsiteX27" fmla="*/ 47882 w 670450"/>
              <a:gd name="connsiteY27" fmla="*/ 509773 h 855057"/>
              <a:gd name="connsiteX28" fmla="*/ 4429 w 670450"/>
              <a:gd name="connsiteY28" fmla="*/ 281928 h 855057"/>
              <a:gd name="connsiteX29" fmla="*/ 118254 w 670450"/>
              <a:gd name="connsiteY29" fmla="*/ 79983 h 855057"/>
              <a:gd name="connsiteX30" fmla="*/ 335225 w 670450"/>
              <a:gd name="connsiteY30" fmla="*/ 0 h 855057"/>
              <a:gd name="connsiteX31" fmla="*/ 552196 w 670450"/>
              <a:gd name="connsiteY31" fmla="*/ 79983 h 855057"/>
              <a:gd name="connsiteX32" fmla="*/ 666021 w 670450"/>
              <a:gd name="connsiteY32" fmla="*/ 281928 h 855057"/>
              <a:gd name="connsiteX33" fmla="*/ 622568 w 670450"/>
              <a:gd name="connsiteY33" fmla="*/ 509773 h 855057"/>
              <a:gd name="connsiteX34" fmla="*/ 354711 w 670450"/>
              <a:gd name="connsiteY34" fmla="*/ 845556 h 855057"/>
              <a:gd name="connsiteX35" fmla="*/ 335074 w 670450"/>
              <a:gd name="connsiteY35" fmla="*/ 855057 h 855057"/>
              <a:gd name="connsiteX36" fmla="*/ 315437 w 670450"/>
              <a:gd name="connsiteY36" fmla="*/ 845556 h 85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70450" h="855057">
                <a:moveTo>
                  <a:pt x="409452" y="261883"/>
                </a:moveTo>
                <a:cubicBezTo>
                  <a:pt x="389778" y="242138"/>
                  <a:pt x="363078" y="231077"/>
                  <a:pt x="335231" y="231077"/>
                </a:cubicBezTo>
                <a:cubicBezTo>
                  <a:pt x="285084" y="231077"/>
                  <a:pt x="241889" y="266596"/>
                  <a:pt x="232085" y="315922"/>
                </a:cubicBezTo>
                <a:cubicBezTo>
                  <a:pt x="222284" y="365285"/>
                  <a:pt x="248579" y="414719"/>
                  <a:pt x="294916" y="433988"/>
                </a:cubicBezTo>
                <a:cubicBezTo>
                  <a:pt x="341217" y="453250"/>
                  <a:pt x="394654" y="436994"/>
                  <a:pt x="422535" y="395166"/>
                </a:cubicBezTo>
                <a:cubicBezTo>
                  <a:pt x="450382" y="353337"/>
                  <a:pt x="444909" y="297557"/>
                  <a:pt x="409444" y="261955"/>
                </a:cubicBezTo>
                <a:close/>
                <a:moveTo>
                  <a:pt x="335231" y="180452"/>
                </a:moveTo>
                <a:cubicBezTo>
                  <a:pt x="376355" y="180452"/>
                  <a:pt x="415776" y="196820"/>
                  <a:pt x="444843" y="225993"/>
                </a:cubicBezTo>
                <a:cubicBezTo>
                  <a:pt x="473947" y="255165"/>
                  <a:pt x="490293" y="294730"/>
                  <a:pt x="490293" y="336001"/>
                </a:cubicBezTo>
                <a:cubicBezTo>
                  <a:pt x="490330" y="377235"/>
                  <a:pt x="474021" y="416838"/>
                  <a:pt x="444991" y="446047"/>
                </a:cubicBezTo>
                <a:cubicBezTo>
                  <a:pt x="415923" y="475219"/>
                  <a:pt x="376537" y="491662"/>
                  <a:pt x="335416" y="491736"/>
                </a:cubicBezTo>
                <a:cubicBezTo>
                  <a:pt x="294292" y="491773"/>
                  <a:pt x="254871" y="475443"/>
                  <a:pt x="225728" y="446307"/>
                </a:cubicBezTo>
                <a:cubicBezTo>
                  <a:pt x="196624" y="417172"/>
                  <a:pt x="180241" y="377644"/>
                  <a:pt x="180167" y="336375"/>
                </a:cubicBezTo>
                <a:cubicBezTo>
                  <a:pt x="180093" y="295066"/>
                  <a:pt x="196402" y="255390"/>
                  <a:pt x="225470" y="226139"/>
                </a:cubicBezTo>
                <a:cubicBezTo>
                  <a:pt x="254574" y="196893"/>
                  <a:pt x="294071" y="180450"/>
                  <a:pt x="335234" y="180450"/>
                </a:cubicBezTo>
                <a:close/>
                <a:moveTo>
                  <a:pt x="271881" y="714540"/>
                </a:moveTo>
                <a:cubicBezTo>
                  <a:pt x="205611" y="636042"/>
                  <a:pt x="133271" y="550155"/>
                  <a:pt x="90006" y="482495"/>
                </a:cubicBezTo>
                <a:lnTo>
                  <a:pt x="90043" y="482495"/>
                </a:lnTo>
                <a:cubicBezTo>
                  <a:pt x="55650" y="424335"/>
                  <a:pt x="42928" y="355783"/>
                  <a:pt x="54133" y="289092"/>
                </a:cubicBezTo>
                <a:cubicBezTo>
                  <a:pt x="65302" y="222396"/>
                  <a:pt x="99694" y="161820"/>
                  <a:pt x="151173" y="118179"/>
                </a:cubicBezTo>
                <a:cubicBezTo>
                  <a:pt x="202614" y="74494"/>
                  <a:pt x="267847" y="50518"/>
                  <a:pt x="335226" y="50518"/>
                </a:cubicBezTo>
                <a:cubicBezTo>
                  <a:pt x="402605" y="50518"/>
                  <a:pt x="467844" y="74494"/>
                  <a:pt x="519279" y="118179"/>
                </a:cubicBezTo>
                <a:cubicBezTo>
                  <a:pt x="570758" y="161827"/>
                  <a:pt x="605150" y="222401"/>
                  <a:pt x="616319" y="289092"/>
                </a:cubicBezTo>
                <a:cubicBezTo>
                  <a:pt x="627524" y="355788"/>
                  <a:pt x="614802" y="424336"/>
                  <a:pt x="580409" y="482495"/>
                </a:cubicBezTo>
                <a:cubicBezTo>
                  <a:pt x="522570" y="572870"/>
                  <a:pt x="413331" y="695166"/>
                  <a:pt x="335226" y="790257"/>
                </a:cubicBezTo>
                <a:cubicBezTo>
                  <a:pt x="315552" y="766318"/>
                  <a:pt x="294028" y="740857"/>
                  <a:pt x="271877" y="714245"/>
                </a:cubicBezTo>
                <a:close/>
                <a:moveTo>
                  <a:pt x="315446" y="845556"/>
                </a:moveTo>
                <a:cubicBezTo>
                  <a:pt x="233088" y="742750"/>
                  <a:pt x="113121" y="611620"/>
                  <a:pt x="47882" y="509773"/>
                </a:cubicBezTo>
                <a:cubicBezTo>
                  <a:pt x="6944" y="441408"/>
                  <a:pt x="-8441" y="360648"/>
                  <a:pt x="4429" y="281928"/>
                </a:cubicBezTo>
                <a:cubicBezTo>
                  <a:pt x="17299" y="203206"/>
                  <a:pt x="57646" y="131653"/>
                  <a:pt x="118254" y="79983"/>
                </a:cubicBezTo>
                <a:cubicBezTo>
                  <a:pt x="178830" y="28356"/>
                  <a:pt x="255747" y="0"/>
                  <a:pt x="335225" y="0"/>
                </a:cubicBezTo>
                <a:cubicBezTo>
                  <a:pt x="414703" y="0"/>
                  <a:pt x="491624" y="28356"/>
                  <a:pt x="552196" y="79983"/>
                </a:cubicBezTo>
                <a:cubicBezTo>
                  <a:pt x="612808" y="131648"/>
                  <a:pt x="653155" y="203208"/>
                  <a:pt x="666021" y="281928"/>
                </a:cubicBezTo>
                <a:cubicBezTo>
                  <a:pt x="678891" y="360650"/>
                  <a:pt x="663507" y="441410"/>
                  <a:pt x="622568" y="509773"/>
                </a:cubicBezTo>
                <a:cubicBezTo>
                  <a:pt x="557147" y="611724"/>
                  <a:pt x="437180" y="742750"/>
                  <a:pt x="354711" y="845556"/>
                </a:cubicBezTo>
                <a:cubicBezTo>
                  <a:pt x="349977" y="851568"/>
                  <a:pt x="342729" y="855057"/>
                  <a:pt x="335074" y="855057"/>
                </a:cubicBezTo>
                <a:cubicBezTo>
                  <a:pt x="327418" y="855057"/>
                  <a:pt x="320207" y="851568"/>
                  <a:pt x="315437" y="845556"/>
                </a:cubicBezTo>
                <a:close/>
              </a:path>
            </a:pathLst>
          </a:custGeom>
          <a:solidFill>
            <a:srgbClr val="750606"/>
          </a:solidFill>
          <a:ln w="9438" cap="flat">
            <a:noFill/>
            <a:prstDash val="solid"/>
            <a:miter/>
          </a:ln>
        </p:spPr>
        <p:txBody>
          <a:bodyPr rtlCol="0" anchor="ctr"/>
          <a:lstStyle/>
          <a:p>
            <a:endParaRPr lang="it-IT" sz="1463" dirty="0"/>
          </a:p>
          <a:p>
            <a:endParaRPr lang="it-IT" sz="1463" dirty="0"/>
          </a:p>
        </p:txBody>
      </p:sp>
      <p:grpSp>
        <p:nvGrpSpPr>
          <p:cNvPr id="3" name="Elemento grafico 27">
            <a:extLst>
              <a:ext uri="{FF2B5EF4-FFF2-40B4-BE49-F238E27FC236}">
                <a16:creationId xmlns:a16="http://schemas.microsoft.com/office/drawing/2014/main" id="{C633F555-DD3D-46B2-C0A8-29F63842150E}"/>
              </a:ext>
            </a:extLst>
          </p:cNvPr>
          <p:cNvGrpSpPr>
            <a:grpSpLocks noChangeAspect="1"/>
          </p:cNvGrpSpPr>
          <p:nvPr/>
        </p:nvGrpSpPr>
        <p:grpSpPr>
          <a:xfrm>
            <a:off x="1098507" y="4321615"/>
            <a:ext cx="345937" cy="365625"/>
            <a:chOff x="5861685" y="3106102"/>
            <a:chExt cx="468629" cy="495299"/>
          </a:xfrm>
          <a:solidFill>
            <a:srgbClr val="750606"/>
          </a:solidFill>
        </p:grpSpPr>
        <p:sp>
          <p:nvSpPr>
            <p:cNvPr id="5" name="Figura a mano libera 4">
              <a:extLst>
                <a:ext uri="{FF2B5EF4-FFF2-40B4-BE49-F238E27FC236}">
                  <a16:creationId xmlns:a16="http://schemas.microsoft.com/office/drawing/2014/main" id="{869E5BE3-9D58-548D-6072-8D186526224A}"/>
                </a:ext>
              </a:extLst>
            </p:cNvPr>
            <p:cNvSpPr/>
            <p:nvPr/>
          </p:nvSpPr>
          <p:spPr>
            <a:xfrm>
              <a:off x="5861685" y="3106102"/>
              <a:ext cx="468629" cy="495299"/>
            </a:xfrm>
            <a:custGeom>
              <a:avLst/>
              <a:gdLst>
                <a:gd name="connsiteX0" fmla="*/ 392430 w 468629"/>
                <a:gd name="connsiteY0" fmla="*/ 25718 h 495299"/>
                <a:gd name="connsiteX1" fmla="*/ 392430 w 468629"/>
                <a:gd name="connsiteY1" fmla="*/ 20003 h 495299"/>
                <a:gd name="connsiteX2" fmla="*/ 373380 w 468629"/>
                <a:gd name="connsiteY2" fmla="*/ 952 h 495299"/>
                <a:gd name="connsiteX3" fmla="*/ 354330 w 468629"/>
                <a:gd name="connsiteY3" fmla="*/ 20003 h 495299"/>
                <a:gd name="connsiteX4" fmla="*/ 354330 w 468629"/>
                <a:gd name="connsiteY4" fmla="*/ 25718 h 495299"/>
                <a:gd name="connsiteX5" fmla="*/ 118110 w 468629"/>
                <a:gd name="connsiteY5" fmla="*/ 25718 h 495299"/>
                <a:gd name="connsiteX6" fmla="*/ 118110 w 468629"/>
                <a:gd name="connsiteY6" fmla="*/ 24765 h 495299"/>
                <a:gd name="connsiteX7" fmla="*/ 118110 w 468629"/>
                <a:gd name="connsiteY7" fmla="*/ 19050 h 495299"/>
                <a:gd name="connsiteX8" fmla="*/ 99060 w 468629"/>
                <a:gd name="connsiteY8" fmla="*/ 0 h 495299"/>
                <a:gd name="connsiteX9" fmla="*/ 80010 w 468629"/>
                <a:gd name="connsiteY9" fmla="*/ 19050 h 495299"/>
                <a:gd name="connsiteX10" fmla="*/ 80010 w 468629"/>
                <a:gd name="connsiteY10" fmla="*/ 26670 h 495299"/>
                <a:gd name="connsiteX11" fmla="*/ 80010 w 468629"/>
                <a:gd name="connsiteY11" fmla="*/ 26670 h 495299"/>
                <a:gd name="connsiteX12" fmla="*/ 0 w 468629"/>
                <a:gd name="connsiteY12" fmla="*/ 106680 h 495299"/>
                <a:gd name="connsiteX13" fmla="*/ 0 w 468629"/>
                <a:gd name="connsiteY13" fmla="*/ 415290 h 495299"/>
                <a:gd name="connsiteX14" fmla="*/ 80010 w 468629"/>
                <a:gd name="connsiteY14" fmla="*/ 495300 h 495299"/>
                <a:gd name="connsiteX15" fmla="*/ 388620 w 468629"/>
                <a:gd name="connsiteY15" fmla="*/ 495300 h 495299"/>
                <a:gd name="connsiteX16" fmla="*/ 468630 w 468629"/>
                <a:gd name="connsiteY16" fmla="*/ 415290 h 495299"/>
                <a:gd name="connsiteX17" fmla="*/ 468630 w 468629"/>
                <a:gd name="connsiteY17" fmla="*/ 105728 h 495299"/>
                <a:gd name="connsiteX18" fmla="*/ 392430 w 468629"/>
                <a:gd name="connsiteY18" fmla="*/ 25718 h 495299"/>
                <a:gd name="connsiteX19" fmla="*/ 80010 w 468629"/>
                <a:gd name="connsiteY19" fmla="*/ 63818 h 495299"/>
                <a:gd name="connsiteX20" fmla="*/ 80010 w 468629"/>
                <a:gd name="connsiteY20" fmla="*/ 63818 h 495299"/>
                <a:gd name="connsiteX21" fmla="*/ 80010 w 468629"/>
                <a:gd name="connsiteY21" fmla="*/ 67628 h 495299"/>
                <a:gd name="connsiteX22" fmla="*/ 99060 w 468629"/>
                <a:gd name="connsiteY22" fmla="*/ 86678 h 495299"/>
                <a:gd name="connsiteX23" fmla="*/ 118110 w 468629"/>
                <a:gd name="connsiteY23" fmla="*/ 67628 h 495299"/>
                <a:gd name="connsiteX24" fmla="*/ 118110 w 468629"/>
                <a:gd name="connsiteY24" fmla="*/ 63818 h 495299"/>
                <a:gd name="connsiteX25" fmla="*/ 354330 w 468629"/>
                <a:gd name="connsiteY25" fmla="*/ 63818 h 495299"/>
                <a:gd name="connsiteX26" fmla="*/ 354330 w 468629"/>
                <a:gd name="connsiteY26" fmla="*/ 69533 h 495299"/>
                <a:gd name="connsiteX27" fmla="*/ 373380 w 468629"/>
                <a:gd name="connsiteY27" fmla="*/ 88583 h 495299"/>
                <a:gd name="connsiteX28" fmla="*/ 392430 w 468629"/>
                <a:gd name="connsiteY28" fmla="*/ 69533 h 495299"/>
                <a:gd name="connsiteX29" fmla="*/ 392430 w 468629"/>
                <a:gd name="connsiteY29" fmla="*/ 63818 h 495299"/>
                <a:gd name="connsiteX30" fmla="*/ 431483 w 468629"/>
                <a:gd name="connsiteY30" fmla="*/ 105728 h 495299"/>
                <a:gd name="connsiteX31" fmla="*/ 431483 w 468629"/>
                <a:gd name="connsiteY31" fmla="*/ 159068 h 495299"/>
                <a:gd name="connsiteX32" fmla="*/ 38100 w 468629"/>
                <a:gd name="connsiteY32" fmla="*/ 159068 h 495299"/>
                <a:gd name="connsiteX33" fmla="*/ 38100 w 468629"/>
                <a:gd name="connsiteY33" fmla="*/ 105728 h 495299"/>
                <a:gd name="connsiteX34" fmla="*/ 80010 w 468629"/>
                <a:gd name="connsiteY34" fmla="*/ 63818 h 495299"/>
                <a:gd name="connsiteX35" fmla="*/ 388620 w 468629"/>
                <a:gd name="connsiteY35" fmla="*/ 456248 h 495299"/>
                <a:gd name="connsiteX36" fmla="*/ 80010 w 468629"/>
                <a:gd name="connsiteY36" fmla="*/ 456248 h 495299"/>
                <a:gd name="connsiteX37" fmla="*/ 38100 w 468629"/>
                <a:gd name="connsiteY37" fmla="*/ 414338 h 495299"/>
                <a:gd name="connsiteX38" fmla="*/ 38100 w 468629"/>
                <a:gd name="connsiteY38" fmla="*/ 197168 h 495299"/>
                <a:gd name="connsiteX39" fmla="*/ 431483 w 468629"/>
                <a:gd name="connsiteY39" fmla="*/ 197168 h 495299"/>
                <a:gd name="connsiteX40" fmla="*/ 431483 w 468629"/>
                <a:gd name="connsiteY40" fmla="*/ 414338 h 495299"/>
                <a:gd name="connsiteX41" fmla="*/ 388620 w 468629"/>
                <a:gd name="connsiteY41" fmla="*/ 456248 h 495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68629" h="495299">
                  <a:moveTo>
                    <a:pt x="392430" y="25718"/>
                  </a:moveTo>
                  <a:cubicBezTo>
                    <a:pt x="392430" y="23813"/>
                    <a:pt x="392430" y="21907"/>
                    <a:pt x="392430" y="20003"/>
                  </a:cubicBezTo>
                  <a:cubicBezTo>
                    <a:pt x="392430" y="10477"/>
                    <a:pt x="383858" y="952"/>
                    <a:pt x="373380" y="952"/>
                  </a:cubicBezTo>
                  <a:cubicBezTo>
                    <a:pt x="362903" y="952"/>
                    <a:pt x="354330" y="9525"/>
                    <a:pt x="354330" y="20003"/>
                  </a:cubicBezTo>
                  <a:cubicBezTo>
                    <a:pt x="354330" y="21907"/>
                    <a:pt x="354330" y="23813"/>
                    <a:pt x="354330" y="25718"/>
                  </a:cubicBezTo>
                  <a:lnTo>
                    <a:pt x="118110" y="25718"/>
                  </a:lnTo>
                  <a:cubicBezTo>
                    <a:pt x="118110" y="25718"/>
                    <a:pt x="118110" y="24765"/>
                    <a:pt x="118110" y="24765"/>
                  </a:cubicBezTo>
                  <a:cubicBezTo>
                    <a:pt x="118110" y="22860"/>
                    <a:pt x="118110" y="20955"/>
                    <a:pt x="118110" y="19050"/>
                  </a:cubicBezTo>
                  <a:cubicBezTo>
                    <a:pt x="118110" y="9525"/>
                    <a:pt x="109537" y="0"/>
                    <a:pt x="99060" y="0"/>
                  </a:cubicBezTo>
                  <a:cubicBezTo>
                    <a:pt x="88583" y="0"/>
                    <a:pt x="80010" y="8573"/>
                    <a:pt x="80010" y="19050"/>
                  </a:cubicBezTo>
                  <a:cubicBezTo>
                    <a:pt x="80010" y="21907"/>
                    <a:pt x="80010" y="23813"/>
                    <a:pt x="80010" y="26670"/>
                  </a:cubicBezTo>
                  <a:lnTo>
                    <a:pt x="80010" y="26670"/>
                  </a:lnTo>
                  <a:cubicBezTo>
                    <a:pt x="36195" y="26670"/>
                    <a:pt x="0" y="62865"/>
                    <a:pt x="0" y="106680"/>
                  </a:cubicBezTo>
                  <a:lnTo>
                    <a:pt x="0" y="415290"/>
                  </a:lnTo>
                  <a:cubicBezTo>
                    <a:pt x="0" y="459105"/>
                    <a:pt x="36195" y="495300"/>
                    <a:pt x="80010" y="495300"/>
                  </a:cubicBezTo>
                  <a:lnTo>
                    <a:pt x="388620" y="495300"/>
                  </a:lnTo>
                  <a:cubicBezTo>
                    <a:pt x="432435" y="495300"/>
                    <a:pt x="468630" y="459105"/>
                    <a:pt x="468630" y="415290"/>
                  </a:cubicBezTo>
                  <a:lnTo>
                    <a:pt x="468630" y="105728"/>
                  </a:lnTo>
                  <a:cubicBezTo>
                    <a:pt x="468630" y="62865"/>
                    <a:pt x="434340" y="27623"/>
                    <a:pt x="392430" y="25718"/>
                  </a:cubicBezTo>
                  <a:close/>
                  <a:moveTo>
                    <a:pt x="80010" y="63818"/>
                  </a:moveTo>
                  <a:lnTo>
                    <a:pt x="80010" y="63818"/>
                  </a:lnTo>
                  <a:cubicBezTo>
                    <a:pt x="80010" y="64770"/>
                    <a:pt x="80010" y="66675"/>
                    <a:pt x="80010" y="67628"/>
                  </a:cubicBezTo>
                  <a:cubicBezTo>
                    <a:pt x="80010" y="77153"/>
                    <a:pt x="88583" y="86678"/>
                    <a:pt x="99060" y="86678"/>
                  </a:cubicBezTo>
                  <a:cubicBezTo>
                    <a:pt x="109537" y="86678"/>
                    <a:pt x="118110" y="78105"/>
                    <a:pt x="118110" y="67628"/>
                  </a:cubicBezTo>
                  <a:cubicBezTo>
                    <a:pt x="118110" y="66675"/>
                    <a:pt x="118110" y="64770"/>
                    <a:pt x="118110" y="63818"/>
                  </a:cubicBezTo>
                  <a:lnTo>
                    <a:pt x="354330" y="63818"/>
                  </a:lnTo>
                  <a:cubicBezTo>
                    <a:pt x="354330" y="65723"/>
                    <a:pt x="354330" y="67628"/>
                    <a:pt x="354330" y="69533"/>
                  </a:cubicBezTo>
                  <a:cubicBezTo>
                    <a:pt x="354330" y="79058"/>
                    <a:pt x="362903" y="88583"/>
                    <a:pt x="373380" y="88583"/>
                  </a:cubicBezTo>
                  <a:cubicBezTo>
                    <a:pt x="383858" y="88583"/>
                    <a:pt x="392430" y="80010"/>
                    <a:pt x="392430" y="69533"/>
                  </a:cubicBezTo>
                  <a:cubicBezTo>
                    <a:pt x="392430" y="67628"/>
                    <a:pt x="392430" y="65723"/>
                    <a:pt x="392430" y="63818"/>
                  </a:cubicBezTo>
                  <a:cubicBezTo>
                    <a:pt x="414338" y="65723"/>
                    <a:pt x="431483" y="83820"/>
                    <a:pt x="431483" y="105728"/>
                  </a:cubicBezTo>
                  <a:lnTo>
                    <a:pt x="431483" y="159068"/>
                  </a:lnTo>
                  <a:lnTo>
                    <a:pt x="38100" y="159068"/>
                  </a:lnTo>
                  <a:lnTo>
                    <a:pt x="38100" y="105728"/>
                  </a:lnTo>
                  <a:cubicBezTo>
                    <a:pt x="38100" y="81915"/>
                    <a:pt x="57150" y="63818"/>
                    <a:pt x="80010" y="63818"/>
                  </a:cubicBezTo>
                  <a:close/>
                  <a:moveTo>
                    <a:pt x="388620" y="456248"/>
                  </a:moveTo>
                  <a:lnTo>
                    <a:pt x="80010" y="456248"/>
                  </a:lnTo>
                  <a:cubicBezTo>
                    <a:pt x="57150" y="456248"/>
                    <a:pt x="38100" y="437198"/>
                    <a:pt x="38100" y="414338"/>
                  </a:cubicBezTo>
                  <a:lnTo>
                    <a:pt x="38100" y="197168"/>
                  </a:lnTo>
                  <a:lnTo>
                    <a:pt x="431483" y="197168"/>
                  </a:lnTo>
                  <a:lnTo>
                    <a:pt x="431483" y="414338"/>
                  </a:lnTo>
                  <a:cubicBezTo>
                    <a:pt x="430530" y="437198"/>
                    <a:pt x="411480" y="456248"/>
                    <a:pt x="388620" y="4562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1463"/>
            </a:p>
          </p:txBody>
        </p:sp>
        <p:sp>
          <p:nvSpPr>
            <p:cNvPr id="6" name="Figura a mano libera 5">
              <a:extLst>
                <a:ext uri="{FF2B5EF4-FFF2-40B4-BE49-F238E27FC236}">
                  <a16:creationId xmlns:a16="http://schemas.microsoft.com/office/drawing/2014/main" id="{B2DEA69D-F1A5-485E-2195-F9010780A87A}"/>
                </a:ext>
              </a:extLst>
            </p:cNvPr>
            <p:cNvSpPr/>
            <p:nvPr/>
          </p:nvSpPr>
          <p:spPr>
            <a:xfrm>
              <a:off x="5985033" y="3350293"/>
              <a:ext cx="223010" cy="157412"/>
            </a:xfrm>
            <a:custGeom>
              <a:avLst/>
              <a:gdLst>
                <a:gd name="connsiteX0" fmla="*/ 155734 w 223010"/>
                <a:gd name="connsiteY0" fmla="*/ 5364 h 157412"/>
                <a:gd name="connsiteX1" fmla="*/ 129064 w 223010"/>
                <a:gd name="connsiteY1" fmla="*/ 5364 h 157412"/>
                <a:gd name="connsiteX2" fmla="*/ 129064 w 223010"/>
                <a:gd name="connsiteY2" fmla="*/ 32034 h 157412"/>
                <a:gd name="connsiteX3" fmla="*/ 158591 w 223010"/>
                <a:gd name="connsiteY3" fmla="*/ 59656 h 157412"/>
                <a:gd name="connsiteX4" fmla="*/ 37624 w 223010"/>
                <a:gd name="connsiteY4" fmla="*/ 59656 h 157412"/>
                <a:gd name="connsiteX5" fmla="*/ 18574 w 223010"/>
                <a:gd name="connsiteY5" fmla="*/ 59656 h 157412"/>
                <a:gd name="connsiteX6" fmla="*/ 18574 w 223010"/>
                <a:gd name="connsiteY6" fmla="*/ 97756 h 157412"/>
                <a:gd name="connsiteX7" fmla="*/ 151924 w 223010"/>
                <a:gd name="connsiteY7" fmla="*/ 97756 h 157412"/>
                <a:gd name="connsiteX8" fmla="*/ 158591 w 223010"/>
                <a:gd name="connsiteY8" fmla="*/ 97756 h 157412"/>
                <a:gd name="connsiteX9" fmla="*/ 132874 w 223010"/>
                <a:gd name="connsiteY9" fmla="*/ 125379 h 157412"/>
                <a:gd name="connsiteX10" fmla="*/ 132874 w 223010"/>
                <a:gd name="connsiteY10" fmla="*/ 152049 h 157412"/>
                <a:gd name="connsiteX11" fmla="*/ 159544 w 223010"/>
                <a:gd name="connsiteY11" fmla="*/ 152049 h 157412"/>
                <a:gd name="connsiteX12" fmla="*/ 217646 w 223010"/>
                <a:gd name="connsiteY12" fmla="*/ 90136 h 157412"/>
                <a:gd name="connsiteX13" fmla="*/ 217646 w 223010"/>
                <a:gd name="connsiteY13" fmla="*/ 63466 h 157412"/>
                <a:gd name="connsiteX14" fmla="*/ 155734 w 223010"/>
                <a:gd name="connsiteY14" fmla="*/ 5364 h 157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3010" h="157412">
                  <a:moveTo>
                    <a:pt x="155734" y="5364"/>
                  </a:moveTo>
                  <a:cubicBezTo>
                    <a:pt x="148114" y="-1304"/>
                    <a:pt x="135731" y="-2256"/>
                    <a:pt x="129064" y="5364"/>
                  </a:cubicBezTo>
                  <a:cubicBezTo>
                    <a:pt x="122396" y="12984"/>
                    <a:pt x="121444" y="25366"/>
                    <a:pt x="129064" y="32034"/>
                  </a:cubicBezTo>
                  <a:cubicBezTo>
                    <a:pt x="138589" y="41559"/>
                    <a:pt x="149066" y="50131"/>
                    <a:pt x="158591" y="59656"/>
                  </a:cubicBezTo>
                  <a:cubicBezTo>
                    <a:pt x="118586" y="59656"/>
                    <a:pt x="77629" y="59656"/>
                    <a:pt x="37624" y="59656"/>
                  </a:cubicBezTo>
                  <a:cubicBezTo>
                    <a:pt x="30956" y="59656"/>
                    <a:pt x="25241" y="59656"/>
                    <a:pt x="18574" y="59656"/>
                  </a:cubicBezTo>
                  <a:cubicBezTo>
                    <a:pt x="-6191" y="59656"/>
                    <a:pt x="-6191" y="97756"/>
                    <a:pt x="18574" y="97756"/>
                  </a:cubicBezTo>
                  <a:cubicBezTo>
                    <a:pt x="63341" y="97756"/>
                    <a:pt x="107156" y="97756"/>
                    <a:pt x="151924" y="97756"/>
                  </a:cubicBezTo>
                  <a:cubicBezTo>
                    <a:pt x="153829" y="97756"/>
                    <a:pt x="156686" y="97756"/>
                    <a:pt x="158591" y="97756"/>
                  </a:cubicBezTo>
                  <a:cubicBezTo>
                    <a:pt x="150019" y="107281"/>
                    <a:pt x="141446" y="115854"/>
                    <a:pt x="132874" y="125379"/>
                  </a:cubicBezTo>
                  <a:cubicBezTo>
                    <a:pt x="126206" y="132999"/>
                    <a:pt x="125254" y="145381"/>
                    <a:pt x="132874" y="152049"/>
                  </a:cubicBezTo>
                  <a:cubicBezTo>
                    <a:pt x="140494" y="158716"/>
                    <a:pt x="152876" y="159669"/>
                    <a:pt x="159544" y="152049"/>
                  </a:cubicBezTo>
                  <a:cubicBezTo>
                    <a:pt x="178594" y="131094"/>
                    <a:pt x="197644" y="111091"/>
                    <a:pt x="217646" y="90136"/>
                  </a:cubicBezTo>
                  <a:cubicBezTo>
                    <a:pt x="224314" y="82516"/>
                    <a:pt x="225266" y="70134"/>
                    <a:pt x="217646" y="63466"/>
                  </a:cubicBezTo>
                  <a:cubicBezTo>
                    <a:pt x="196691" y="43464"/>
                    <a:pt x="175736" y="24414"/>
                    <a:pt x="155734" y="53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sz="1463"/>
            </a:p>
          </p:txBody>
        </p:sp>
      </p:grpSp>
      <p:sp>
        <p:nvSpPr>
          <p:cNvPr id="18" name="Rectangle 7">
            <a:extLst>
              <a:ext uri="{FF2B5EF4-FFF2-40B4-BE49-F238E27FC236}">
                <a16:creationId xmlns:a16="http://schemas.microsoft.com/office/drawing/2014/main" id="{FDF103B3-1E44-2B40-9696-FD3633793737}"/>
              </a:ext>
            </a:extLst>
          </p:cNvPr>
          <p:cNvSpPr/>
          <p:nvPr/>
        </p:nvSpPr>
        <p:spPr>
          <a:xfrm>
            <a:off x="0" y="0"/>
            <a:ext cx="9906000" cy="878032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Staff della Direzione Servizi Civici e Municipi </a:t>
            </a:r>
          </a:p>
          <a:p>
            <a:r>
              <a:rPr lang="it-IT" sz="1950" b="1" i="1" dirty="0">
                <a:solidFill>
                  <a:schemeClr val="bg1"/>
                </a:solidFill>
                <a:latin typeface="Helvetica-Bold"/>
              </a:rPr>
              <a:t>       	                     </a:t>
            </a:r>
            <a:r>
              <a:rPr lang="it-IT" sz="28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Risultati da perseguire anni  2025/2027</a:t>
            </a:r>
            <a:endParaRPr lang="it" sz="2800" b="1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Immagine 15">
            <a:extLst>
              <a:ext uri="{FF2B5EF4-FFF2-40B4-BE49-F238E27FC236}">
                <a16:creationId xmlns:a16="http://schemas.microsoft.com/office/drawing/2014/main" id="{A264F881-3CBA-3D48-BA40-354C3077F6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887" y="32354"/>
            <a:ext cx="634260" cy="845678"/>
          </a:xfrm>
          <a:prstGeom prst="rect">
            <a:avLst/>
          </a:prstGeom>
        </p:spPr>
      </p:pic>
      <p:sp>
        <p:nvSpPr>
          <p:cNvPr id="16" name="Rettangolo con angoli arrotondati 6">
            <a:extLst>
              <a:ext uri="{FF2B5EF4-FFF2-40B4-BE49-F238E27FC236}">
                <a16:creationId xmlns:a16="http://schemas.microsoft.com/office/drawing/2014/main" id="{DAE500B5-EA50-73B1-0736-BAB44C538815}"/>
              </a:ext>
            </a:extLst>
          </p:cNvPr>
          <p:cNvSpPr/>
          <p:nvPr/>
        </p:nvSpPr>
        <p:spPr>
          <a:xfrm>
            <a:off x="2431669" y="1169340"/>
            <a:ext cx="1527280" cy="1034799"/>
          </a:xfrm>
          <a:prstGeom prst="roundRect">
            <a:avLst/>
          </a:prstGeom>
          <a:pattFill prst="pct5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00000"/>
              </a:lnSpc>
            </a:pPr>
            <a:endParaRPr lang="it-IT" sz="13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ttangolo con angoli arrotondati 2">
            <a:extLst>
              <a:ext uri="{FF2B5EF4-FFF2-40B4-BE49-F238E27FC236}">
                <a16:creationId xmlns:a16="http://schemas.microsoft.com/office/drawing/2014/main" id="{4C241C14-ABF3-0E3D-04BA-07EA46A6A8D3}"/>
              </a:ext>
            </a:extLst>
          </p:cNvPr>
          <p:cNvSpPr/>
          <p:nvPr/>
        </p:nvSpPr>
        <p:spPr>
          <a:xfrm>
            <a:off x="2416046" y="2303783"/>
            <a:ext cx="1527280" cy="793784"/>
          </a:xfrm>
          <a:prstGeom prst="roundRect">
            <a:avLst/>
          </a:prstGeom>
          <a:pattFill prst="pct5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00000"/>
              </a:lnSpc>
            </a:pPr>
            <a:endParaRPr lang="it-IT" sz="1300" b="1" spc="-8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2518298" y="1639216"/>
            <a:ext cx="148991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spc="-8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Personale - Logistica</a:t>
            </a:r>
          </a:p>
          <a:p>
            <a:r>
              <a:rPr lang="it-IT" sz="1200" b="1" spc="-8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D.Lgs. n. 81/2008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465312" y="2577753"/>
            <a:ext cx="15429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300" b="1" spc="-8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Informatizzazione</a:t>
            </a:r>
          </a:p>
          <a:p>
            <a:pPr>
              <a:lnSpc>
                <a:spcPct val="100000"/>
              </a:lnSpc>
            </a:pPr>
            <a:r>
              <a:rPr lang="it-IT" sz="1300" b="1" spc="-8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Digitalizzazione</a:t>
            </a:r>
          </a:p>
          <a:p>
            <a:endParaRPr lang="it-IT" dirty="0"/>
          </a:p>
        </p:txBody>
      </p:sp>
      <p:sp>
        <p:nvSpPr>
          <p:cNvPr id="25" name="Rettangolo con angoli arrotondati 2">
            <a:extLst>
              <a:ext uri="{FF2B5EF4-FFF2-40B4-BE49-F238E27FC236}">
                <a16:creationId xmlns:a16="http://schemas.microsoft.com/office/drawing/2014/main" id="{4C241C14-ABF3-0E3D-04BA-07EA46A6A8D3}"/>
              </a:ext>
            </a:extLst>
          </p:cNvPr>
          <p:cNvSpPr/>
          <p:nvPr/>
        </p:nvSpPr>
        <p:spPr>
          <a:xfrm>
            <a:off x="2452191" y="3199583"/>
            <a:ext cx="1527280" cy="651275"/>
          </a:xfrm>
          <a:prstGeom prst="roundRect">
            <a:avLst/>
          </a:prstGeom>
          <a:pattFill prst="pct5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00000"/>
              </a:lnSpc>
            </a:pPr>
            <a:endParaRPr lang="it-IT" sz="1300" b="1" spc="-8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2524144" y="3545682"/>
            <a:ext cx="132501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300" b="1" spc="-8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Bilancio Acquisti</a:t>
            </a:r>
          </a:p>
          <a:p>
            <a:endParaRPr lang="it-IT" dirty="0"/>
          </a:p>
        </p:txBody>
      </p:sp>
      <p:sp>
        <p:nvSpPr>
          <p:cNvPr id="27" name="Rettangolo con angoli arrotondati 19">
            <a:extLst>
              <a:ext uri="{FF2B5EF4-FFF2-40B4-BE49-F238E27FC236}">
                <a16:creationId xmlns:a16="http://schemas.microsoft.com/office/drawing/2014/main" id="{46F41E49-C8D8-E70E-FCF8-D91C530594F5}"/>
              </a:ext>
            </a:extLst>
          </p:cNvPr>
          <p:cNvSpPr/>
          <p:nvPr/>
        </p:nvSpPr>
        <p:spPr>
          <a:xfrm>
            <a:off x="4432882" y="2274523"/>
            <a:ext cx="5033115" cy="857769"/>
          </a:xfrm>
          <a:prstGeom prst="roundRect">
            <a:avLst/>
          </a:prstGeom>
          <a:pattFill prst="pct5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spcAft>
                <a:spcPts val="975"/>
              </a:spcAft>
              <a:buFont typeface="Arial" panose="020B0604020202020204" pitchFamily="34" charset="0"/>
              <a:buChar char="•"/>
            </a:pPr>
            <a:endParaRPr lang="it-IT" sz="1100" dirty="0">
              <a:solidFill>
                <a:schemeClr val="tx1"/>
              </a:solidFill>
              <a:latin typeface="Satoshi" pitchFamily="2" charset="77"/>
            </a:endParaRPr>
          </a:p>
        </p:txBody>
      </p:sp>
      <p:sp>
        <p:nvSpPr>
          <p:cNvPr id="28" name="Rettangolo con angoli arrotondati 19">
            <a:extLst>
              <a:ext uri="{FF2B5EF4-FFF2-40B4-BE49-F238E27FC236}">
                <a16:creationId xmlns:a16="http://schemas.microsoft.com/office/drawing/2014/main" id="{46F41E49-C8D8-E70E-FCF8-D91C530594F5}"/>
              </a:ext>
            </a:extLst>
          </p:cNvPr>
          <p:cNvSpPr/>
          <p:nvPr/>
        </p:nvSpPr>
        <p:spPr>
          <a:xfrm>
            <a:off x="4475503" y="3249932"/>
            <a:ext cx="5033115" cy="640220"/>
          </a:xfrm>
          <a:prstGeom prst="roundRect">
            <a:avLst/>
          </a:prstGeom>
          <a:pattFill prst="pct5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2172" indent="-232172" algn="just">
              <a:spcAft>
                <a:spcPts val="975"/>
              </a:spcAft>
              <a:buFont typeface="Arial" panose="020B0604020202020204" pitchFamily="34" charset="0"/>
              <a:buChar char="•"/>
            </a:pPr>
            <a:endParaRPr lang="it-IT" sz="1100" b="1" dirty="0">
              <a:solidFill>
                <a:schemeClr val="tx1"/>
              </a:solidFill>
            </a:endParaRPr>
          </a:p>
          <a:p>
            <a:pPr marL="232172" indent="-232172" algn="just">
              <a:spcAft>
                <a:spcPts val="975"/>
              </a:spcAft>
              <a:buFont typeface="Arial" panose="020B0604020202020204" pitchFamily="34" charset="0"/>
              <a:buChar char="•"/>
            </a:pPr>
            <a:r>
              <a:rPr lang="it-IT" sz="1200" b="1" dirty="0">
                <a:solidFill>
                  <a:schemeClr val="tx1"/>
                </a:solidFill>
              </a:rPr>
              <a:t>Attività di transizione nel nuovo applicativo informatico SAP AFC </a:t>
            </a:r>
            <a:r>
              <a:rPr lang="it-IT" sz="1200" dirty="0">
                <a:solidFill>
                  <a:schemeClr val="tx1"/>
                </a:solidFill>
              </a:rPr>
              <a:t>(coordinamento attività dei diversi Uffici della Direzione/Aree e Municipi). </a:t>
            </a:r>
          </a:p>
          <a:p>
            <a:pPr marL="232172" indent="-232172" algn="just">
              <a:spcAft>
                <a:spcPts val="975"/>
              </a:spcAft>
              <a:buFont typeface="Arial" panose="020B0604020202020204" pitchFamily="34" charset="0"/>
              <a:buChar char="•"/>
            </a:pPr>
            <a:endParaRPr lang="it-IT" sz="1100" dirty="0">
              <a:solidFill>
                <a:schemeClr val="tx1"/>
              </a:solidFill>
              <a:latin typeface="Satoshi" pitchFamily="2" charset="77"/>
            </a:endParaRPr>
          </a:p>
        </p:txBody>
      </p:sp>
      <p:sp>
        <p:nvSpPr>
          <p:cNvPr id="29" name="Rettangolo con angoli arrotondati 19">
            <a:extLst>
              <a:ext uri="{FF2B5EF4-FFF2-40B4-BE49-F238E27FC236}">
                <a16:creationId xmlns:a16="http://schemas.microsoft.com/office/drawing/2014/main" id="{46F41E49-C8D8-E70E-FCF8-D91C530594F5}"/>
              </a:ext>
            </a:extLst>
          </p:cNvPr>
          <p:cNvSpPr/>
          <p:nvPr/>
        </p:nvSpPr>
        <p:spPr>
          <a:xfrm>
            <a:off x="4475501" y="4192038"/>
            <a:ext cx="5033115" cy="926177"/>
          </a:xfrm>
          <a:prstGeom prst="roundRect">
            <a:avLst/>
          </a:prstGeom>
          <a:pattFill prst="pct5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endParaRPr lang="it-IT" sz="1200" b="1" dirty="0">
              <a:solidFill>
                <a:schemeClr val="tx1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200" b="1" dirty="0">
                <a:solidFill>
                  <a:schemeClr val="tx1"/>
                </a:solidFill>
              </a:rPr>
              <a:t>Revisione di alcuni processi certificati e valutazione del rischio operativo </a:t>
            </a:r>
            <a:r>
              <a:rPr lang="it-IT" sz="1200" dirty="0">
                <a:solidFill>
                  <a:schemeClr val="tx1"/>
                </a:solidFill>
              </a:rPr>
              <a:t>al fine dell’individuazione di ulteriori opportunità di </a:t>
            </a:r>
            <a:r>
              <a:rPr lang="it-IT" sz="1200" b="1" dirty="0">
                <a:solidFill>
                  <a:schemeClr val="tx1"/>
                </a:solidFill>
              </a:rPr>
              <a:t>efficientamento;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tx1"/>
                </a:solidFill>
              </a:rPr>
              <a:t>Gestione delle attività correlate all’applicazione delle nuove modalità del </a:t>
            </a:r>
            <a:r>
              <a:rPr lang="it-IT" sz="1200" b="1" dirty="0">
                <a:solidFill>
                  <a:schemeClr val="tx1"/>
                </a:solidFill>
              </a:rPr>
              <a:t>lavoro da remoto.</a:t>
            </a:r>
          </a:p>
          <a:p>
            <a:pPr marL="232172" indent="-232172" algn="just">
              <a:spcAft>
                <a:spcPts val="975"/>
              </a:spcAft>
              <a:buFont typeface="Arial" panose="020B0604020202020204" pitchFamily="34" charset="0"/>
              <a:buChar char="•"/>
            </a:pPr>
            <a:endParaRPr lang="it-IT" sz="1100" dirty="0">
              <a:solidFill>
                <a:schemeClr val="tx1"/>
              </a:solidFill>
              <a:latin typeface="Satoshi" pitchFamily="2" charset="77"/>
            </a:endParaRPr>
          </a:p>
        </p:txBody>
      </p:sp>
      <p:sp>
        <p:nvSpPr>
          <p:cNvPr id="30" name="Rettangolo con angoli arrotondati 6">
            <a:extLst>
              <a:ext uri="{FF2B5EF4-FFF2-40B4-BE49-F238E27FC236}">
                <a16:creationId xmlns:a16="http://schemas.microsoft.com/office/drawing/2014/main" id="{DAE500B5-EA50-73B1-0736-BAB44C538815}"/>
              </a:ext>
            </a:extLst>
          </p:cNvPr>
          <p:cNvSpPr/>
          <p:nvPr/>
        </p:nvSpPr>
        <p:spPr>
          <a:xfrm>
            <a:off x="2431669" y="4191037"/>
            <a:ext cx="1527280" cy="927178"/>
          </a:xfrm>
          <a:prstGeom prst="roundRect">
            <a:avLst/>
          </a:prstGeom>
          <a:pattFill prst="pct5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00000"/>
              </a:lnSpc>
            </a:pPr>
            <a:endParaRPr lang="it-IT" sz="13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ettangolo con angoli arrotondati 2">
            <a:extLst>
              <a:ext uri="{FF2B5EF4-FFF2-40B4-BE49-F238E27FC236}">
                <a16:creationId xmlns:a16="http://schemas.microsoft.com/office/drawing/2014/main" id="{4C241C14-ABF3-0E3D-04BA-07EA46A6A8D3}"/>
              </a:ext>
            </a:extLst>
          </p:cNvPr>
          <p:cNvSpPr/>
          <p:nvPr/>
        </p:nvSpPr>
        <p:spPr>
          <a:xfrm>
            <a:off x="2431669" y="5376450"/>
            <a:ext cx="1527280" cy="1026372"/>
          </a:xfrm>
          <a:prstGeom prst="roundRect">
            <a:avLst/>
          </a:prstGeom>
          <a:pattFill prst="pct5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00000"/>
              </a:lnSpc>
            </a:pPr>
            <a:endParaRPr lang="it-IT" sz="1300" b="1" spc="-8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2476478" y="5831868"/>
            <a:ext cx="15429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300" b="1" spc="-8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Informatizzazione</a:t>
            </a:r>
          </a:p>
          <a:p>
            <a:pPr>
              <a:lnSpc>
                <a:spcPct val="100000"/>
              </a:lnSpc>
            </a:pPr>
            <a:r>
              <a:rPr lang="it-IT" sz="1300" b="1" spc="-8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Digitalizzazione</a:t>
            </a:r>
          </a:p>
          <a:p>
            <a:endParaRPr lang="it-IT" dirty="0"/>
          </a:p>
        </p:txBody>
      </p:sp>
      <p:sp>
        <p:nvSpPr>
          <p:cNvPr id="36" name="Rettangolo con angoli arrotondati 19">
            <a:extLst>
              <a:ext uri="{FF2B5EF4-FFF2-40B4-BE49-F238E27FC236}">
                <a16:creationId xmlns:a16="http://schemas.microsoft.com/office/drawing/2014/main" id="{46F41E49-C8D8-E70E-FCF8-D91C530594F5}"/>
              </a:ext>
            </a:extLst>
          </p:cNvPr>
          <p:cNvSpPr/>
          <p:nvPr/>
        </p:nvSpPr>
        <p:spPr>
          <a:xfrm>
            <a:off x="4432882" y="5322952"/>
            <a:ext cx="5033115" cy="1185424"/>
          </a:xfrm>
          <a:prstGeom prst="roundRect">
            <a:avLst/>
          </a:prstGeom>
          <a:pattFill prst="pct5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2172" indent="-232172" algn="just">
              <a:spcAft>
                <a:spcPts val="975"/>
              </a:spcAft>
              <a:buFont typeface="Arial" panose="020B0604020202020204" pitchFamily="34" charset="0"/>
              <a:buChar char="•"/>
            </a:pPr>
            <a:endParaRPr lang="it-IT" sz="1100" dirty="0">
              <a:solidFill>
                <a:schemeClr val="tx1"/>
              </a:solidFill>
              <a:latin typeface="Satoshi" pitchFamily="2" charset="77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508937" y="2275061"/>
            <a:ext cx="4957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200" b="1" dirty="0"/>
              <a:t>Attività propedeutiche al subentro </a:t>
            </a:r>
            <a:r>
              <a:rPr lang="it-IT" sz="1200" dirty="0"/>
              <a:t>dell’Ente</a:t>
            </a:r>
            <a:r>
              <a:rPr lang="it-IT" sz="1200" b="1" dirty="0"/>
              <a:t> nel Nuovo Stato Civile Nazionale </a:t>
            </a:r>
            <a:r>
              <a:rPr lang="it-IT" sz="1200" dirty="0"/>
              <a:t>(compreso collaudo nuovi applicativi informatici);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200" b="1" dirty="0"/>
              <a:t>Collaudo e  avvio gestione dei nuovi applicativi informatici </a:t>
            </a:r>
            <a:r>
              <a:rPr lang="it-IT" sz="1200" dirty="0"/>
              <a:t>della Direzione.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4595854" y="5387158"/>
            <a:ext cx="4707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200" dirty="0"/>
              <a:t>Analisi e test sulla </a:t>
            </a:r>
            <a:r>
              <a:rPr lang="it-IT" sz="1200" b="1" dirty="0"/>
              <a:t>reingegnerizzazione del sistema elettorale </a:t>
            </a:r>
            <a:r>
              <a:rPr lang="it-IT" sz="1200" dirty="0"/>
              <a:t>in funzione della migrazione nel nuovo applicativo informatico  (Side);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200" dirty="0"/>
              <a:t>Implementazione </a:t>
            </a:r>
            <a:r>
              <a:rPr lang="it-IT" sz="1200" b="1" dirty="0"/>
              <a:t>mappe catasto cimiteriale  </a:t>
            </a:r>
            <a:r>
              <a:rPr lang="it-IT" sz="1200" dirty="0"/>
              <a:t>- Gestione documentale servizi funebri – </a:t>
            </a:r>
            <a:r>
              <a:rPr lang="it-IT" sz="1200" b="1" dirty="0"/>
              <a:t>Digitalizzazione archivio Cimitero Monumentale</a:t>
            </a:r>
            <a:r>
              <a:rPr lang="it-IT" sz="1200" dirty="0"/>
              <a:t>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200" dirty="0"/>
              <a:t>Attività finalizzate alla dismissione completa del vecchio sistema Sipo.</a:t>
            </a:r>
          </a:p>
        </p:txBody>
      </p:sp>
      <p:pic>
        <p:nvPicPr>
          <p:cNvPr id="35" name="Immagin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5546" y="3273644"/>
            <a:ext cx="605320" cy="291310"/>
          </a:xfrm>
          <a:prstGeom prst="rect">
            <a:avLst/>
          </a:prstGeom>
        </p:spPr>
      </p:pic>
      <p:pic>
        <p:nvPicPr>
          <p:cNvPr id="37" name="Immagin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732" y="2391827"/>
            <a:ext cx="248233" cy="215304"/>
          </a:xfrm>
          <a:prstGeom prst="rect">
            <a:avLst/>
          </a:prstGeom>
        </p:spPr>
      </p:pic>
      <p:pic>
        <p:nvPicPr>
          <p:cNvPr id="38" name="Immagin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0092" y="5510408"/>
            <a:ext cx="399512" cy="346515"/>
          </a:xfrm>
          <a:prstGeom prst="rect">
            <a:avLst/>
          </a:prstGeom>
        </p:spPr>
      </p:pic>
      <p:pic>
        <p:nvPicPr>
          <p:cNvPr id="39" name="Immagin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2052" y="1319746"/>
            <a:ext cx="355592" cy="307539"/>
          </a:xfrm>
          <a:prstGeom prst="rect">
            <a:avLst/>
          </a:prstGeom>
        </p:spPr>
      </p:pic>
      <p:sp>
        <p:nvSpPr>
          <p:cNvPr id="40" name="CasellaDiTesto 39"/>
          <p:cNvSpPr txBox="1"/>
          <p:nvPr/>
        </p:nvSpPr>
        <p:spPr>
          <a:xfrm>
            <a:off x="2529464" y="4630696"/>
            <a:ext cx="148991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spc="-8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Personale - Logistica</a:t>
            </a:r>
          </a:p>
          <a:p>
            <a:r>
              <a:rPr lang="it-IT" sz="1200" b="1" spc="-8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DLgs</a:t>
            </a:r>
            <a:r>
              <a:rPr lang="it-IT" sz="1200" b="1" spc="-8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n. 81/2008</a:t>
            </a:r>
          </a:p>
        </p:txBody>
      </p:sp>
      <p:pic>
        <p:nvPicPr>
          <p:cNvPr id="41" name="Immagine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2923" y="4289072"/>
            <a:ext cx="355592" cy="30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867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664566-4528-90E1-77CE-235F3FB89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C7B056E3-D0CB-384E-1FE9-086F40402B60}"/>
              </a:ext>
            </a:extLst>
          </p:cNvPr>
          <p:cNvSpPr/>
          <p:nvPr/>
        </p:nvSpPr>
        <p:spPr>
          <a:xfrm>
            <a:off x="0" y="0"/>
            <a:ext cx="9906000" cy="878032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>
              <a:defRPr/>
            </a:pPr>
            <a:endParaRPr lang="en-US" sz="1097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Immagine 15">
            <a:extLst>
              <a:ext uri="{FF2B5EF4-FFF2-40B4-BE49-F238E27FC236}">
                <a16:creationId xmlns:a16="http://schemas.microsoft.com/office/drawing/2014/main" id="{1D3B8006-3EA0-EE8C-AF58-75854C9155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458" y="93555"/>
            <a:ext cx="514060" cy="68541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78CB8199-D454-0792-ECC1-B814F6974A75}"/>
              </a:ext>
            </a:extLst>
          </p:cNvPr>
          <p:cNvSpPr txBox="1"/>
          <p:nvPr/>
        </p:nvSpPr>
        <p:spPr>
          <a:xfrm>
            <a:off x="1034976" y="165033"/>
            <a:ext cx="8610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bg1"/>
                </a:solidFill>
              </a:rPr>
              <a:t>Direzione Servizi Civici e Municipi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A5DFA1A-5764-13F4-4825-EAA1DFCAE30C}"/>
              </a:ext>
            </a:extLst>
          </p:cNvPr>
          <p:cNvSpPr txBox="1"/>
          <p:nvPr/>
        </p:nvSpPr>
        <p:spPr>
          <a:xfrm>
            <a:off x="479322" y="1061237"/>
            <a:ext cx="8947355" cy="5755422"/>
          </a:xfrm>
          <a:prstGeom prst="rect">
            <a:avLst/>
          </a:prstGeom>
          <a:pattFill prst="pct5">
            <a:fgClr>
              <a:schemeClr val="bg2"/>
            </a:fgClr>
            <a:bgClr>
              <a:schemeClr val="bg1"/>
            </a:bgClr>
          </a:pattFill>
          <a:ln w="28575">
            <a:solidFill>
              <a:srgbClr val="FF0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it-IT" b="1" u="sng" dirty="0"/>
              <a:t>Indice</a:t>
            </a:r>
            <a:r>
              <a:rPr lang="it-IT" dirty="0"/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1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1200" b="1" dirty="0"/>
              <a:t>Scopo del documento </a:t>
            </a:r>
            <a:r>
              <a:rPr lang="it-IT" sz="1200" dirty="0"/>
              <a:t>				pag. 3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1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1200" b="1" dirty="0"/>
              <a:t>Portafoglio dei principali servizi presidiati </a:t>
            </a:r>
            <a:r>
              <a:rPr lang="it-IT" sz="1200" dirty="0"/>
              <a:t>		pag. 4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1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1200" b="1" dirty="0"/>
              <a:t>Sommario: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1200" dirty="0"/>
              <a:t>Risultati conseguiti anni  2022/2024		pag. 5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1200" dirty="0"/>
              <a:t>Andamento reclami anni 2022/2024		pag. 6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1200" dirty="0"/>
              <a:t>Principali criticità gestite anni 2022/2024		pag. 7 </a:t>
            </a:r>
          </a:p>
          <a:p>
            <a:pPr algn="just"/>
            <a:endParaRPr lang="it-IT" sz="1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1200" b="1" dirty="0"/>
              <a:t>Area Servizi al Cittadino:</a:t>
            </a:r>
            <a:r>
              <a:rPr lang="it-IT" sz="1200" dirty="0"/>
              <a:t>			pag. 8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1200" dirty="0"/>
              <a:t>Performance dei principali servizi anni 2022/2024	pag. 9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1200" dirty="0"/>
              <a:t>Strategia attivata anni 2022/2024		pag. 11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1200" dirty="0"/>
              <a:t>Criticità persistenti- risultati da perseguire anni 2025/2027	pag. 12</a:t>
            </a:r>
          </a:p>
          <a:p>
            <a:pPr algn="just"/>
            <a:endParaRPr lang="it-IT" sz="1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1200" b="1" dirty="0"/>
              <a:t>Area Servizi Funebri e Cimiteriali:</a:t>
            </a:r>
            <a:r>
              <a:rPr lang="it-IT" sz="1200" dirty="0"/>
              <a:t>			pag. 13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1200" dirty="0"/>
              <a:t>Performance dei principali servizi anni 2022/2024	pag. 14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1200" dirty="0"/>
              <a:t>Strategia attivata anni 2022/2024		pag. 15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1200" dirty="0"/>
              <a:t>Risultati da perseguire anni 2025/2027		pag. 16</a:t>
            </a:r>
          </a:p>
          <a:p>
            <a:pPr algn="just"/>
            <a:endParaRPr lang="it-IT" sz="1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1200" b="1" dirty="0"/>
              <a:t>Area Municipi e Municipi:		</a:t>
            </a:r>
            <a:r>
              <a:rPr lang="it-IT" sz="1200" dirty="0"/>
              <a:t>	pag. 17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1200" dirty="0"/>
              <a:t>Performance dei principali servizi anni 2022/2024	pag. 18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1200" dirty="0"/>
              <a:t>Strategia attivata anni 2022/2024		pag. </a:t>
            </a:r>
            <a:r>
              <a:rPr lang="it-IT" sz="1200" dirty="0" smtClean="0"/>
              <a:t>20</a:t>
            </a:r>
            <a:endParaRPr lang="it-IT" sz="12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1200" dirty="0"/>
              <a:t>Risultati da perseguire anni 2025/2027		pag. </a:t>
            </a:r>
            <a:r>
              <a:rPr lang="it-IT" sz="1200" dirty="0" smtClean="0"/>
              <a:t>21</a:t>
            </a:r>
            <a:endParaRPr lang="it-IT" sz="1200" dirty="0"/>
          </a:p>
          <a:p>
            <a:pPr algn="just"/>
            <a:endParaRPr lang="it-IT" sz="1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1200" b="1" dirty="0"/>
              <a:t>Staff della Direzione Servizi Civici e Municipi </a:t>
            </a:r>
            <a:r>
              <a:rPr lang="it-IT" sz="1200" dirty="0"/>
              <a:t>:		pag. </a:t>
            </a:r>
            <a:r>
              <a:rPr lang="it-IT" sz="1200" dirty="0" smtClean="0"/>
              <a:t>22</a:t>
            </a:r>
            <a:endParaRPr lang="it-IT" sz="12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1200" dirty="0"/>
              <a:t>Performance dei principali servizi anni 2022/2024	pag..</a:t>
            </a:r>
            <a:r>
              <a:rPr lang="it-IT" sz="1200" dirty="0" smtClean="0"/>
              <a:t>23</a:t>
            </a:r>
            <a:endParaRPr lang="it-IT" sz="12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1200" dirty="0"/>
              <a:t>Risultati da perseguire anni 2025/2027		pag. </a:t>
            </a:r>
            <a:r>
              <a:rPr lang="it-IT" sz="1200" dirty="0" smtClean="0"/>
              <a:t>24</a:t>
            </a:r>
            <a:endParaRPr lang="it-IT" sz="1200" dirty="0"/>
          </a:p>
          <a:p>
            <a:pPr lvl="1" algn="just"/>
            <a:r>
              <a:rPr lang="it-IT" sz="1400" dirty="0"/>
              <a:t>    </a:t>
            </a:r>
            <a:endParaRPr lang="it-IT" sz="1625" dirty="0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AE7680D-0CF5-ED27-B5BE-CEE2714F081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2975719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FDF103B3-1E44-2B40-9696-FD3633793737}"/>
              </a:ext>
            </a:extLst>
          </p:cNvPr>
          <p:cNvSpPr/>
          <p:nvPr/>
        </p:nvSpPr>
        <p:spPr>
          <a:xfrm>
            <a:off x="0" y="0"/>
            <a:ext cx="9906000" cy="878032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>
              <a:defRPr/>
            </a:pPr>
            <a:endParaRPr lang="en-US" sz="1097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Immagine 15">
            <a:extLst>
              <a:ext uri="{FF2B5EF4-FFF2-40B4-BE49-F238E27FC236}">
                <a16:creationId xmlns:a16="http://schemas.microsoft.com/office/drawing/2014/main" id="{A264F881-3CBA-3D48-BA40-354C3077F6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458" y="93555"/>
            <a:ext cx="514060" cy="68541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034976" y="-41156"/>
            <a:ext cx="86105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bg1"/>
                </a:solidFill>
              </a:rPr>
              <a:t>Direzione Servizi Civici e Municipi</a:t>
            </a:r>
          </a:p>
          <a:p>
            <a:pPr algn="ctr"/>
            <a:r>
              <a:rPr lang="it-IT" sz="28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Scopo del documento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8DE9F44-2A1B-198B-D3B0-97399F312F86}"/>
              </a:ext>
            </a:extLst>
          </p:cNvPr>
          <p:cNvSpPr txBox="1"/>
          <p:nvPr/>
        </p:nvSpPr>
        <p:spPr>
          <a:xfrm>
            <a:off x="479322" y="1452465"/>
            <a:ext cx="8947355" cy="4203138"/>
          </a:xfrm>
          <a:prstGeom prst="rect">
            <a:avLst/>
          </a:prstGeom>
          <a:pattFill prst="pct5">
            <a:fgClr>
              <a:schemeClr val="bg2"/>
            </a:fgClr>
            <a:bgClr>
              <a:schemeClr val="bg1"/>
            </a:bgClr>
          </a:pattFill>
          <a:ln w="28575">
            <a:solidFill>
              <a:srgbClr val="FF0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/>
            <a:endParaRPr lang="it-IT" sz="1463" dirty="0">
              <a:latin typeface="Wingdings-Regular"/>
            </a:endParaRPr>
          </a:p>
          <a:p>
            <a:pPr algn="just"/>
            <a:r>
              <a:rPr lang="it-IT" sz="1625" dirty="0">
                <a:latin typeface="Wingdings-Regular"/>
              </a:rPr>
              <a:t>&gt; </a:t>
            </a:r>
            <a:r>
              <a:rPr lang="it-IT" sz="2000" dirty="0"/>
              <a:t>Illustrare i </a:t>
            </a:r>
            <a:r>
              <a:rPr lang="it-IT" sz="2000" b="1" dirty="0"/>
              <a:t>risultati raggiunti </a:t>
            </a:r>
            <a:r>
              <a:rPr lang="it-IT" sz="2000" dirty="0"/>
              <a:t>nella </a:t>
            </a:r>
            <a:r>
              <a:rPr lang="it-IT" sz="2000" b="1" dirty="0"/>
              <a:t>prima metà del mandato </a:t>
            </a:r>
            <a:r>
              <a:rPr lang="it-IT" sz="2000" dirty="0"/>
              <a:t>amministrativo in relazione agli obiettivi strategici assegnati di:</a:t>
            </a:r>
          </a:p>
          <a:p>
            <a:pPr algn="just"/>
            <a:endParaRPr lang="it-IT" sz="2000" dirty="0"/>
          </a:p>
          <a:p>
            <a:pPr algn="just"/>
            <a:r>
              <a:rPr lang="it-IT" sz="2000" dirty="0"/>
              <a:t>    - miglioramento dell’esperienza del cittadino nella sua relazione con il Comune;</a:t>
            </a:r>
          </a:p>
          <a:p>
            <a:pPr algn="just"/>
            <a:endParaRPr lang="it-IT" sz="2000" dirty="0"/>
          </a:p>
          <a:p>
            <a:pPr algn="just"/>
            <a:r>
              <a:rPr lang="it-IT" sz="2000" dirty="0"/>
              <a:t>    - efficientamento dell’azione amministrativa con mantenimento/ampliamento del perimetro dei servizi offerti a fronte della riduzione di risorse assegnate;</a:t>
            </a:r>
          </a:p>
          <a:p>
            <a:pPr algn="just"/>
            <a:endParaRPr lang="it-IT" sz="2000" dirty="0"/>
          </a:p>
          <a:p>
            <a:pPr algn="just"/>
            <a:r>
              <a:rPr lang="it-IT" sz="2000" dirty="0"/>
              <a:t>    - valorizzazione del ruolo e delle funzioni dei Municipi.</a:t>
            </a:r>
          </a:p>
          <a:p>
            <a:pPr algn="just"/>
            <a:endParaRPr lang="it-IT" sz="1625" dirty="0">
              <a:latin typeface="Wingdings-Regular"/>
            </a:endParaRPr>
          </a:p>
          <a:p>
            <a:pPr algn="just"/>
            <a:r>
              <a:rPr lang="it-IT" sz="1625" dirty="0">
                <a:latin typeface="Wingdings-Regular"/>
              </a:rPr>
              <a:t>&gt; </a:t>
            </a:r>
            <a:r>
              <a:rPr lang="it-IT" sz="2000" dirty="0"/>
              <a:t>Esporre le criticità persistenti e declinare gli </a:t>
            </a:r>
            <a:r>
              <a:rPr lang="it-IT" sz="2000" b="1" dirty="0"/>
              <a:t>obiettivi esecutivi </a:t>
            </a:r>
            <a:r>
              <a:rPr lang="it-IT" sz="2000" dirty="0"/>
              <a:t>e le </a:t>
            </a:r>
            <a:r>
              <a:rPr lang="it-IT" sz="2000" b="1" dirty="0"/>
              <a:t>azioni chiave da perseguire </a:t>
            </a:r>
            <a:r>
              <a:rPr lang="it-IT" sz="2000" dirty="0"/>
              <a:t>nella </a:t>
            </a:r>
            <a:r>
              <a:rPr lang="it-IT" sz="2000" b="1" dirty="0"/>
              <a:t>seconda metà del mandato </a:t>
            </a:r>
            <a:r>
              <a:rPr lang="it-IT" sz="2000" dirty="0"/>
              <a:t>amministrativo</a:t>
            </a:r>
            <a:r>
              <a:rPr lang="it-IT" sz="1625" dirty="0">
                <a:latin typeface="Helvetica-Bold"/>
              </a:rPr>
              <a:t>.</a:t>
            </a:r>
          </a:p>
          <a:p>
            <a:pPr algn="just"/>
            <a:endParaRPr lang="it-IT" sz="1625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8231925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FDF103B3-1E44-2B40-9696-FD3633793737}"/>
              </a:ext>
            </a:extLst>
          </p:cNvPr>
          <p:cNvSpPr/>
          <p:nvPr/>
        </p:nvSpPr>
        <p:spPr>
          <a:xfrm>
            <a:off x="0" y="24959"/>
            <a:ext cx="9906000" cy="878032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>
              <a:defRPr/>
            </a:pPr>
            <a:endParaRPr lang="en-US" sz="1097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2" name="Immagine 15">
            <a:extLst>
              <a:ext uri="{FF2B5EF4-FFF2-40B4-BE49-F238E27FC236}">
                <a16:creationId xmlns:a16="http://schemas.microsoft.com/office/drawing/2014/main" id="{A264F881-3CBA-3D48-BA40-354C3077F6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459" y="40896"/>
            <a:ext cx="576179" cy="768235"/>
          </a:xfrm>
          <a:prstGeom prst="rect">
            <a:avLst/>
          </a:prstGeom>
        </p:spPr>
      </p:pic>
      <p:sp>
        <p:nvSpPr>
          <p:cNvPr id="30" name="CasellaDiTesto 29"/>
          <p:cNvSpPr txBox="1"/>
          <p:nvPr/>
        </p:nvSpPr>
        <p:spPr>
          <a:xfrm>
            <a:off x="831723" y="-6258"/>
            <a:ext cx="839616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bg1"/>
                </a:solidFill>
              </a:rPr>
              <a:t>Direzione Servizi Civici e Municipi</a:t>
            </a:r>
          </a:p>
          <a:p>
            <a:pPr algn="ctr"/>
            <a:r>
              <a:rPr lang="it-IT" sz="2800" b="1" i="1" dirty="0">
                <a:solidFill>
                  <a:schemeClr val="bg1"/>
                </a:solidFill>
              </a:rPr>
              <a:t>Portafoglio dei principali servizi presidiati </a:t>
            </a:r>
          </a:p>
          <a:p>
            <a:pPr algn="ctr"/>
            <a:endParaRPr lang="it-IT" b="1" dirty="0">
              <a:solidFill>
                <a:schemeClr val="bg1"/>
              </a:solidFill>
              <a:latin typeface="Helvetica-Bold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016D2E73-0BC5-9021-F554-380D688B2909}"/>
              </a:ext>
            </a:extLst>
          </p:cNvPr>
          <p:cNvSpPr txBox="1"/>
          <p:nvPr/>
        </p:nvSpPr>
        <p:spPr>
          <a:xfrm>
            <a:off x="90014" y="1093139"/>
            <a:ext cx="5280223" cy="723275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endParaRPr lang="it-IT" sz="1400" b="1" i="1" dirty="0">
              <a:solidFill>
                <a:schemeClr val="bg1"/>
              </a:solidFill>
              <a:cs typeface="Helvetica" panose="020B0604020202020204" pitchFamily="34" charset="0"/>
            </a:endParaRPr>
          </a:p>
          <a:p>
            <a:pPr algn="ctr"/>
            <a:r>
              <a:rPr lang="it-IT" sz="14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Caratteristiche chiave dei principali servizi gestiti per Area</a:t>
            </a:r>
          </a:p>
          <a:p>
            <a:pPr algn="ctr"/>
            <a:endParaRPr lang="it-IT" sz="1300" b="1" i="1" dirty="0">
              <a:solidFill>
                <a:schemeClr val="bg1"/>
              </a:solidFill>
              <a:latin typeface="Helvetica-Bold"/>
              <a:cs typeface="Helvetica" panose="020B0604020202020204" pitchFamily="34" charset="0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F0E34D51-BA1D-5DCA-C540-25205F7DD408}"/>
              </a:ext>
            </a:extLst>
          </p:cNvPr>
          <p:cNvSpPr txBox="1"/>
          <p:nvPr/>
        </p:nvSpPr>
        <p:spPr>
          <a:xfrm>
            <a:off x="5571565" y="1099050"/>
            <a:ext cx="1913278" cy="707886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endParaRPr lang="it-IT" sz="1300" b="1" i="1" dirty="0">
              <a:solidFill>
                <a:schemeClr val="bg1"/>
              </a:solidFill>
              <a:latin typeface="Helvetica-Bold"/>
            </a:endParaRPr>
          </a:p>
          <a:p>
            <a:pPr algn="ctr"/>
            <a:r>
              <a:rPr lang="it-IT" sz="14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Organico medio </a:t>
            </a:r>
            <a:r>
              <a:rPr lang="it-IT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(*)</a:t>
            </a:r>
          </a:p>
          <a:p>
            <a:pPr algn="just"/>
            <a:endParaRPr lang="it-IT" sz="1300" b="1" i="1" dirty="0">
              <a:solidFill>
                <a:schemeClr val="bg1"/>
              </a:solidFill>
              <a:latin typeface="Helvetica-Bold"/>
            </a:endParaRP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F0E34D51-BA1D-5DCA-C540-25205F7DD408}"/>
              </a:ext>
            </a:extLst>
          </p:cNvPr>
          <p:cNvSpPr txBox="1"/>
          <p:nvPr/>
        </p:nvSpPr>
        <p:spPr>
          <a:xfrm>
            <a:off x="7686171" y="1089780"/>
            <a:ext cx="2014911" cy="707886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endParaRPr lang="it-IT" sz="1300" b="1" i="1" dirty="0">
              <a:solidFill>
                <a:schemeClr val="bg1"/>
              </a:solidFill>
              <a:latin typeface="Helvetica-Bold"/>
            </a:endParaRPr>
          </a:p>
          <a:p>
            <a:pPr algn="ctr"/>
            <a:r>
              <a:rPr lang="it-IT" sz="1400" b="1" i="1" dirty="0">
                <a:solidFill>
                  <a:schemeClr val="bg1"/>
                </a:solidFill>
              </a:rPr>
              <a:t>Budget annuo</a:t>
            </a:r>
          </a:p>
          <a:p>
            <a:pPr algn="just"/>
            <a:endParaRPr lang="it-IT" sz="1300" b="1" i="1" dirty="0">
              <a:solidFill>
                <a:schemeClr val="bg1"/>
              </a:solidFill>
              <a:latin typeface="Helvetica-Bold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idx="12"/>
          </p:nvPr>
        </p:nvSpPr>
        <p:spPr/>
        <p:txBody>
          <a:bodyPr>
            <a:normAutofit fontScale="77500" lnSpcReduction="20000"/>
          </a:bodyPr>
          <a:lstStyle/>
          <a:p>
            <a:endParaRPr lang="it-IT" dirty="0"/>
          </a:p>
          <a:p>
            <a:endParaRPr lang="it-IT" dirty="0"/>
          </a:p>
          <a:p>
            <a:fld id="{00000000-1234-1234-1234-123412341234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115614" y="2020156"/>
            <a:ext cx="5229022" cy="824628"/>
          </a:xfrm>
          <a:prstGeom prst="rect">
            <a:avLst/>
          </a:prstGeom>
          <a:pattFill prst="pct5">
            <a:fgClr>
              <a:schemeClr val="bg2"/>
            </a:fgClr>
            <a:bgClr>
              <a:schemeClr val="bg1"/>
            </a:bgClr>
          </a:patt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Area Servizi al Cittadino</a:t>
            </a:r>
          </a:p>
          <a:p>
            <a:pPr algn="just"/>
            <a:r>
              <a:rPr lang="it-IT" sz="1400" spc="-8" dirty="0">
                <a:solidFill>
                  <a:sysClr val="windowText" lastClr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Anagrafe - Stato Civile – Elettorale - Oggetti Rinvenuti - Casa Comunale - Protocollo Generale – Albo Pretorio – Spedizioni.</a:t>
            </a:r>
            <a:endParaRPr lang="it-IT" sz="1400" b="1" dirty="0">
              <a:solidFill>
                <a:sysClr val="windowText" lastClr="000000"/>
              </a:solidFill>
              <a:cs typeface="Arial" panose="020B0604020202020204" pitchFamily="34" charset="0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115614" y="2951919"/>
            <a:ext cx="5229022" cy="768647"/>
          </a:xfrm>
          <a:prstGeom prst="rect">
            <a:avLst/>
          </a:prstGeom>
          <a:pattFill prst="pct5">
            <a:fgClr>
              <a:schemeClr val="bg2"/>
            </a:fgClr>
            <a:bgClr>
              <a:schemeClr val="bg1"/>
            </a:bgClr>
          </a:patt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spc="-8" dirty="0">
                <a:solidFill>
                  <a:sysClr val="windowText" lastClr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Area Servizi Funebri e Cimiteriali </a:t>
            </a:r>
          </a:p>
          <a:p>
            <a:pPr algn="just">
              <a:lnSpc>
                <a:spcPct val="100000"/>
              </a:lnSpc>
            </a:pPr>
            <a:r>
              <a:rPr lang="it-IT" sz="1200" spc="-8" dirty="0">
                <a:solidFill>
                  <a:sysClr val="windowText" lastClr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Funerali - Concessioni Cimiteriali - Gestione Cimiteri Cittadini – Gestione Crematorio – Gestione Obitorio – Valorizzazione patrimonio cimiteriale.</a:t>
            </a:r>
          </a:p>
        </p:txBody>
      </p:sp>
      <p:sp>
        <p:nvSpPr>
          <p:cNvPr id="24" name="Rettangolo 23"/>
          <p:cNvSpPr/>
          <p:nvPr/>
        </p:nvSpPr>
        <p:spPr>
          <a:xfrm>
            <a:off x="115614" y="3827701"/>
            <a:ext cx="5229022" cy="1561658"/>
          </a:xfrm>
          <a:prstGeom prst="rect">
            <a:avLst/>
          </a:prstGeom>
          <a:pattFill prst="pct5">
            <a:fgClr>
              <a:schemeClr val="bg2"/>
            </a:fgClr>
            <a:bgClr>
              <a:schemeClr val="bg1"/>
            </a:bgClr>
          </a:patt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spc="-8" dirty="0">
                <a:solidFill>
                  <a:sysClr val="windowText" lastClr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Area Municipi e Municipi  </a:t>
            </a:r>
          </a:p>
          <a:p>
            <a:pPr algn="just"/>
            <a:r>
              <a:rPr lang="it-IT" sz="1200" spc="-8" dirty="0">
                <a:solidFill>
                  <a:sysClr val="windowText" lastClr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Supporto Organi istituzionali decentrati – Gestione eventi ricreativi, culturali, sportivi, sociali a rilevanza territoriale – Gestione istituti di partecipazione a rilevanza territoriale – Centri aggregativi municipali – Occupazione suolo pubblico per iniziative di rilevanza territoriale – Supporto alla fragilità, anche in ambito abitativo – Gestione patrimonio assegnato (concessioni, piccola manutenzione) – Presidio verde di quartiere –  Servizi di consulenza legale – Attività di comunicazione.</a:t>
            </a:r>
            <a:endParaRPr lang="it-IT" sz="1200" dirty="0">
              <a:highlight>
                <a:srgbClr val="FFFF00"/>
              </a:highlight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115614" y="5496494"/>
            <a:ext cx="5229022" cy="975868"/>
          </a:xfrm>
          <a:prstGeom prst="rect">
            <a:avLst/>
          </a:prstGeom>
          <a:pattFill prst="pct5">
            <a:fgClr>
              <a:schemeClr val="bg2"/>
            </a:fgClr>
            <a:bgClr>
              <a:schemeClr val="bg1"/>
            </a:bgClr>
          </a:patt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spc="-8" dirty="0">
                <a:solidFill>
                  <a:sysClr val="windowText" lastClr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Staff di Direzione</a:t>
            </a:r>
          </a:p>
          <a:p>
            <a:pPr algn="just"/>
            <a:r>
              <a:rPr lang="it-IT" sz="1200" spc="-10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Gestione personale – Bilancio – Attività trasversali (Pianificazione e programmazione, trasparenza, anticorruzione, modelli operativi, qualità) - Logistica – Sicurezza –Redazione Web – Reclami – Gestione informatica sistemi informativi della Direzione – Istituti di partecipazione dell’Ente (fino al febbraio 2023).</a:t>
            </a:r>
            <a:endParaRPr lang="it-IT" sz="1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5571565" y="2020156"/>
            <a:ext cx="1944773" cy="816836"/>
          </a:xfrm>
          <a:prstGeom prst="rect">
            <a:avLst/>
          </a:prstGeom>
          <a:pattFill prst="pct5">
            <a:fgClr>
              <a:schemeClr val="bg2"/>
            </a:fgClr>
            <a:bgClr>
              <a:schemeClr val="bg1"/>
            </a:bgClr>
          </a:patt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it-IT" sz="1200" b="1" spc="-10" dirty="0">
                <a:solidFill>
                  <a:schemeClr val="tx1"/>
                </a:solidFill>
                <a:cs typeface="Arial" panose="020B0604020202020204" pitchFamily="34" charset="0"/>
              </a:rPr>
              <a:t>Anno 2022: n.425 </a:t>
            </a:r>
            <a:r>
              <a:rPr lang="it-IT" sz="1200" spc="-10" dirty="0">
                <a:solidFill>
                  <a:schemeClr val="tx1"/>
                </a:solidFill>
                <a:cs typeface="Arial" panose="020B0604020202020204" pitchFamily="34" charset="0"/>
              </a:rPr>
              <a:t>(di cui n. 13 profilo tecnici ) </a:t>
            </a:r>
          </a:p>
          <a:p>
            <a:pPr algn="just">
              <a:defRPr/>
            </a:pPr>
            <a:r>
              <a:rPr lang="it-IT" sz="1200" b="1" spc="-10" dirty="0">
                <a:solidFill>
                  <a:schemeClr val="tx1"/>
                </a:solidFill>
                <a:cs typeface="Arial" panose="020B0604020202020204" pitchFamily="34" charset="0"/>
              </a:rPr>
              <a:t>Anno 2024: n.401 (</a:t>
            </a:r>
            <a:r>
              <a:rPr lang="it-IT" sz="1200" spc="-10" dirty="0">
                <a:solidFill>
                  <a:schemeClr val="tx1"/>
                </a:solidFill>
                <a:cs typeface="Arial" panose="020B0604020202020204" pitchFamily="34" charset="0"/>
              </a:rPr>
              <a:t>di cui n. 9 profilo tecnici)  </a:t>
            </a:r>
          </a:p>
        </p:txBody>
      </p:sp>
      <p:sp>
        <p:nvSpPr>
          <p:cNvPr id="27" name="Rettangolo 26"/>
          <p:cNvSpPr/>
          <p:nvPr/>
        </p:nvSpPr>
        <p:spPr>
          <a:xfrm>
            <a:off x="5556938" y="2953606"/>
            <a:ext cx="1957843" cy="789719"/>
          </a:xfrm>
          <a:prstGeom prst="rect">
            <a:avLst/>
          </a:prstGeom>
          <a:pattFill prst="pct5">
            <a:fgClr>
              <a:schemeClr val="bg2"/>
            </a:fgClr>
            <a:bgClr>
              <a:schemeClr val="bg1"/>
            </a:bgClr>
          </a:patt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it-IT" sz="1100" b="1" spc="-10" dirty="0">
                <a:solidFill>
                  <a:schemeClr val="tx1"/>
                </a:solidFill>
                <a:cs typeface="Arial" panose="020B0604020202020204" pitchFamily="34" charset="0"/>
              </a:rPr>
              <a:t>Anno 2022: n.244 </a:t>
            </a:r>
            <a:r>
              <a:rPr lang="it-IT" sz="1100" spc="-10" dirty="0">
                <a:solidFill>
                  <a:schemeClr val="tx1"/>
                </a:solidFill>
                <a:cs typeface="Arial" panose="020B0604020202020204" pitchFamily="34" charset="0"/>
              </a:rPr>
              <a:t>(di cui n. 169 profilo tecnici /cimiteriale) </a:t>
            </a:r>
          </a:p>
          <a:p>
            <a:pPr algn="just">
              <a:defRPr/>
            </a:pPr>
            <a:r>
              <a:rPr lang="it-IT" sz="1100" b="1" spc="-10" dirty="0">
                <a:solidFill>
                  <a:schemeClr val="tx1"/>
                </a:solidFill>
                <a:cs typeface="Arial" panose="020B0604020202020204" pitchFamily="34" charset="0"/>
              </a:rPr>
              <a:t>Anno 2024: n.237 (</a:t>
            </a:r>
            <a:r>
              <a:rPr lang="it-IT" sz="1100" spc="-10" dirty="0">
                <a:solidFill>
                  <a:schemeClr val="tx1"/>
                </a:solidFill>
                <a:cs typeface="Arial" panose="020B0604020202020204" pitchFamily="34" charset="0"/>
              </a:rPr>
              <a:t>di cui n. 167 profilo tecnici /cimiteriale)  </a:t>
            </a:r>
          </a:p>
        </p:txBody>
      </p:sp>
      <p:sp>
        <p:nvSpPr>
          <p:cNvPr id="28" name="Rettangolo 27"/>
          <p:cNvSpPr/>
          <p:nvPr/>
        </p:nvSpPr>
        <p:spPr>
          <a:xfrm>
            <a:off x="5540070" y="3836323"/>
            <a:ext cx="1974712" cy="1544413"/>
          </a:xfrm>
          <a:prstGeom prst="rect">
            <a:avLst/>
          </a:prstGeom>
          <a:pattFill prst="pct5">
            <a:fgClr>
              <a:schemeClr val="bg2"/>
            </a:fgClr>
            <a:bgClr>
              <a:schemeClr val="bg1"/>
            </a:bgClr>
          </a:patt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it-IT" sz="1200" b="1" spc="-10" dirty="0">
                <a:solidFill>
                  <a:schemeClr val="tx1"/>
                </a:solidFill>
                <a:cs typeface="Arial" panose="020B0604020202020204" pitchFamily="34" charset="0"/>
              </a:rPr>
              <a:t>Anno 2022: n.267 </a:t>
            </a:r>
            <a:r>
              <a:rPr lang="it-IT" sz="1200" spc="-10" dirty="0">
                <a:solidFill>
                  <a:schemeClr val="tx1"/>
                </a:solidFill>
                <a:cs typeface="Arial" panose="020B0604020202020204" pitchFamily="34" charset="0"/>
              </a:rPr>
              <a:t>(di cui n. 42 profilo tecnici )</a:t>
            </a:r>
          </a:p>
          <a:p>
            <a:pPr lvl="0" algn="just">
              <a:defRPr/>
            </a:pPr>
            <a:r>
              <a:rPr lang="it-IT" sz="1200" spc="-1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</a:p>
          <a:p>
            <a:pPr algn="just">
              <a:defRPr/>
            </a:pPr>
            <a:r>
              <a:rPr lang="it-IT" sz="1200" b="1" spc="-10" dirty="0">
                <a:solidFill>
                  <a:schemeClr val="tx1"/>
                </a:solidFill>
                <a:cs typeface="Arial" panose="020B0604020202020204" pitchFamily="34" charset="0"/>
              </a:rPr>
              <a:t>Anno 2024: n.264 (</a:t>
            </a:r>
            <a:r>
              <a:rPr lang="it-IT" sz="1200" spc="-10" dirty="0">
                <a:solidFill>
                  <a:schemeClr val="tx1"/>
                </a:solidFill>
                <a:cs typeface="Arial" panose="020B0604020202020204" pitchFamily="34" charset="0"/>
              </a:rPr>
              <a:t>di cui n. 45 profilo tecnici)  </a:t>
            </a:r>
          </a:p>
        </p:txBody>
      </p:sp>
      <p:sp>
        <p:nvSpPr>
          <p:cNvPr id="29" name="Rettangolo 28"/>
          <p:cNvSpPr/>
          <p:nvPr/>
        </p:nvSpPr>
        <p:spPr>
          <a:xfrm>
            <a:off x="5542962" y="5497350"/>
            <a:ext cx="1985794" cy="975012"/>
          </a:xfrm>
          <a:prstGeom prst="rect">
            <a:avLst/>
          </a:prstGeom>
          <a:pattFill prst="pct5">
            <a:fgClr>
              <a:schemeClr val="bg2"/>
            </a:fgClr>
            <a:bgClr>
              <a:schemeClr val="bg1"/>
            </a:bgClr>
          </a:patt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it-IT" sz="1200" b="1" spc="-10" dirty="0">
                <a:solidFill>
                  <a:schemeClr val="tx1"/>
                </a:solidFill>
                <a:cs typeface="Arial" panose="020B0604020202020204" pitchFamily="34" charset="0"/>
              </a:rPr>
              <a:t>Anno 2022: n.33 </a:t>
            </a:r>
            <a:r>
              <a:rPr lang="it-IT" sz="1200" spc="-10" dirty="0">
                <a:solidFill>
                  <a:schemeClr val="tx1"/>
                </a:solidFill>
                <a:cs typeface="Arial" panose="020B0604020202020204" pitchFamily="34" charset="0"/>
              </a:rPr>
              <a:t>(di cui n. 0 profilo tecnici ) </a:t>
            </a:r>
          </a:p>
          <a:p>
            <a:pPr algn="just">
              <a:defRPr/>
            </a:pPr>
            <a:r>
              <a:rPr lang="it-IT" sz="1200" b="1" spc="-10" dirty="0">
                <a:solidFill>
                  <a:schemeClr val="tx1"/>
                </a:solidFill>
                <a:cs typeface="Arial" panose="020B0604020202020204" pitchFamily="34" charset="0"/>
              </a:rPr>
              <a:t>Anno 2024: n.37 (</a:t>
            </a:r>
            <a:r>
              <a:rPr lang="it-IT" sz="1200" spc="-10" dirty="0">
                <a:solidFill>
                  <a:schemeClr val="tx1"/>
                </a:solidFill>
                <a:cs typeface="Arial" panose="020B0604020202020204" pitchFamily="34" charset="0"/>
              </a:rPr>
              <a:t>di cui n. 0 profilo tecnici)  </a:t>
            </a:r>
          </a:p>
        </p:txBody>
      </p:sp>
      <p:sp>
        <p:nvSpPr>
          <p:cNvPr id="32" name="Rettangolo 31"/>
          <p:cNvSpPr/>
          <p:nvPr/>
        </p:nvSpPr>
        <p:spPr>
          <a:xfrm>
            <a:off x="7700025" y="2020156"/>
            <a:ext cx="2031780" cy="789719"/>
          </a:xfrm>
          <a:prstGeom prst="rect">
            <a:avLst/>
          </a:prstGeom>
          <a:pattFill prst="pct5">
            <a:fgClr>
              <a:schemeClr val="bg2"/>
            </a:fgClr>
            <a:bgClr>
              <a:schemeClr val="bg1"/>
            </a:bgClr>
          </a:patt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lang="it-IT" sz="12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7700025" y="2953606"/>
            <a:ext cx="2031780" cy="789719"/>
          </a:xfrm>
          <a:prstGeom prst="rect">
            <a:avLst/>
          </a:prstGeom>
          <a:pattFill prst="pct5">
            <a:fgClr>
              <a:schemeClr val="bg2"/>
            </a:fgClr>
            <a:bgClr>
              <a:schemeClr val="bg1"/>
            </a:bgClr>
          </a:patt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it-IT" sz="1000" b="1" spc="-10" dirty="0">
                <a:solidFill>
                  <a:schemeClr val="tx1"/>
                </a:solidFill>
                <a:cs typeface="Calibri"/>
              </a:rPr>
              <a:t>Anno 2022:  </a:t>
            </a:r>
            <a:r>
              <a:rPr lang="it-IT" sz="1000" spc="-10" dirty="0">
                <a:solidFill>
                  <a:sysClr val="windowText" lastClr="000000"/>
                </a:solidFill>
                <a:cs typeface="Calibri"/>
              </a:rPr>
              <a:t>Uscite   €  7.663.968,68</a:t>
            </a:r>
          </a:p>
          <a:p>
            <a:pPr lvl="0">
              <a:defRPr/>
            </a:pPr>
            <a:r>
              <a:rPr lang="it-IT" sz="1000" spc="-10" dirty="0">
                <a:solidFill>
                  <a:sysClr val="windowText" lastClr="000000"/>
                </a:solidFill>
                <a:cs typeface="Calibri"/>
              </a:rPr>
              <a:t>                       Entrate €12.904.044,35</a:t>
            </a:r>
          </a:p>
          <a:p>
            <a:pPr lvl="0">
              <a:defRPr/>
            </a:pPr>
            <a:r>
              <a:rPr lang="it-IT" sz="1000" b="1" spc="-10" dirty="0">
                <a:solidFill>
                  <a:sysClr val="windowText" lastClr="000000"/>
                </a:solidFill>
                <a:cs typeface="Calibri"/>
              </a:rPr>
              <a:t>Anno 2024</a:t>
            </a:r>
            <a:r>
              <a:rPr lang="it-IT" sz="1000" spc="-10" dirty="0">
                <a:solidFill>
                  <a:sysClr val="windowText" lastClr="000000"/>
                </a:solidFill>
                <a:cs typeface="Calibri"/>
              </a:rPr>
              <a:t>:  Uscite   €  7.914.283,74</a:t>
            </a:r>
          </a:p>
          <a:p>
            <a:pPr lvl="0">
              <a:defRPr/>
            </a:pPr>
            <a:r>
              <a:rPr lang="it-IT" sz="1000" spc="-10" dirty="0">
                <a:solidFill>
                  <a:sysClr val="windowText" lastClr="000000"/>
                </a:solidFill>
                <a:cs typeface="Calibri"/>
              </a:rPr>
              <a:t>                       Entrate €12.450.735,79</a:t>
            </a:r>
          </a:p>
        </p:txBody>
      </p:sp>
      <p:sp>
        <p:nvSpPr>
          <p:cNvPr id="34" name="Rettangolo 33"/>
          <p:cNvSpPr/>
          <p:nvPr/>
        </p:nvSpPr>
        <p:spPr>
          <a:xfrm>
            <a:off x="7710216" y="3836323"/>
            <a:ext cx="2031780" cy="1544413"/>
          </a:xfrm>
          <a:prstGeom prst="rect">
            <a:avLst/>
          </a:prstGeom>
          <a:pattFill prst="pct5">
            <a:fgClr>
              <a:schemeClr val="bg2"/>
            </a:fgClr>
            <a:bgClr>
              <a:schemeClr val="bg1"/>
            </a:bgClr>
          </a:patt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it-IT" sz="1000" b="1" spc="-10" dirty="0">
                <a:solidFill>
                  <a:schemeClr val="tx1"/>
                </a:solidFill>
                <a:cs typeface="Calibri"/>
              </a:rPr>
              <a:t>Anno 2022:  </a:t>
            </a:r>
            <a:r>
              <a:rPr lang="it-IT" sz="1000" spc="-10" dirty="0">
                <a:solidFill>
                  <a:sysClr val="windowText" lastClr="000000"/>
                </a:solidFill>
                <a:cs typeface="Calibri"/>
              </a:rPr>
              <a:t>Uscite   € 9.241.628,45</a:t>
            </a:r>
          </a:p>
          <a:p>
            <a:pPr lvl="0">
              <a:defRPr/>
            </a:pPr>
            <a:r>
              <a:rPr lang="it-IT" sz="1000" spc="-10" dirty="0">
                <a:solidFill>
                  <a:sysClr val="windowText" lastClr="000000"/>
                </a:solidFill>
                <a:cs typeface="Calibri"/>
              </a:rPr>
              <a:t>                       Entrate €     870.804,39</a:t>
            </a:r>
          </a:p>
          <a:p>
            <a:pPr lvl="0">
              <a:defRPr/>
            </a:pPr>
            <a:endParaRPr lang="it-IT" sz="1000" spc="-10" dirty="0">
              <a:solidFill>
                <a:sysClr val="windowText" lastClr="000000"/>
              </a:solidFill>
              <a:cs typeface="Calibri"/>
            </a:endParaRPr>
          </a:p>
          <a:p>
            <a:pPr lvl="0">
              <a:defRPr/>
            </a:pPr>
            <a:endParaRPr lang="it-IT" sz="1000" spc="-10" dirty="0">
              <a:solidFill>
                <a:sysClr val="windowText" lastClr="000000"/>
              </a:solidFill>
              <a:cs typeface="Calibri"/>
            </a:endParaRPr>
          </a:p>
          <a:p>
            <a:pPr lvl="0">
              <a:defRPr/>
            </a:pPr>
            <a:r>
              <a:rPr lang="it-IT" sz="1000" b="1" spc="-10" dirty="0">
                <a:solidFill>
                  <a:sysClr val="windowText" lastClr="000000"/>
                </a:solidFill>
                <a:cs typeface="Calibri"/>
              </a:rPr>
              <a:t>Anno 2024</a:t>
            </a:r>
            <a:r>
              <a:rPr lang="it-IT" sz="1000" spc="-10" dirty="0">
                <a:solidFill>
                  <a:sysClr val="windowText" lastClr="000000"/>
                </a:solidFill>
                <a:cs typeface="Calibri"/>
              </a:rPr>
              <a:t>:  Uscite   € 9.432.577,22</a:t>
            </a:r>
          </a:p>
          <a:p>
            <a:pPr lvl="0">
              <a:defRPr/>
            </a:pPr>
            <a:r>
              <a:rPr lang="it-IT" sz="1000" spc="-10" dirty="0">
                <a:solidFill>
                  <a:sysClr val="windowText" lastClr="000000"/>
                </a:solidFill>
                <a:cs typeface="Calibri"/>
              </a:rPr>
              <a:t>                       Entrate € 1.036.231,49</a:t>
            </a:r>
          </a:p>
        </p:txBody>
      </p:sp>
      <p:sp>
        <p:nvSpPr>
          <p:cNvPr id="35" name="Rettangolo 34"/>
          <p:cNvSpPr/>
          <p:nvPr/>
        </p:nvSpPr>
        <p:spPr>
          <a:xfrm>
            <a:off x="7700025" y="5505886"/>
            <a:ext cx="2031780" cy="975441"/>
          </a:xfrm>
          <a:prstGeom prst="rect">
            <a:avLst/>
          </a:prstGeom>
          <a:pattFill prst="pct5">
            <a:fgClr>
              <a:schemeClr val="bg2"/>
            </a:fgClr>
            <a:bgClr>
              <a:schemeClr val="bg1"/>
            </a:bgClr>
          </a:patt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it-IT" sz="1000" b="1" spc="-10" dirty="0">
                <a:solidFill>
                  <a:schemeClr val="tx1"/>
                </a:solidFill>
                <a:cs typeface="Calibri"/>
              </a:rPr>
              <a:t>Anno 2022:  </a:t>
            </a:r>
            <a:r>
              <a:rPr lang="it-IT" sz="1000" spc="-10" dirty="0">
                <a:solidFill>
                  <a:sysClr val="windowText" lastClr="000000"/>
                </a:solidFill>
                <a:cs typeface="Calibri"/>
              </a:rPr>
              <a:t>Uscite   €     94.516,85</a:t>
            </a:r>
          </a:p>
          <a:p>
            <a:pPr lvl="0">
              <a:defRPr/>
            </a:pPr>
            <a:r>
              <a:rPr lang="it-IT" sz="1000" spc="-10" dirty="0">
                <a:solidFill>
                  <a:sysClr val="windowText" lastClr="000000"/>
                </a:solidFill>
                <a:cs typeface="Calibri"/>
              </a:rPr>
              <a:t>                       Entrate                   0,00</a:t>
            </a:r>
          </a:p>
          <a:p>
            <a:pPr lvl="0">
              <a:defRPr/>
            </a:pPr>
            <a:r>
              <a:rPr lang="it-IT" sz="1000" b="1" spc="-10" dirty="0">
                <a:solidFill>
                  <a:sysClr val="windowText" lastClr="000000"/>
                </a:solidFill>
                <a:cs typeface="Calibri"/>
              </a:rPr>
              <a:t>Anno 2024</a:t>
            </a:r>
            <a:r>
              <a:rPr lang="it-IT" sz="1000" spc="-10" dirty="0">
                <a:solidFill>
                  <a:sysClr val="windowText" lastClr="000000"/>
                </a:solidFill>
                <a:cs typeface="Calibri"/>
              </a:rPr>
              <a:t>:  Uscite   €     25.555,10</a:t>
            </a:r>
          </a:p>
          <a:p>
            <a:pPr lvl="0">
              <a:defRPr/>
            </a:pPr>
            <a:r>
              <a:rPr lang="it-IT" sz="1000" spc="-10" dirty="0">
                <a:solidFill>
                  <a:sysClr val="windowText" lastClr="000000"/>
                </a:solidFill>
                <a:cs typeface="Calibri"/>
              </a:rPr>
              <a:t>                       Entrate €      59.522,09</a:t>
            </a:r>
            <a:endParaRPr lang="it-IT" sz="1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722187" y="2074631"/>
            <a:ext cx="2110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1000" b="1" spc="-10" dirty="0">
                <a:solidFill>
                  <a:sysClr val="windowText" lastClr="000000"/>
                </a:solidFill>
                <a:cs typeface="Calibri"/>
              </a:rPr>
              <a:t>Anno 2022:  U</a:t>
            </a:r>
            <a:r>
              <a:rPr lang="it-IT" sz="1000" spc="-10" dirty="0">
                <a:solidFill>
                  <a:sysClr val="windowText" lastClr="000000"/>
                </a:solidFill>
                <a:cs typeface="Calibri"/>
              </a:rPr>
              <a:t>scite   € 3.194.293,24</a:t>
            </a:r>
          </a:p>
          <a:p>
            <a:pPr lvl="0">
              <a:defRPr/>
            </a:pPr>
            <a:r>
              <a:rPr lang="it-IT" sz="1000" spc="-10" dirty="0">
                <a:solidFill>
                  <a:sysClr val="windowText" lastClr="000000"/>
                </a:solidFill>
                <a:cs typeface="Calibri"/>
              </a:rPr>
              <a:t>                       Entrate € 2.109.498,96</a:t>
            </a:r>
          </a:p>
          <a:p>
            <a:pPr lvl="0">
              <a:defRPr/>
            </a:pPr>
            <a:r>
              <a:rPr lang="it-IT" sz="1000" b="1" spc="-10" dirty="0">
                <a:solidFill>
                  <a:sysClr val="windowText" lastClr="000000"/>
                </a:solidFill>
                <a:cs typeface="Calibri"/>
              </a:rPr>
              <a:t>Anno 2024</a:t>
            </a:r>
            <a:r>
              <a:rPr lang="it-IT" sz="1000" spc="-10" dirty="0">
                <a:solidFill>
                  <a:sysClr val="windowText" lastClr="000000"/>
                </a:solidFill>
                <a:cs typeface="Calibri"/>
              </a:rPr>
              <a:t>:  Uscite   € 2.972.993,25</a:t>
            </a:r>
          </a:p>
          <a:p>
            <a:pPr lvl="0">
              <a:defRPr/>
            </a:pPr>
            <a:r>
              <a:rPr lang="it-IT" sz="1000" spc="-10" dirty="0">
                <a:solidFill>
                  <a:sysClr val="windowText" lastClr="000000"/>
                </a:solidFill>
                <a:cs typeface="Calibri"/>
              </a:rPr>
              <a:t>                       Entrate € 1.983.744,80</a:t>
            </a:r>
            <a:endParaRPr lang="it-IT" sz="10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46490" y="6511591"/>
            <a:ext cx="89813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dirty="0"/>
              <a:t>(*) </a:t>
            </a:r>
            <a:r>
              <a:rPr lang="it-IT" sz="900" dirty="0"/>
              <a:t>I dati sono riferiti ai tempi indeterminati e comprendono i part time, i fragili e i titolari di permessi speciali.</a:t>
            </a:r>
          </a:p>
        </p:txBody>
      </p:sp>
    </p:spTree>
    <p:extLst>
      <p:ext uri="{BB962C8B-B14F-4D97-AF65-F5344CB8AC3E}">
        <p14:creationId xmlns:p14="http://schemas.microsoft.com/office/powerpoint/2010/main" val="1162055467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tangolo con angoli arrotondati 6">
            <a:extLst>
              <a:ext uri="{FF2B5EF4-FFF2-40B4-BE49-F238E27FC236}">
                <a16:creationId xmlns:a16="http://schemas.microsoft.com/office/drawing/2014/main" id="{DAE500B5-EA50-73B1-0736-BAB44C538815}"/>
              </a:ext>
            </a:extLst>
          </p:cNvPr>
          <p:cNvSpPr/>
          <p:nvPr/>
        </p:nvSpPr>
        <p:spPr>
          <a:xfrm>
            <a:off x="584391" y="1067474"/>
            <a:ext cx="2824038" cy="314689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254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it-IT" sz="1300" b="1" spc="-8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it-IT" sz="1300" b="1" spc="-8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it-IT" sz="1300" b="1" spc="-8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it-IT" sz="1300" b="1" spc="-8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it-IT" sz="1300" b="1" spc="-8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it-IT" sz="1300" b="1" spc="-8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it-IT" sz="1300" b="1" spc="-8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it-IT" sz="1300" b="1" spc="-8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it-IT" sz="1300" b="1" spc="-8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it-IT" sz="1300" b="1" spc="-8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it-IT" sz="1300" b="1" spc="-8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it-IT" sz="1300" b="1" spc="-8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it-IT" sz="1300" b="1" spc="-8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it-IT" sz="1300" b="1" spc="-8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it-IT" sz="1300" b="1" spc="-8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it-IT" sz="1300" b="1" spc="-8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Pentagono 24"/>
          <p:cNvSpPr/>
          <p:nvPr/>
        </p:nvSpPr>
        <p:spPr>
          <a:xfrm>
            <a:off x="768659" y="1705828"/>
            <a:ext cx="2448835" cy="1194093"/>
          </a:xfrm>
          <a:prstGeom prst="homePlate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63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FDF103B3-1E44-2B40-9696-FD3633793737}"/>
              </a:ext>
            </a:extLst>
          </p:cNvPr>
          <p:cNvSpPr/>
          <p:nvPr/>
        </p:nvSpPr>
        <p:spPr>
          <a:xfrm>
            <a:off x="0" y="14113"/>
            <a:ext cx="9906000" cy="878032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>
              <a:defRPr/>
            </a:pPr>
            <a:endParaRPr lang="en-US" sz="1097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2" name="Immagine 15">
            <a:extLst>
              <a:ext uri="{FF2B5EF4-FFF2-40B4-BE49-F238E27FC236}">
                <a16:creationId xmlns:a16="http://schemas.microsoft.com/office/drawing/2014/main" id="{A264F881-3CBA-3D48-BA40-354C3077F6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133" y="129523"/>
            <a:ext cx="514060" cy="685410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1122510" y="1067970"/>
            <a:ext cx="2172416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63" b="1" dirty="0"/>
              <a:t>Obiettivi strategici 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936387" y="1863748"/>
            <a:ext cx="2009587" cy="792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38" b="1" dirty="0">
                <a:solidFill>
                  <a:schemeClr val="bg1"/>
                </a:solidFill>
                <a:latin typeface="Helvetica-Bold"/>
              </a:rPr>
              <a:t>Miglioramento dell’esperienza del cittadino nella sua relazione con il Comune</a:t>
            </a:r>
            <a:endParaRPr lang="it-IT" sz="1138" b="1" dirty="0">
              <a:solidFill>
                <a:schemeClr val="bg1"/>
              </a:solidFill>
            </a:endParaRPr>
          </a:p>
        </p:txBody>
      </p:sp>
      <p:sp>
        <p:nvSpPr>
          <p:cNvPr id="26" name="Pentagono 25"/>
          <p:cNvSpPr/>
          <p:nvPr/>
        </p:nvSpPr>
        <p:spPr>
          <a:xfrm>
            <a:off x="727124" y="3544551"/>
            <a:ext cx="2448834" cy="1172887"/>
          </a:xfrm>
          <a:prstGeom prst="homePlate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63"/>
          </a:p>
        </p:txBody>
      </p:sp>
      <p:sp>
        <p:nvSpPr>
          <p:cNvPr id="27" name="CasellaDiTesto 26"/>
          <p:cNvSpPr txBox="1"/>
          <p:nvPr/>
        </p:nvSpPr>
        <p:spPr>
          <a:xfrm>
            <a:off x="918249" y="3923707"/>
            <a:ext cx="2061883" cy="442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38" b="1" dirty="0" err="1">
                <a:solidFill>
                  <a:schemeClr val="bg1"/>
                </a:solidFill>
                <a:latin typeface="Helvetica-Bold"/>
              </a:rPr>
              <a:t>Efficentamento</a:t>
            </a:r>
            <a:r>
              <a:rPr lang="it-IT" sz="1138" b="1" dirty="0">
                <a:solidFill>
                  <a:schemeClr val="bg1"/>
                </a:solidFill>
                <a:latin typeface="Helvetica-Bold"/>
              </a:rPr>
              <a:t> azione Amministrativa</a:t>
            </a:r>
            <a:endParaRPr lang="it-IT" sz="1138" b="1" dirty="0">
              <a:solidFill>
                <a:schemeClr val="bg1"/>
              </a:solidFill>
            </a:endParaRPr>
          </a:p>
        </p:txBody>
      </p:sp>
      <p:sp>
        <p:nvSpPr>
          <p:cNvPr id="28" name="Pentagono 27"/>
          <p:cNvSpPr/>
          <p:nvPr/>
        </p:nvSpPr>
        <p:spPr>
          <a:xfrm>
            <a:off x="791389" y="5209561"/>
            <a:ext cx="2440758" cy="1204512"/>
          </a:xfrm>
          <a:prstGeom prst="homePlate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63"/>
          </a:p>
        </p:txBody>
      </p:sp>
      <p:sp>
        <p:nvSpPr>
          <p:cNvPr id="29" name="CasellaDiTesto 28"/>
          <p:cNvSpPr txBox="1"/>
          <p:nvPr/>
        </p:nvSpPr>
        <p:spPr>
          <a:xfrm>
            <a:off x="987272" y="5590539"/>
            <a:ext cx="1928538" cy="442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38" b="1" dirty="0">
                <a:solidFill>
                  <a:schemeClr val="bg1"/>
                </a:solidFill>
                <a:latin typeface="Helvetica-Bold"/>
              </a:rPr>
              <a:t>Valorizzazione  ruolo e </a:t>
            </a:r>
            <a:r>
              <a:rPr lang="it-IT" sz="1138" b="1" dirty="0" err="1">
                <a:solidFill>
                  <a:schemeClr val="bg1"/>
                </a:solidFill>
                <a:latin typeface="Helvetica-Bold"/>
              </a:rPr>
              <a:t>funznioni</a:t>
            </a:r>
            <a:r>
              <a:rPr lang="it-IT" sz="1138" b="1" dirty="0">
                <a:solidFill>
                  <a:schemeClr val="bg1"/>
                </a:solidFill>
                <a:latin typeface="Helvetica-Bold"/>
              </a:rPr>
              <a:t> dei Municipi</a:t>
            </a:r>
            <a:endParaRPr lang="it-IT" sz="1138" b="1" dirty="0">
              <a:solidFill>
                <a:schemeClr val="bg1"/>
              </a:solidFill>
            </a:endParaRPr>
          </a:p>
        </p:txBody>
      </p:sp>
      <p:cxnSp>
        <p:nvCxnSpPr>
          <p:cNvPr id="34" name="Connettore 2 33"/>
          <p:cNvCxnSpPr/>
          <p:nvPr/>
        </p:nvCxnSpPr>
        <p:spPr>
          <a:xfrm>
            <a:off x="238664" y="2341022"/>
            <a:ext cx="697723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2 35"/>
          <p:cNvCxnSpPr>
            <a:endCxn id="27" idx="1"/>
          </p:cNvCxnSpPr>
          <p:nvPr/>
        </p:nvCxnSpPr>
        <p:spPr>
          <a:xfrm flipV="1">
            <a:off x="241626" y="4144986"/>
            <a:ext cx="676623" cy="560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2 36"/>
          <p:cNvCxnSpPr/>
          <p:nvPr/>
        </p:nvCxnSpPr>
        <p:spPr>
          <a:xfrm>
            <a:off x="238664" y="5811817"/>
            <a:ext cx="869062" cy="693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diritto 38"/>
          <p:cNvCxnSpPr/>
          <p:nvPr/>
        </p:nvCxnSpPr>
        <p:spPr>
          <a:xfrm flipH="1">
            <a:off x="238664" y="2332947"/>
            <a:ext cx="2962" cy="34858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Segnaposto numero diapositiva 4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32" name="Rettangolo con angoli arrotondati 6">
            <a:extLst>
              <a:ext uri="{FF2B5EF4-FFF2-40B4-BE49-F238E27FC236}">
                <a16:creationId xmlns:a16="http://schemas.microsoft.com/office/drawing/2014/main" id="{DAE500B5-EA50-73B1-0736-BAB44C538815}"/>
              </a:ext>
            </a:extLst>
          </p:cNvPr>
          <p:cNvSpPr/>
          <p:nvPr/>
        </p:nvSpPr>
        <p:spPr>
          <a:xfrm>
            <a:off x="4785562" y="1070740"/>
            <a:ext cx="3909344" cy="314689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254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00000"/>
              </a:lnSpc>
            </a:pPr>
            <a:endParaRPr lang="it-IT" sz="1300" b="1" spc="-8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it-IT" sz="1300" b="1" spc="-8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it-IT" sz="1300" b="1" spc="-8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it-IT" sz="1300" b="1" spc="-8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it-IT" sz="1300" b="1" spc="-8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it-IT" sz="1300" b="1" spc="-8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it-IT" sz="1300" b="1" spc="-8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it-IT" sz="1300" b="1" spc="-8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it-IT" sz="1300" b="1" spc="-8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it-IT" sz="1300" b="1" spc="-8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it-IT" sz="1300" b="1" spc="-8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it-IT" sz="1300" b="1" spc="-8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it-IT" sz="1300" b="1" spc="-8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it-IT" sz="1300" b="1" spc="-8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it-IT" sz="1300" b="1" spc="-8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it-IT" sz="13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5787323" y="1064508"/>
            <a:ext cx="1905822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63" dirty="0"/>
              <a:t> </a:t>
            </a:r>
            <a:r>
              <a:rPr lang="it-IT" sz="1463" b="1" dirty="0"/>
              <a:t>Risultati conseguiti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978757" y="-23925"/>
            <a:ext cx="8600110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bg1"/>
                </a:solidFill>
              </a:rPr>
              <a:t>Direzione Servizi Civici e Municipi</a:t>
            </a:r>
          </a:p>
          <a:p>
            <a:pPr algn="ctr"/>
            <a:r>
              <a:rPr lang="it-IT" sz="2800" b="1" i="1" dirty="0">
                <a:solidFill>
                  <a:schemeClr val="bg1"/>
                </a:solidFill>
              </a:rPr>
              <a:t>    Sommario - Risultati conseguiti anni 2022/2024              </a:t>
            </a:r>
            <a:r>
              <a:rPr lang="it-IT" sz="1100" dirty="0">
                <a:solidFill>
                  <a:schemeClr val="bg1"/>
                </a:solidFill>
              </a:rPr>
              <a:t>(1/3)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6EFF95A-8F3C-0801-988E-58E68154F5FF}"/>
              </a:ext>
            </a:extLst>
          </p:cNvPr>
          <p:cNvSpPr txBox="1"/>
          <p:nvPr/>
        </p:nvSpPr>
        <p:spPr>
          <a:xfrm>
            <a:off x="3661457" y="1534460"/>
            <a:ext cx="5814251" cy="1754326"/>
          </a:xfrm>
          <a:prstGeom prst="rect">
            <a:avLst/>
          </a:prstGeom>
          <a:pattFill prst="pct5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32172" indent="-232172" algn="just">
              <a:buFont typeface="Arial" panose="020B0604020202020204" pitchFamily="34" charset="0"/>
              <a:buChar char="•"/>
              <a:defRPr/>
            </a:pPr>
            <a:r>
              <a:rPr lang="it-IT" sz="1200" dirty="0"/>
              <a:t>A fronte di un sostanziale </a:t>
            </a:r>
            <a:r>
              <a:rPr lang="it-IT" sz="1200" b="1" dirty="0"/>
              <a:t>aumento </a:t>
            </a:r>
            <a:r>
              <a:rPr lang="it-IT" sz="1200" dirty="0"/>
              <a:t>di tutti i </a:t>
            </a:r>
            <a:r>
              <a:rPr lang="it-IT" sz="1200" b="1" dirty="0"/>
              <a:t>serviz</a:t>
            </a:r>
            <a:r>
              <a:rPr lang="it-IT" sz="1200" dirty="0"/>
              <a:t>i </a:t>
            </a:r>
            <a:r>
              <a:rPr lang="it-IT" sz="1200" b="1" dirty="0"/>
              <a:t>civici richiesti </a:t>
            </a:r>
            <a:r>
              <a:rPr lang="it-IT" sz="1200" dirty="0"/>
              <a:t>si è registrata una </a:t>
            </a:r>
            <a:r>
              <a:rPr lang="it-IT" sz="1200" b="1" dirty="0"/>
              <a:t>significativa riduzione dei tempi per appuntamenti/lavorazion</a:t>
            </a:r>
            <a:r>
              <a:rPr lang="it-IT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it-IT" sz="1200" dirty="0"/>
              <a:t> pratiche (CIE – 77,61% e Residenze: - 91,54 %);</a:t>
            </a:r>
          </a:p>
          <a:p>
            <a:pPr marL="232172" indent="-232172" algn="just">
              <a:buFont typeface="Arial" panose="020B0604020202020204" pitchFamily="34" charset="0"/>
              <a:buChar char="•"/>
              <a:defRPr/>
            </a:pPr>
            <a:r>
              <a:rPr lang="it-IT" sz="1200" b="1" dirty="0"/>
              <a:t>Istituzione di nuovi servizi </a:t>
            </a:r>
            <a:r>
              <a:rPr lang="it-IT" sz="1200" dirty="0"/>
              <a:t>(Sportello di prossimità, piccole iniziative diffuse, nuove modalità comunicative dei Municipi; nuove tipologie di sepoltura)</a:t>
            </a:r>
            <a:r>
              <a:rPr lang="it-IT" sz="1200" b="1" dirty="0"/>
              <a:t> </a:t>
            </a:r>
            <a:r>
              <a:rPr lang="it-IT" sz="1200" dirty="0"/>
              <a:t>e di </a:t>
            </a:r>
            <a:r>
              <a:rPr lang="it-IT" sz="1200" b="1" dirty="0"/>
              <a:t>nuove modalità di accesso </a:t>
            </a:r>
            <a:r>
              <a:rPr lang="it-IT" sz="1200" dirty="0"/>
              <a:t>(</a:t>
            </a:r>
            <a:r>
              <a:rPr lang="it-IT" sz="1200" i="1" dirty="0"/>
              <a:t>on line</a:t>
            </a:r>
            <a:r>
              <a:rPr lang="it-IT" sz="1200" dirty="0"/>
              <a:t>) </a:t>
            </a:r>
            <a:r>
              <a:rPr lang="it-IT" sz="1200" b="1" dirty="0"/>
              <a:t>a servizi già erogati;</a:t>
            </a:r>
          </a:p>
          <a:p>
            <a:pPr marL="232172" indent="-232172" algn="just">
              <a:buFont typeface="Arial" panose="020B0604020202020204" pitchFamily="34" charset="0"/>
              <a:buChar char="•"/>
              <a:defRPr/>
            </a:pPr>
            <a:r>
              <a:rPr lang="it-IT" sz="1200" b="1" dirty="0"/>
              <a:t>Riorganizzazione dei locali aperti al pubblico per agevolare l’accesso delle persone fragili e la gestione dei tempi di attesa </a:t>
            </a:r>
            <a:r>
              <a:rPr lang="it-IT" sz="1200" dirty="0"/>
              <a:t>(corsie preferenziali, spazi gioco bimbi ed allattamento). 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6D6C953-CC2A-DD3F-468C-6DF050DACEA5}"/>
              </a:ext>
            </a:extLst>
          </p:cNvPr>
          <p:cNvSpPr txBox="1"/>
          <p:nvPr/>
        </p:nvSpPr>
        <p:spPr>
          <a:xfrm>
            <a:off x="3661457" y="3503271"/>
            <a:ext cx="5814251" cy="1384995"/>
          </a:xfrm>
          <a:prstGeom prst="rect">
            <a:avLst/>
          </a:prstGeom>
          <a:pattFill prst="pct5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32172" indent="-232172" algn="just">
              <a:buFont typeface="Arial" panose="020B0604020202020204" pitchFamily="34" charset="0"/>
              <a:buChar char="•"/>
              <a:defRPr/>
            </a:pPr>
            <a:r>
              <a:rPr lang="it-IT" sz="1200" b="1" dirty="0">
                <a:cs typeface="Calibri" panose="020F0502020204030204" pitchFamily="34" charset="0"/>
              </a:rPr>
              <a:t>Organizzazion</a:t>
            </a:r>
            <a:r>
              <a:rPr lang="it-IT" sz="1200" b="1" dirty="0"/>
              <a:t>e per «processi»</a:t>
            </a:r>
            <a:r>
              <a:rPr lang="it-IT" sz="1200" dirty="0"/>
              <a:t> </a:t>
            </a:r>
            <a:r>
              <a:rPr lang="it-IT" sz="1200" b="1" dirty="0"/>
              <a:t>e «responsabilità di risultato»; </a:t>
            </a:r>
          </a:p>
          <a:p>
            <a:pPr marL="232172" indent="-232172" algn="just">
              <a:buFont typeface="Arial" panose="020B0604020202020204" pitchFamily="34" charset="0"/>
              <a:buChar char="•"/>
              <a:defRPr/>
            </a:pPr>
            <a:r>
              <a:rPr lang="it-IT" sz="1200" b="1" dirty="0"/>
              <a:t>Competenze trasversali </a:t>
            </a:r>
            <a:r>
              <a:rPr lang="it-IT" sz="1200" dirty="0"/>
              <a:t>del personale </a:t>
            </a:r>
            <a:r>
              <a:rPr lang="it-IT" sz="1200" b="1" dirty="0"/>
              <a:t>e maggiore resilienza dell’organizzazione del lavoro </a:t>
            </a:r>
            <a:r>
              <a:rPr lang="it-IT" sz="1200" dirty="0"/>
              <a:t>in relazione alle contingenti esigenze</a:t>
            </a:r>
            <a:r>
              <a:rPr lang="it-IT" sz="1200" b="1" dirty="0"/>
              <a:t>;</a:t>
            </a:r>
          </a:p>
          <a:p>
            <a:pPr marL="232172" indent="-232172" algn="just">
              <a:buFont typeface="Arial" panose="020B0604020202020204" pitchFamily="34" charset="0"/>
              <a:buChar char="•"/>
              <a:defRPr/>
            </a:pPr>
            <a:r>
              <a:rPr lang="it-IT" sz="1200" b="1" dirty="0"/>
              <a:t>Azzeramento arretrati pratiche anagrafiche; </a:t>
            </a:r>
          </a:p>
          <a:p>
            <a:pPr marL="232172" indent="-232172" algn="just">
              <a:buFont typeface="Arial" panose="020B0604020202020204" pitchFamily="34" charset="0"/>
              <a:buChar char="•"/>
              <a:defRPr/>
            </a:pPr>
            <a:r>
              <a:rPr lang="it-IT" sz="1200" b="1" dirty="0"/>
              <a:t>Semplificazione delle modalità di funzionamento degli Organi collegiali municipali</a:t>
            </a:r>
            <a:r>
              <a:rPr lang="it-IT" sz="1200" dirty="0"/>
              <a:t>, in un’ ottica maggiormente efficiente e partecipativa (streaming, sedute on line, verbalizzazioni digitali).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C778610-E80B-75F8-7585-E5FE9B63CD27}"/>
              </a:ext>
            </a:extLst>
          </p:cNvPr>
          <p:cNvSpPr txBox="1"/>
          <p:nvPr/>
        </p:nvSpPr>
        <p:spPr>
          <a:xfrm>
            <a:off x="3643696" y="5100264"/>
            <a:ext cx="5832012" cy="1569660"/>
          </a:xfrm>
          <a:prstGeom prst="rect">
            <a:avLst/>
          </a:prstGeom>
          <a:pattFill prst="pct5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it-IT" sz="1200" b="1" dirty="0"/>
              <a:t>Attribuzione di nuove funzioni </a:t>
            </a:r>
            <a:r>
              <a:rPr lang="it-IT" sz="1200" dirty="0"/>
              <a:t>in tema di eventi aggregativi, itinerari e piste ciclabili, istituti di partecipazione, forme di comunicazione, procedimento di formazione del bilancio comunale;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it-IT" sz="1200" b="1" dirty="0"/>
              <a:t>Revisione dei processi in funzione del potenziamento del ruolo dei Municipi quali «sentinelle sul territorio» </a:t>
            </a:r>
            <a:r>
              <a:rPr lang="it-IT" sz="1200" dirty="0"/>
              <a:t>(coinvolgimento a «valle» di scelte decisionali, sistemi di condivisione dello stato di risoluzione delle criticità: sistema SGS);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it-IT" sz="1200" b="1" dirty="0"/>
              <a:t>Istituzione/apertura di nuovi punti di contatto con il cittadino </a:t>
            </a:r>
            <a:r>
              <a:rPr lang="it-IT" sz="1200" dirty="0"/>
              <a:t>(Istituzione Sportello di prossimità, apertura in tutti i Municipi del Centro Milano Donna; sportelli di consulenza).</a:t>
            </a:r>
          </a:p>
        </p:txBody>
      </p:sp>
    </p:spTree>
    <p:extLst>
      <p:ext uri="{BB962C8B-B14F-4D97-AF65-F5344CB8AC3E}">
        <p14:creationId xmlns:p14="http://schemas.microsoft.com/office/powerpoint/2010/main" val="437071673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FDF103B3-1E44-2B40-9696-FD3633793737}"/>
              </a:ext>
            </a:extLst>
          </p:cNvPr>
          <p:cNvSpPr/>
          <p:nvPr/>
        </p:nvSpPr>
        <p:spPr>
          <a:xfrm>
            <a:off x="662" y="6510"/>
            <a:ext cx="9906000" cy="878032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>
              <a:defRPr/>
            </a:pPr>
            <a:endParaRPr lang="en-US" sz="1097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2" name="Immagine 15">
            <a:extLst>
              <a:ext uri="{FF2B5EF4-FFF2-40B4-BE49-F238E27FC236}">
                <a16:creationId xmlns:a16="http://schemas.microsoft.com/office/drawing/2014/main" id="{A264F881-3CBA-3D48-BA40-354C3077F6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133" y="120718"/>
            <a:ext cx="514060" cy="685410"/>
          </a:xfrm>
          <a:prstGeom prst="rect">
            <a:avLst/>
          </a:prstGeom>
        </p:spPr>
      </p:pic>
      <p:sp>
        <p:nvSpPr>
          <p:cNvPr id="30" name="CasellaDiTesto 29"/>
          <p:cNvSpPr txBox="1"/>
          <p:nvPr/>
        </p:nvSpPr>
        <p:spPr>
          <a:xfrm>
            <a:off x="1046343" y="-10749"/>
            <a:ext cx="78772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bg1"/>
                </a:solidFill>
              </a:rPr>
              <a:t>Direzione Servizi Civici e Municipi</a:t>
            </a:r>
          </a:p>
          <a:p>
            <a:pPr algn="ctr"/>
            <a:r>
              <a:rPr lang="it-IT" sz="2800" b="1" i="1" dirty="0">
                <a:solidFill>
                  <a:schemeClr val="bg1"/>
                </a:solidFill>
              </a:rPr>
              <a:t>Sommario – Andamento reclami anni 2022/2024 	</a:t>
            </a:r>
          </a:p>
        </p:txBody>
      </p:sp>
      <p:sp>
        <p:nvSpPr>
          <p:cNvPr id="47" name="Rettangolo con angoli arrotondati 26">
            <a:extLst>
              <a:ext uri="{FF2B5EF4-FFF2-40B4-BE49-F238E27FC236}">
                <a16:creationId xmlns:a16="http://schemas.microsoft.com/office/drawing/2014/main" id="{3D7A33A3-A823-8068-630B-233139030C00}"/>
              </a:ext>
            </a:extLst>
          </p:cNvPr>
          <p:cNvSpPr/>
          <p:nvPr/>
        </p:nvSpPr>
        <p:spPr>
          <a:xfrm>
            <a:off x="947728" y="5174731"/>
            <a:ext cx="1620107" cy="529958"/>
          </a:xfrm>
          <a:prstGeom prst="round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28"/>
          </a:p>
        </p:txBody>
      </p:sp>
      <p:sp>
        <p:nvSpPr>
          <p:cNvPr id="48" name="Rettangolo con angoli arrotondati 21">
            <a:extLst>
              <a:ext uri="{FF2B5EF4-FFF2-40B4-BE49-F238E27FC236}">
                <a16:creationId xmlns:a16="http://schemas.microsoft.com/office/drawing/2014/main" id="{770002C3-0784-85BF-F018-410691BDE438}"/>
              </a:ext>
            </a:extLst>
          </p:cNvPr>
          <p:cNvSpPr/>
          <p:nvPr/>
        </p:nvSpPr>
        <p:spPr>
          <a:xfrm>
            <a:off x="225226" y="1929110"/>
            <a:ext cx="9455549" cy="232510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28"/>
          </a:p>
        </p:txBody>
      </p:sp>
      <p:graphicFrame>
        <p:nvGraphicFramePr>
          <p:cNvPr id="49" name="Grafico 48">
            <a:extLst>
              <a:ext uri="{FF2B5EF4-FFF2-40B4-BE49-F238E27FC236}">
                <a16:creationId xmlns:a16="http://schemas.microsoft.com/office/drawing/2014/main" id="{C260FA40-CCBD-9580-5AF9-40EC12394955}"/>
              </a:ext>
            </a:extLst>
          </p:cNvPr>
          <p:cNvGraphicFramePr>
            <a:graphicFrameLocks/>
          </p:cNvGraphicFramePr>
          <p:nvPr/>
        </p:nvGraphicFramePr>
        <p:xfrm>
          <a:off x="312288" y="2202361"/>
          <a:ext cx="9185853" cy="2011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50" name="Connettore diritto 49">
            <a:extLst>
              <a:ext uri="{FF2B5EF4-FFF2-40B4-BE49-F238E27FC236}">
                <a16:creationId xmlns:a16="http://schemas.microsoft.com/office/drawing/2014/main" id="{A028B5A7-66AF-D211-2832-50097A298710}"/>
              </a:ext>
            </a:extLst>
          </p:cNvPr>
          <p:cNvCxnSpPr/>
          <p:nvPr/>
        </p:nvCxnSpPr>
        <p:spPr>
          <a:xfrm>
            <a:off x="3421907" y="2142000"/>
            <a:ext cx="0" cy="1854795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diritto 50">
            <a:extLst>
              <a:ext uri="{FF2B5EF4-FFF2-40B4-BE49-F238E27FC236}">
                <a16:creationId xmlns:a16="http://schemas.microsoft.com/office/drawing/2014/main" id="{0F529D1A-ECE8-39F5-054C-8AC1FC492427}"/>
              </a:ext>
            </a:extLst>
          </p:cNvPr>
          <p:cNvCxnSpPr/>
          <p:nvPr/>
        </p:nvCxnSpPr>
        <p:spPr>
          <a:xfrm>
            <a:off x="6416076" y="2142000"/>
            <a:ext cx="0" cy="1854795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D5420B03-39F1-62BE-C902-EE11941889A8}"/>
              </a:ext>
            </a:extLst>
          </p:cNvPr>
          <p:cNvSpPr txBox="1"/>
          <p:nvPr/>
        </p:nvSpPr>
        <p:spPr>
          <a:xfrm>
            <a:off x="1711207" y="2013949"/>
            <a:ext cx="510076" cy="250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28" b="1" dirty="0">
                <a:latin typeface="Montserrat" panose="00000500000000000000" pitchFamily="2" charset="0"/>
              </a:rPr>
              <a:t>2022</a:t>
            </a:r>
          </a:p>
        </p:txBody>
      </p: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2FB9EAE9-1F2B-A45D-2420-705B6F1EB4A1}"/>
              </a:ext>
            </a:extLst>
          </p:cNvPr>
          <p:cNvSpPr txBox="1"/>
          <p:nvPr/>
        </p:nvSpPr>
        <p:spPr>
          <a:xfrm>
            <a:off x="4818326" y="2019287"/>
            <a:ext cx="510076" cy="250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28" b="1" dirty="0">
                <a:latin typeface="Montserrat" panose="00000500000000000000" pitchFamily="2" charset="0"/>
              </a:rPr>
              <a:t>2023</a:t>
            </a:r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0BB24559-58F4-AE8F-CDBD-CA9385A6E111}"/>
              </a:ext>
            </a:extLst>
          </p:cNvPr>
          <p:cNvSpPr txBox="1"/>
          <p:nvPr/>
        </p:nvSpPr>
        <p:spPr>
          <a:xfrm>
            <a:off x="7822313" y="2021199"/>
            <a:ext cx="522900" cy="250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28" b="1" dirty="0">
                <a:latin typeface="Montserrat" panose="00000500000000000000" pitchFamily="2" charset="0"/>
              </a:rPr>
              <a:t>2024</a:t>
            </a:r>
          </a:p>
        </p:txBody>
      </p:sp>
      <p:sp>
        <p:nvSpPr>
          <p:cNvPr id="56" name="Rettangolo con angoli arrotondati 23">
            <a:extLst>
              <a:ext uri="{FF2B5EF4-FFF2-40B4-BE49-F238E27FC236}">
                <a16:creationId xmlns:a16="http://schemas.microsoft.com/office/drawing/2014/main" id="{95A80A65-225D-5A30-32D9-776650F7CDCE}"/>
              </a:ext>
            </a:extLst>
          </p:cNvPr>
          <p:cNvSpPr/>
          <p:nvPr/>
        </p:nvSpPr>
        <p:spPr>
          <a:xfrm>
            <a:off x="1151660" y="5042862"/>
            <a:ext cx="1196153" cy="26373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28" dirty="0"/>
          </a:p>
        </p:txBody>
      </p: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E58E91BE-B004-C5E2-5CF7-A4953BB4D8C9}"/>
              </a:ext>
            </a:extLst>
          </p:cNvPr>
          <p:cNvSpPr txBox="1"/>
          <p:nvPr/>
        </p:nvSpPr>
        <p:spPr>
          <a:xfrm>
            <a:off x="1388248" y="5042863"/>
            <a:ext cx="902811" cy="3032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71" dirty="0">
                <a:latin typeface="Montserrat" panose="00000500000000000000" pitchFamily="2" charset="0"/>
              </a:rPr>
              <a:t>Reclami</a:t>
            </a:r>
          </a:p>
        </p:txBody>
      </p:sp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DCC01525-1055-88A1-DC2D-82E440B9FD15}"/>
              </a:ext>
            </a:extLst>
          </p:cNvPr>
          <p:cNvSpPr txBox="1"/>
          <p:nvPr/>
        </p:nvSpPr>
        <p:spPr>
          <a:xfrm>
            <a:off x="1468051" y="5351019"/>
            <a:ext cx="643125" cy="3032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71" dirty="0">
                <a:latin typeface="Montserrat" panose="00000500000000000000" pitchFamily="2" charset="0"/>
              </a:rPr>
              <a:t>6.639</a:t>
            </a:r>
          </a:p>
        </p:txBody>
      </p:sp>
      <p:sp>
        <p:nvSpPr>
          <p:cNvPr id="59" name="Rettangolo con angoli arrotondati 31">
            <a:extLst>
              <a:ext uri="{FF2B5EF4-FFF2-40B4-BE49-F238E27FC236}">
                <a16:creationId xmlns:a16="http://schemas.microsoft.com/office/drawing/2014/main" id="{E2A06336-C99D-B952-FABE-A1870C5B85CC}"/>
              </a:ext>
            </a:extLst>
          </p:cNvPr>
          <p:cNvSpPr/>
          <p:nvPr/>
        </p:nvSpPr>
        <p:spPr>
          <a:xfrm>
            <a:off x="4061074" y="5173172"/>
            <a:ext cx="1620107" cy="529958"/>
          </a:xfrm>
          <a:prstGeom prst="round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28"/>
          </a:p>
        </p:txBody>
      </p:sp>
      <p:sp>
        <p:nvSpPr>
          <p:cNvPr id="60" name="Rettangolo con angoli arrotondati 32">
            <a:extLst>
              <a:ext uri="{FF2B5EF4-FFF2-40B4-BE49-F238E27FC236}">
                <a16:creationId xmlns:a16="http://schemas.microsoft.com/office/drawing/2014/main" id="{7FC12F55-76B7-3828-55F8-E9290909D1AA}"/>
              </a:ext>
            </a:extLst>
          </p:cNvPr>
          <p:cNvSpPr/>
          <p:nvPr/>
        </p:nvSpPr>
        <p:spPr>
          <a:xfrm>
            <a:off x="4265006" y="5041304"/>
            <a:ext cx="1196153" cy="26373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28" dirty="0"/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BDC9D9E6-44CE-07C3-2BC2-06B5339995B8}"/>
              </a:ext>
            </a:extLst>
          </p:cNvPr>
          <p:cNvSpPr txBox="1"/>
          <p:nvPr/>
        </p:nvSpPr>
        <p:spPr>
          <a:xfrm>
            <a:off x="4501594" y="5041304"/>
            <a:ext cx="902811" cy="3032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71" dirty="0">
                <a:latin typeface="Montserrat" panose="00000500000000000000" pitchFamily="2" charset="0"/>
              </a:rPr>
              <a:t>Reclami</a:t>
            </a:r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A7951163-F16F-5320-ABBF-73E053D39AC2}"/>
              </a:ext>
            </a:extLst>
          </p:cNvPr>
          <p:cNvSpPr txBox="1"/>
          <p:nvPr/>
        </p:nvSpPr>
        <p:spPr>
          <a:xfrm>
            <a:off x="4581397" y="5349460"/>
            <a:ext cx="667170" cy="3032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71" dirty="0">
                <a:latin typeface="Montserrat" panose="00000500000000000000" pitchFamily="2" charset="0"/>
              </a:rPr>
              <a:t>3.080</a:t>
            </a:r>
          </a:p>
        </p:txBody>
      </p:sp>
      <p:sp>
        <p:nvSpPr>
          <p:cNvPr id="63" name="Rettangolo con angoli arrotondati 35">
            <a:extLst>
              <a:ext uri="{FF2B5EF4-FFF2-40B4-BE49-F238E27FC236}">
                <a16:creationId xmlns:a16="http://schemas.microsoft.com/office/drawing/2014/main" id="{B90696A7-E116-3B46-DCFC-604786ECCE21}"/>
              </a:ext>
            </a:extLst>
          </p:cNvPr>
          <p:cNvSpPr/>
          <p:nvPr/>
        </p:nvSpPr>
        <p:spPr>
          <a:xfrm>
            <a:off x="7190445" y="5173172"/>
            <a:ext cx="1620107" cy="529958"/>
          </a:xfrm>
          <a:prstGeom prst="round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28"/>
          </a:p>
        </p:txBody>
      </p:sp>
      <p:sp>
        <p:nvSpPr>
          <p:cNvPr id="64" name="Rettangolo con angoli arrotondati 36">
            <a:extLst>
              <a:ext uri="{FF2B5EF4-FFF2-40B4-BE49-F238E27FC236}">
                <a16:creationId xmlns:a16="http://schemas.microsoft.com/office/drawing/2014/main" id="{A927AE39-0777-29F9-A824-3576094F7225}"/>
              </a:ext>
            </a:extLst>
          </p:cNvPr>
          <p:cNvSpPr/>
          <p:nvPr/>
        </p:nvSpPr>
        <p:spPr>
          <a:xfrm>
            <a:off x="7394378" y="5041304"/>
            <a:ext cx="1196153" cy="26373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28" dirty="0"/>
          </a:p>
        </p:txBody>
      </p:sp>
      <p:sp>
        <p:nvSpPr>
          <p:cNvPr id="65" name="CasellaDiTesto 64">
            <a:extLst>
              <a:ext uri="{FF2B5EF4-FFF2-40B4-BE49-F238E27FC236}">
                <a16:creationId xmlns:a16="http://schemas.microsoft.com/office/drawing/2014/main" id="{31B22303-A5E3-D1F0-62CE-F1F702E08AC8}"/>
              </a:ext>
            </a:extLst>
          </p:cNvPr>
          <p:cNvSpPr txBox="1"/>
          <p:nvPr/>
        </p:nvSpPr>
        <p:spPr>
          <a:xfrm>
            <a:off x="7630965" y="5041304"/>
            <a:ext cx="902811" cy="3032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71" dirty="0">
                <a:latin typeface="Montserrat" panose="00000500000000000000" pitchFamily="2" charset="0"/>
              </a:rPr>
              <a:t>Reclami</a:t>
            </a:r>
          </a:p>
        </p:txBody>
      </p:sp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227A429D-2F30-C4D6-D1F4-5CE885CB8C53}"/>
              </a:ext>
            </a:extLst>
          </p:cNvPr>
          <p:cNvSpPr txBox="1"/>
          <p:nvPr/>
        </p:nvSpPr>
        <p:spPr>
          <a:xfrm>
            <a:off x="7710769" y="5349460"/>
            <a:ext cx="569387" cy="3032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371" dirty="0">
                <a:latin typeface="Montserrat" panose="00000500000000000000" pitchFamily="2" charset="0"/>
              </a:rPr>
              <a:t>1.861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9050862" y="540154"/>
            <a:ext cx="6299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chemeClr val="bg1"/>
                </a:solidFill>
              </a:rPr>
              <a:t>(2/3)</a:t>
            </a:r>
            <a:endParaRPr lang="it-IT" sz="1000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1ECF196-E174-CB65-43D5-8CCEBE1B11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5294" y="5982488"/>
            <a:ext cx="2615411" cy="451143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EB6C768-4F37-14B1-22CF-49D0E4B6602D}"/>
              </a:ext>
            </a:extLst>
          </p:cNvPr>
          <p:cNvSpPr txBox="1"/>
          <p:nvPr/>
        </p:nvSpPr>
        <p:spPr>
          <a:xfrm>
            <a:off x="744071" y="6367950"/>
            <a:ext cx="8066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I </a:t>
            </a:r>
            <a:r>
              <a:rPr lang="it-IT" sz="1600" b="1" dirty="0"/>
              <a:t>reclami sono significativamente diminuiti  </a:t>
            </a:r>
            <a:r>
              <a:rPr lang="it-IT" sz="1600" b="1" u="sng" dirty="0"/>
              <a:t>(- 72%)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2968CCB-4382-69DD-87AB-EE04025E625F}"/>
              </a:ext>
            </a:extLst>
          </p:cNvPr>
          <p:cNvSpPr txBox="1"/>
          <p:nvPr/>
        </p:nvSpPr>
        <p:spPr>
          <a:xfrm>
            <a:off x="654424" y="1281951"/>
            <a:ext cx="67399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Andamento dei reclami nel triennio 2022 – 2024.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CF86925-6D24-49F7-F054-7EA5FA11483A}"/>
              </a:ext>
            </a:extLst>
          </p:cNvPr>
          <p:cNvSpPr txBox="1"/>
          <p:nvPr/>
        </p:nvSpPr>
        <p:spPr>
          <a:xfrm>
            <a:off x="9421906" y="6418727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381057233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FDF103B3-1E44-2B40-9696-FD3633793737}"/>
              </a:ext>
            </a:extLst>
          </p:cNvPr>
          <p:cNvSpPr/>
          <p:nvPr/>
        </p:nvSpPr>
        <p:spPr>
          <a:xfrm>
            <a:off x="662" y="6510"/>
            <a:ext cx="9906000" cy="878032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>
              <a:defRPr/>
            </a:pPr>
            <a:endParaRPr lang="en-US" sz="1097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2" name="Immagine 15">
            <a:extLst>
              <a:ext uri="{FF2B5EF4-FFF2-40B4-BE49-F238E27FC236}">
                <a16:creationId xmlns:a16="http://schemas.microsoft.com/office/drawing/2014/main" id="{A264F881-3CBA-3D48-BA40-354C3077F6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133" y="120718"/>
            <a:ext cx="514060" cy="685410"/>
          </a:xfrm>
          <a:prstGeom prst="rect">
            <a:avLst/>
          </a:prstGeom>
        </p:spPr>
      </p:pic>
      <p:sp>
        <p:nvSpPr>
          <p:cNvPr id="30" name="CasellaDiTesto 29"/>
          <p:cNvSpPr txBox="1"/>
          <p:nvPr/>
        </p:nvSpPr>
        <p:spPr>
          <a:xfrm>
            <a:off x="1316180" y="6510"/>
            <a:ext cx="84112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bg1"/>
                </a:solidFill>
              </a:rPr>
              <a:t>Direzione Servizi Civici e Municipi</a:t>
            </a:r>
          </a:p>
          <a:p>
            <a:pPr algn="ctr"/>
            <a:r>
              <a:rPr lang="it-IT" sz="2800" b="1" i="1" dirty="0">
                <a:solidFill>
                  <a:schemeClr val="bg1"/>
                </a:solidFill>
              </a:rPr>
              <a:t>Sommario - Principali criticità gestite anni 2022/2024         </a:t>
            </a:r>
            <a:r>
              <a:rPr lang="it-IT" sz="1100" dirty="0">
                <a:solidFill>
                  <a:schemeClr val="bg1"/>
                </a:solidFill>
              </a:rPr>
              <a:t>(3/3)</a:t>
            </a:r>
            <a:r>
              <a:rPr lang="it-IT" sz="2800" b="1" i="1" dirty="0">
                <a:solidFill>
                  <a:schemeClr val="bg1"/>
                </a:solidFill>
              </a:rPr>
              <a:t>	  	</a:t>
            </a:r>
            <a:r>
              <a:rPr lang="it-IT" sz="2400" b="1" i="1" dirty="0">
                <a:solidFill>
                  <a:schemeClr val="bg1"/>
                </a:solidFill>
              </a:rPr>
              <a:t>		</a:t>
            </a:r>
            <a:r>
              <a:rPr lang="it-IT" sz="1200" b="1" i="1" dirty="0">
                <a:solidFill>
                  <a:schemeClr val="bg1"/>
                </a:solidFill>
              </a:rPr>
              <a:t> </a:t>
            </a:r>
            <a:r>
              <a:rPr lang="it-IT" sz="2400" b="1" i="1" dirty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19" name="Pentagono 18"/>
          <p:cNvSpPr/>
          <p:nvPr/>
        </p:nvSpPr>
        <p:spPr>
          <a:xfrm>
            <a:off x="322242" y="3607669"/>
            <a:ext cx="1637084" cy="878344"/>
          </a:xfrm>
          <a:prstGeom prst="homePlate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63"/>
          </a:p>
        </p:txBody>
      </p:sp>
      <p:sp>
        <p:nvSpPr>
          <p:cNvPr id="21" name="CasellaDiTesto 20"/>
          <p:cNvSpPr txBox="1"/>
          <p:nvPr/>
        </p:nvSpPr>
        <p:spPr>
          <a:xfrm>
            <a:off x="548074" y="3702518"/>
            <a:ext cx="1025304" cy="617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138" b="1" dirty="0">
                <a:solidFill>
                  <a:schemeClr val="bg1"/>
                </a:solidFill>
                <a:latin typeface="Helvetica-Bold"/>
              </a:rPr>
              <a:t>Servizi Funebri e Cimiteriali</a:t>
            </a:r>
            <a:endParaRPr lang="it-IT" sz="1138" b="1" dirty="0">
              <a:solidFill>
                <a:schemeClr val="bg1"/>
              </a:solidFill>
            </a:endParaRPr>
          </a:p>
        </p:txBody>
      </p:sp>
      <p:sp>
        <p:nvSpPr>
          <p:cNvPr id="37" name="Rettangolo con angoli arrotondati 6">
            <a:extLst>
              <a:ext uri="{FF2B5EF4-FFF2-40B4-BE49-F238E27FC236}">
                <a16:creationId xmlns:a16="http://schemas.microsoft.com/office/drawing/2014/main" id="{DAE500B5-EA50-73B1-0736-BAB44C538815}"/>
              </a:ext>
            </a:extLst>
          </p:cNvPr>
          <p:cNvSpPr/>
          <p:nvPr/>
        </p:nvSpPr>
        <p:spPr>
          <a:xfrm>
            <a:off x="2013550" y="985805"/>
            <a:ext cx="2331924" cy="368835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254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it-IT" sz="1300" b="1" spc="-8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it-IT" sz="1300" b="1" spc="-8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it-IT" sz="1300" b="1" spc="-8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it-IT" sz="1300" b="1" spc="-8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it-IT" sz="1300" b="1" spc="-8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it-IT" sz="1300" b="1" spc="-8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it-IT" sz="1300" b="1" spc="-8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it-IT" sz="1300" b="1" spc="-8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it-IT" sz="1300" b="1" spc="-8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it-IT" sz="1300" b="1" spc="-8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it-IT" sz="1300" b="1" spc="-8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it-IT" sz="1300" b="1" spc="-8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it-IT" sz="1300" b="1" spc="-8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it-IT" sz="1300" b="1" spc="-8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it-IT" sz="1300" b="1" spc="-8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it-IT" sz="1300" b="1" spc="-8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2891050" y="1019337"/>
            <a:ext cx="104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Criticità</a:t>
            </a:r>
          </a:p>
        </p:txBody>
      </p:sp>
      <p:sp>
        <p:nvSpPr>
          <p:cNvPr id="38" name="Rettangolo con angoli arrotondati 6">
            <a:extLst>
              <a:ext uri="{FF2B5EF4-FFF2-40B4-BE49-F238E27FC236}">
                <a16:creationId xmlns:a16="http://schemas.microsoft.com/office/drawing/2014/main" id="{DAE500B5-EA50-73B1-0736-BAB44C538815}"/>
              </a:ext>
            </a:extLst>
          </p:cNvPr>
          <p:cNvSpPr/>
          <p:nvPr/>
        </p:nvSpPr>
        <p:spPr>
          <a:xfrm>
            <a:off x="4502315" y="967877"/>
            <a:ext cx="2430152" cy="386763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254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it-IT" sz="1300" b="1" spc="-8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it-IT" sz="1300" b="1" spc="-8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it-IT" sz="1300" b="1" spc="-8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it-IT" sz="1300" b="1" spc="-8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it-IT" sz="1300" b="1" spc="-8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it-IT" sz="1300" b="1" spc="-8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it-IT" sz="1300" b="1" spc="-8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it-IT" sz="1300" b="1" spc="-8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it-IT" sz="1300" b="1" spc="-8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it-IT" sz="1300" b="1" spc="-8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it-IT" sz="1300" b="1" spc="-8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it-IT" sz="1300" b="1" spc="-8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it-IT" sz="1300" b="1" spc="-8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it-IT" sz="1300" b="1" spc="-8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it-IT" sz="1300" b="1" spc="-8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it-IT" sz="1300" b="1" spc="-8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4677553" y="1014487"/>
            <a:ext cx="2246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Potenziale impatto sui servizi</a:t>
            </a:r>
          </a:p>
        </p:txBody>
      </p:sp>
      <p:sp>
        <p:nvSpPr>
          <p:cNvPr id="53" name="Rettangolo con angoli arrotondati 6">
            <a:extLst>
              <a:ext uri="{FF2B5EF4-FFF2-40B4-BE49-F238E27FC236}">
                <a16:creationId xmlns:a16="http://schemas.microsoft.com/office/drawing/2014/main" id="{DAE500B5-EA50-73B1-0736-BAB44C538815}"/>
              </a:ext>
            </a:extLst>
          </p:cNvPr>
          <p:cNvSpPr/>
          <p:nvPr/>
        </p:nvSpPr>
        <p:spPr>
          <a:xfrm>
            <a:off x="7061325" y="984309"/>
            <a:ext cx="2768677" cy="38054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254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it-IT" sz="1300" b="1" spc="-8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it-IT" sz="1300" b="1" spc="-8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it-IT" sz="1300" b="1" spc="-8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it-IT" sz="1300" b="1" spc="-8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it-IT" sz="1300" b="1" spc="-8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it-IT" sz="1300" b="1" spc="-8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it-IT" sz="1300" b="1" spc="-8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it-IT" sz="1300" b="1" spc="-8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it-IT" sz="1300" b="1" spc="-8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it-IT" sz="1300" b="1" spc="-8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it-IT" sz="1300" b="1" spc="-8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it-IT" sz="1300" b="1" spc="-8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it-IT" sz="1300" b="1" spc="-8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it-IT" sz="1300" b="1" spc="-8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it-IT" sz="1300" b="1" spc="-8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it-IT" sz="1300" b="1" spc="-8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it-IT" sz="1300" b="1" spc="-8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961781" y="3348585"/>
            <a:ext cx="2395377" cy="1638708"/>
          </a:xfrm>
          <a:prstGeom prst="rect">
            <a:avLst/>
          </a:prstGeom>
          <a:pattFill prst="pct5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 w="28575">
            <a:solidFill>
              <a:srgbClr val="FF00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92050" indent="-228600" algn="just" defTabSz="540000">
              <a:lnSpc>
                <a:spcPts val="900"/>
              </a:lnSpc>
              <a:buFont typeface="+mj-lt"/>
              <a:buAutoNum type="arabicPeriod"/>
              <a:defRPr/>
            </a:pPr>
            <a:r>
              <a:rPr lang="it-IT" sz="1000" b="1" dirty="0">
                <a:solidFill>
                  <a:schemeClr val="tx1"/>
                </a:solidFill>
              </a:rPr>
              <a:t>Risoluzione contratto </a:t>
            </a:r>
            <a:r>
              <a:rPr lang="it-IT" sz="1000" dirty="0">
                <a:solidFill>
                  <a:schemeClr val="tx1"/>
                </a:solidFill>
              </a:rPr>
              <a:t>Global Service cimiteri (1 di 3);</a:t>
            </a:r>
          </a:p>
          <a:p>
            <a:pPr marL="292050" indent="-228600" algn="just" defTabSz="540000">
              <a:lnSpc>
                <a:spcPts val="900"/>
              </a:lnSpc>
              <a:buFont typeface="+mj-lt"/>
              <a:buAutoNum type="arabicPeriod"/>
              <a:defRPr/>
            </a:pPr>
            <a:endParaRPr lang="it-IT" sz="1000" b="1" dirty="0">
              <a:solidFill>
                <a:schemeClr val="tx1"/>
              </a:solidFill>
            </a:endParaRPr>
          </a:p>
          <a:p>
            <a:pPr marL="292050" indent="-228600" algn="just" defTabSz="540000">
              <a:lnSpc>
                <a:spcPts val="900"/>
              </a:lnSpc>
              <a:buFont typeface="+mj-lt"/>
              <a:buAutoNum type="arabicPeriod"/>
              <a:defRPr/>
            </a:pPr>
            <a:r>
              <a:rPr lang="it-IT" sz="1000" b="1" dirty="0">
                <a:solidFill>
                  <a:schemeClr val="tx1"/>
                </a:solidFill>
              </a:rPr>
              <a:t>Blocco prolungato di tre forni crematori;</a:t>
            </a:r>
          </a:p>
          <a:p>
            <a:pPr marL="292050" indent="-228600" algn="just" defTabSz="540000">
              <a:lnSpc>
                <a:spcPts val="900"/>
              </a:lnSpc>
              <a:buFont typeface="+mj-lt"/>
              <a:buAutoNum type="arabicPeriod"/>
              <a:defRPr/>
            </a:pPr>
            <a:endParaRPr lang="it-IT" sz="1000" dirty="0">
              <a:solidFill>
                <a:schemeClr val="tx1"/>
              </a:solidFill>
            </a:endParaRPr>
          </a:p>
          <a:p>
            <a:pPr marL="292050" indent="-228600" algn="just" defTabSz="540000">
              <a:lnSpc>
                <a:spcPts val="900"/>
              </a:lnSpc>
              <a:buFont typeface="+mj-lt"/>
              <a:buAutoNum type="arabicPeriod"/>
              <a:defRPr/>
            </a:pPr>
            <a:r>
              <a:rPr lang="it-IT" sz="1000" b="1" dirty="0">
                <a:solidFill>
                  <a:schemeClr val="tx1"/>
                </a:solidFill>
              </a:rPr>
              <a:t>Innalzamento della falda</a:t>
            </a:r>
            <a:r>
              <a:rPr lang="it-IT" sz="1000" dirty="0">
                <a:solidFill>
                  <a:schemeClr val="tx1"/>
                </a:solidFill>
              </a:rPr>
              <a:t>;</a:t>
            </a:r>
          </a:p>
          <a:p>
            <a:pPr marL="292050" indent="-228600" algn="just" defTabSz="540000">
              <a:lnSpc>
                <a:spcPts val="900"/>
              </a:lnSpc>
              <a:buFont typeface="+mj-lt"/>
              <a:buAutoNum type="arabicPeriod"/>
              <a:defRPr/>
            </a:pPr>
            <a:endParaRPr lang="it-IT" sz="1000" dirty="0">
              <a:solidFill>
                <a:schemeClr val="tx1"/>
              </a:solidFill>
            </a:endParaRPr>
          </a:p>
          <a:p>
            <a:pPr marL="292050" indent="-228600" algn="just" defTabSz="540000">
              <a:lnSpc>
                <a:spcPts val="900"/>
              </a:lnSpc>
              <a:buFont typeface="+mj-lt"/>
              <a:buAutoNum type="arabicPeriod"/>
              <a:defRPr/>
            </a:pPr>
            <a:r>
              <a:rPr lang="it-IT" sz="1000" b="1" dirty="0">
                <a:solidFill>
                  <a:schemeClr val="tx1"/>
                </a:solidFill>
              </a:rPr>
              <a:t>Eventi straordinari meteorici e blocco  sistema informatico</a:t>
            </a:r>
            <a:r>
              <a:rPr lang="it-IT" sz="1000" dirty="0">
                <a:solidFill>
                  <a:schemeClr val="tx1"/>
                </a:solidFill>
              </a:rPr>
              <a:t>;</a:t>
            </a:r>
          </a:p>
          <a:p>
            <a:pPr marL="292050" indent="-228600" algn="just" defTabSz="540000">
              <a:lnSpc>
                <a:spcPts val="900"/>
              </a:lnSpc>
              <a:buFont typeface="+mj-lt"/>
              <a:buAutoNum type="arabicPeriod"/>
              <a:defRPr/>
            </a:pPr>
            <a:endParaRPr lang="it-IT" sz="1000" dirty="0">
              <a:solidFill>
                <a:schemeClr val="tx1"/>
              </a:solidFill>
            </a:endParaRPr>
          </a:p>
          <a:p>
            <a:pPr marL="292050" indent="-228600" algn="just" defTabSz="540000">
              <a:lnSpc>
                <a:spcPts val="900"/>
              </a:lnSpc>
              <a:buFont typeface="+mj-lt"/>
              <a:buAutoNum type="arabicPeriod"/>
              <a:defRPr/>
            </a:pPr>
            <a:r>
              <a:rPr lang="it-IT" sz="1000" b="1" dirty="0">
                <a:solidFill>
                  <a:schemeClr val="tx1"/>
                </a:solidFill>
              </a:rPr>
              <a:t>Dimissioni contestuali della quasi totalità dei geometri </a:t>
            </a:r>
            <a:r>
              <a:rPr lang="it-IT" sz="1000" dirty="0">
                <a:solidFill>
                  <a:schemeClr val="tx1"/>
                </a:solidFill>
              </a:rPr>
              <a:t>non sostituiti.</a:t>
            </a:r>
          </a:p>
        </p:txBody>
      </p:sp>
      <p:sp>
        <p:nvSpPr>
          <p:cNvPr id="34" name="Rettangolo 33"/>
          <p:cNvSpPr/>
          <p:nvPr/>
        </p:nvSpPr>
        <p:spPr>
          <a:xfrm>
            <a:off x="4510772" y="3312209"/>
            <a:ext cx="2413237" cy="1670748"/>
          </a:xfrm>
          <a:prstGeom prst="rect">
            <a:avLst/>
          </a:prstGeom>
          <a:pattFill prst="pct5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 w="28575">
            <a:solidFill>
              <a:srgbClr val="FF00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92050" indent="-228600" algn="just" defTabSz="540000">
              <a:lnSpc>
                <a:spcPts val="800"/>
              </a:lnSpc>
              <a:buFont typeface="+mj-lt"/>
              <a:buAutoNum type="arabicPeriod"/>
              <a:defRPr/>
            </a:pPr>
            <a:r>
              <a:rPr lang="it-IT" sz="1000" dirty="0">
                <a:solidFill>
                  <a:schemeClr val="tx1"/>
                </a:solidFill>
              </a:rPr>
              <a:t>Interruzione dei servizi funebri e cimiteriali e degrado parte dei cimiteri;</a:t>
            </a:r>
          </a:p>
          <a:p>
            <a:pPr marL="292050" indent="-228600" algn="just" defTabSz="540000">
              <a:lnSpc>
                <a:spcPts val="800"/>
              </a:lnSpc>
              <a:buFont typeface="+mj-lt"/>
              <a:buAutoNum type="arabicPeriod"/>
              <a:defRPr/>
            </a:pPr>
            <a:endParaRPr lang="it-IT" sz="1000" dirty="0">
              <a:solidFill>
                <a:schemeClr val="tx1"/>
              </a:solidFill>
            </a:endParaRPr>
          </a:p>
          <a:p>
            <a:pPr marL="292050" indent="-228600" algn="just" defTabSz="540000">
              <a:lnSpc>
                <a:spcPts val="800"/>
              </a:lnSpc>
              <a:buFont typeface="+mj-lt"/>
              <a:buAutoNum type="arabicPeriod"/>
              <a:defRPr/>
            </a:pPr>
            <a:r>
              <a:rPr lang="it-IT" sz="1000" dirty="0">
                <a:solidFill>
                  <a:schemeClr val="tx1"/>
                </a:solidFill>
              </a:rPr>
              <a:t>Riduzione del servizio di cremazione con ricadute igienico- sanitario;</a:t>
            </a:r>
          </a:p>
          <a:p>
            <a:pPr marL="292050" indent="-228600" algn="just" defTabSz="540000">
              <a:lnSpc>
                <a:spcPts val="800"/>
              </a:lnSpc>
              <a:buFont typeface="+mj-lt"/>
              <a:buAutoNum type="arabicPeriod"/>
              <a:defRPr/>
            </a:pPr>
            <a:endParaRPr lang="it-IT" sz="1000" dirty="0">
              <a:solidFill>
                <a:schemeClr val="tx1"/>
              </a:solidFill>
            </a:endParaRPr>
          </a:p>
          <a:p>
            <a:pPr marL="292050" indent="-228600" algn="just" defTabSz="540000">
              <a:lnSpc>
                <a:spcPts val="800"/>
              </a:lnSpc>
              <a:buFont typeface="+mj-lt"/>
              <a:buAutoNum type="arabicPeriod"/>
              <a:defRPr/>
            </a:pPr>
            <a:r>
              <a:rPr lang="it-IT" sz="1000" dirty="0">
                <a:solidFill>
                  <a:schemeClr val="tx1"/>
                </a:solidFill>
              </a:rPr>
              <a:t>Blocco forni crematori ed inaccessibilità reparti cimiteriali interrati; </a:t>
            </a:r>
          </a:p>
          <a:p>
            <a:pPr marL="292050" indent="-228600" algn="just" defTabSz="540000">
              <a:lnSpc>
                <a:spcPts val="800"/>
              </a:lnSpc>
              <a:buFont typeface="+mj-lt"/>
              <a:buAutoNum type="arabicPeriod"/>
              <a:defRPr/>
            </a:pPr>
            <a:endParaRPr lang="it-IT" sz="1000" dirty="0">
              <a:solidFill>
                <a:schemeClr val="tx1"/>
              </a:solidFill>
            </a:endParaRPr>
          </a:p>
          <a:p>
            <a:pPr marL="292050" indent="-228600" algn="just" defTabSz="540000">
              <a:lnSpc>
                <a:spcPts val="800"/>
              </a:lnSpc>
              <a:buFont typeface="+mj-lt"/>
              <a:buAutoNum type="arabicPeriod"/>
              <a:defRPr/>
            </a:pPr>
            <a:r>
              <a:rPr lang="it-IT" sz="1000" dirty="0">
                <a:solidFill>
                  <a:schemeClr val="tx1"/>
                </a:solidFill>
              </a:rPr>
              <a:t>Interruzione servizi cimiteriali - inaccessibilità cimiteri ;</a:t>
            </a:r>
          </a:p>
          <a:p>
            <a:pPr marL="292050" indent="-228600" algn="just" defTabSz="540000">
              <a:lnSpc>
                <a:spcPts val="800"/>
              </a:lnSpc>
              <a:buFont typeface="+mj-lt"/>
              <a:buAutoNum type="arabicPeriod"/>
              <a:defRPr/>
            </a:pPr>
            <a:endParaRPr lang="it-IT" sz="1000" dirty="0">
              <a:solidFill>
                <a:schemeClr val="tx1"/>
              </a:solidFill>
            </a:endParaRPr>
          </a:p>
          <a:p>
            <a:pPr marL="292050" indent="-228600" algn="just" defTabSz="540000">
              <a:lnSpc>
                <a:spcPts val="800"/>
              </a:lnSpc>
              <a:buFont typeface="+mj-lt"/>
              <a:buAutoNum type="arabicPeriod"/>
              <a:defRPr/>
            </a:pPr>
            <a:r>
              <a:rPr lang="it-IT" sz="1000" dirty="0">
                <a:solidFill>
                  <a:schemeClr val="tx1"/>
                </a:solidFill>
              </a:rPr>
              <a:t>Assenza di controllo sui lavori.</a:t>
            </a:r>
            <a:endParaRPr lang="it-IT" dirty="0"/>
          </a:p>
        </p:txBody>
      </p:sp>
      <p:sp>
        <p:nvSpPr>
          <p:cNvPr id="42" name="Rettangolo 41"/>
          <p:cNvSpPr/>
          <p:nvPr/>
        </p:nvSpPr>
        <p:spPr>
          <a:xfrm>
            <a:off x="7040697" y="3319276"/>
            <a:ext cx="2813729" cy="1663681"/>
          </a:xfrm>
          <a:prstGeom prst="rect">
            <a:avLst/>
          </a:prstGeom>
          <a:pattFill prst="pct5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 w="28575">
            <a:solidFill>
              <a:srgbClr val="FF00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92050" indent="-228600" algn="just" defTabSz="540000">
              <a:lnSpc>
                <a:spcPts val="1100"/>
              </a:lnSpc>
              <a:buFont typeface="+mj-lt"/>
              <a:buAutoNum type="arabicPeriod"/>
              <a:defRPr/>
            </a:pPr>
            <a:r>
              <a:rPr lang="it-IT" sz="1000" b="1" i="1" dirty="0">
                <a:solidFill>
                  <a:schemeClr val="tx1"/>
                </a:solidFill>
              </a:rPr>
              <a:t>Minimo</a:t>
            </a:r>
            <a:r>
              <a:rPr lang="it-IT" sz="1000" b="1" dirty="0">
                <a:solidFill>
                  <a:schemeClr val="tx1"/>
                </a:solidFill>
              </a:rPr>
              <a:t>: </a:t>
            </a:r>
            <a:r>
              <a:rPr lang="it-IT" sz="1000" dirty="0">
                <a:solidFill>
                  <a:schemeClr val="tx1"/>
                </a:solidFill>
              </a:rPr>
              <a:t>garantita continuità dei servizi con nuovo gestore;</a:t>
            </a:r>
            <a:endParaRPr lang="it-IT" sz="1000" b="1" i="1" dirty="0">
              <a:solidFill>
                <a:schemeClr val="tx1"/>
              </a:solidFill>
            </a:endParaRPr>
          </a:p>
          <a:p>
            <a:pPr marL="292050" indent="-228600" algn="just" defTabSz="540000">
              <a:lnSpc>
                <a:spcPts val="1100"/>
              </a:lnSpc>
              <a:buFont typeface="+mj-lt"/>
              <a:buAutoNum type="arabicPeriod"/>
              <a:defRPr/>
            </a:pPr>
            <a:r>
              <a:rPr lang="it-IT" sz="1000" b="1" i="1" dirty="0">
                <a:solidFill>
                  <a:schemeClr val="tx1"/>
                </a:solidFill>
              </a:rPr>
              <a:t>Minimo</a:t>
            </a:r>
            <a:r>
              <a:rPr lang="it-IT" sz="1000" b="1" dirty="0">
                <a:solidFill>
                  <a:schemeClr val="tx1"/>
                </a:solidFill>
              </a:rPr>
              <a:t>: </a:t>
            </a:r>
            <a:r>
              <a:rPr lang="it-IT" sz="1000" dirty="0">
                <a:solidFill>
                  <a:schemeClr val="tx1"/>
                </a:solidFill>
              </a:rPr>
              <a:t>assicurati servizi con (</a:t>
            </a:r>
            <a:r>
              <a:rPr lang="it-IT" sz="1000" dirty="0" err="1">
                <a:solidFill>
                  <a:schemeClr val="tx1"/>
                </a:solidFill>
              </a:rPr>
              <a:t>ri</a:t>
            </a:r>
            <a:r>
              <a:rPr lang="it-IT" sz="1000" dirty="0">
                <a:solidFill>
                  <a:schemeClr val="tx1"/>
                </a:solidFill>
              </a:rPr>
              <a:t>)pianificazione flessibile;</a:t>
            </a:r>
          </a:p>
          <a:p>
            <a:pPr marL="292050" indent="-228600" algn="just" defTabSz="540000">
              <a:lnSpc>
                <a:spcPts val="1100"/>
              </a:lnSpc>
              <a:buFont typeface="+mj-lt"/>
              <a:buAutoNum type="arabicPeriod"/>
              <a:defRPr/>
            </a:pPr>
            <a:r>
              <a:rPr lang="it-IT" sz="1000" b="1" i="1" dirty="0">
                <a:solidFill>
                  <a:schemeClr val="tx1"/>
                </a:solidFill>
              </a:rPr>
              <a:t>Medio:</a:t>
            </a:r>
            <a:r>
              <a:rPr lang="it-IT" sz="1000" dirty="0">
                <a:solidFill>
                  <a:schemeClr val="tx1"/>
                </a:solidFill>
              </a:rPr>
              <a:t> garantita continuità servizi e parziale/periodica accessibilità ai reparti;</a:t>
            </a:r>
          </a:p>
          <a:p>
            <a:pPr marL="292050" indent="-228600" algn="just" defTabSz="540000">
              <a:lnSpc>
                <a:spcPts val="1100"/>
              </a:lnSpc>
              <a:buFont typeface="+mj-lt"/>
              <a:buAutoNum type="arabicPeriod"/>
              <a:defRPr/>
            </a:pPr>
            <a:r>
              <a:rPr lang="it-IT" sz="1000" b="1" i="1" dirty="0">
                <a:solidFill>
                  <a:schemeClr val="tx1"/>
                </a:solidFill>
              </a:rPr>
              <a:t>Minimo</a:t>
            </a:r>
            <a:r>
              <a:rPr lang="it-IT" sz="1000" dirty="0">
                <a:solidFill>
                  <a:schemeClr val="tx1"/>
                </a:solidFill>
              </a:rPr>
              <a:t>: assicurata continuità servizi–Rimosse tempestivamente situazioni di pericolo;</a:t>
            </a:r>
          </a:p>
          <a:p>
            <a:pPr marL="292050" indent="-228600" algn="just" defTabSz="540000">
              <a:lnSpc>
                <a:spcPts val="1100"/>
              </a:lnSpc>
              <a:buFont typeface="+mj-lt"/>
              <a:buAutoNum type="arabicPeriod"/>
              <a:defRPr/>
            </a:pPr>
            <a:r>
              <a:rPr lang="it-IT" sz="1000" b="1" i="1" dirty="0">
                <a:solidFill>
                  <a:schemeClr val="tx1"/>
                </a:solidFill>
              </a:rPr>
              <a:t>Minim</a:t>
            </a:r>
            <a:r>
              <a:rPr lang="it-IT" sz="1000" b="1" dirty="0">
                <a:solidFill>
                  <a:schemeClr val="tx1"/>
                </a:solidFill>
              </a:rPr>
              <a:t>o: </a:t>
            </a:r>
            <a:r>
              <a:rPr lang="it-IT" sz="1000" dirty="0">
                <a:solidFill>
                  <a:schemeClr val="tx1"/>
                </a:solidFill>
              </a:rPr>
              <a:t>funzioni garantite temporaneamente dai tecnici dei Municipi.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9B44124-BF71-585E-7F3E-7E098C5177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491" y="1320130"/>
            <a:ext cx="58891" cy="433829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63A06EA-F3AC-6B1A-CD3E-7B932E1D52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56" y="985805"/>
            <a:ext cx="1457070" cy="384556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B7A25BD7-3F02-7660-9B38-2C4D64446DD9}"/>
              </a:ext>
            </a:extLst>
          </p:cNvPr>
          <p:cNvSpPr txBox="1"/>
          <p:nvPr/>
        </p:nvSpPr>
        <p:spPr>
          <a:xfrm>
            <a:off x="329668" y="1045347"/>
            <a:ext cx="104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Aree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A4D443E0-0D8E-2DFF-3123-B54B74ECBA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495" y="1787028"/>
            <a:ext cx="1835055" cy="1194920"/>
          </a:xfrm>
          <a:prstGeom prst="rect">
            <a:avLst/>
          </a:prstGeom>
        </p:spPr>
      </p:pic>
      <p:sp>
        <p:nvSpPr>
          <p:cNvPr id="10" name="Pentagono 16">
            <a:extLst>
              <a:ext uri="{FF2B5EF4-FFF2-40B4-BE49-F238E27FC236}">
                <a16:creationId xmlns:a16="http://schemas.microsoft.com/office/drawing/2014/main" id="{CB16F2F0-1DCE-4F2A-5BE1-F0E8668D1558}"/>
              </a:ext>
            </a:extLst>
          </p:cNvPr>
          <p:cNvSpPr/>
          <p:nvPr/>
        </p:nvSpPr>
        <p:spPr>
          <a:xfrm>
            <a:off x="327133" y="5233689"/>
            <a:ext cx="1627302" cy="878344"/>
          </a:xfrm>
          <a:prstGeom prst="homePlate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100" b="1" dirty="0">
                <a:solidFill>
                  <a:schemeClr val="bg1"/>
                </a:solidFill>
                <a:latin typeface="Helvetica-Bold"/>
              </a:rPr>
              <a:t>Area Municipi e    Municipi</a:t>
            </a:r>
            <a:endParaRPr lang="it-IT" sz="1100" b="1" dirty="0">
              <a:solidFill>
                <a:schemeClr val="bg1"/>
              </a:solidFill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40D1B330-1490-494B-B5E0-F6923F61F76A}"/>
              </a:ext>
            </a:extLst>
          </p:cNvPr>
          <p:cNvSpPr/>
          <p:nvPr/>
        </p:nvSpPr>
        <p:spPr>
          <a:xfrm>
            <a:off x="2047972" y="1484585"/>
            <a:ext cx="2297502" cy="1663681"/>
          </a:xfrm>
          <a:prstGeom prst="rect">
            <a:avLst/>
          </a:prstGeom>
          <a:pattFill prst="pct5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 w="28575">
            <a:solidFill>
              <a:srgbClr val="FF00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71450" indent="-108000" algn="just" defTabSz="540000">
              <a:lnSpc>
                <a:spcPts val="900"/>
              </a:lnSpc>
              <a:buFont typeface="Arial" panose="020B0604020202020204" pitchFamily="34" charset="0"/>
              <a:buChar char="•"/>
              <a:defRPr/>
            </a:pPr>
            <a:r>
              <a:rPr lang="it-IT" sz="1000" b="1" dirty="0">
                <a:solidFill>
                  <a:schemeClr val="tx1"/>
                </a:solidFill>
              </a:rPr>
              <a:t>Interruzione servizio </a:t>
            </a:r>
            <a:r>
              <a:rPr lang="it-IT" sz="1000" dirty="0">
                <a:solidFill>
                  <a:schemeClr val="tx1"/>
                </a:solidFill>
              </a:rPr>
              <a:t>stampa di </a:t>
            </a:r>
            <a:r>
              <a:rPr lang="it-IT" sz="1000" b="1" dirty="0">
                <a:solidFill>
                  <a:schemeClr val="tx1"/>
                </a:solidFill>
              </a:rPr>
              <a:t>certificati/estratti presso edicole, tabaccai </a:t>
            </a:r>
          </a:p>
          <a:p>
            <a:pPr marL="171450" indent="-108000" algn="just" defTabSz="540000">
              <a:lnSpc>
                <a:spcPts val="900"/>
              </a:lnSpc>
              <a:buFont typeface="Arial" panose="020B0604020202020204" pitchFamily="34" charset="0"/>
              <a:buChar char="•"/>
              <a:defRPr/>
            </a:pPr>
            <a:endParaRPr lang="it-IT" sz="1000" b="1" dirty="0">
              <a:solidFill>
                <a:schemeClr val="tx1"/>
              </a:solidFill>
            </a:endParaRPr>
          </a:p>
          <a:p>
            <a:pPr marL="171450" indent="-108000" algn="just" defTabSz="540000">
              <a:lnSpc>
                <a:spcPts val="900"/>
              </a:lnSpc>
              <a:buFont typeface="Arial" panose="020B0604020202020204" pitchFamily="34" charset="0"/>
              <a:buChar char="•"/>
              <a:defRPr/>
            </a:pPr>
            <a:r>
              <a:rPr lang="it-IT" sz="1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Sostituzione sistema informatico del 1997</a:t>
            </a:r>
            <a:r>
              <a:rPr lang="it-IT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nuovo completamente web  e integrato con ANPR;</a:t>
            </a:r>
          </a:p>
          <a:p>
            <a:pPr marL="171450" indent="-108000" algn="just" defTabSz="540000">
              <a:lnSpc>
                <a:spcPts val="900"/>
              </a:lnSpc>
              <a:buFont typeface="Arial" panose="020B0604020202020204" pitchFamily="34" charset="0"/>
              <a:buChar char="•"/>
              <a:defRPr/>
            </a:pPr>
            <a:endParaRPr lang="it-IT" sz="1000" b="1" dirty="0">
              <a:solidFill>
                <a:schemeClr val="tx1"/>
              </a:solidFill>
            </a:endParaRPr>
          </a:p>
          <a:p>
            <a:pPr marL="171450" indent="-108000" algn="just" defTabSz="540000">
              <a:lnSpc>
                <a:spcPts val="900"/>
              </a:lnSpc>
              <a:buFont typeface="Arial" panose="020B0604020202020204" pitchFamily="34" charset="0"/>
              <a:buChar char="•"/>
              <a:defRPr/>
            </a:pPr>
            <a:r>
              <a:rPr lang="it-IT" sz="1000" b="1" dirty="0">
                <a:solidFill>
                  <a:schemeClr val="tx1"/>
                </a:solidFill>
              </a:rPr>
              <a:t>Blocco totale sistema informatico e inagibilità parziale immobili;</a:t>
            </a:r>
          </a:p>
          <a:p>
            <a:pPr marL="171450" indent="-108000" algn="just" defTabSz="540000">
              <a:lnSpc>
                <a:spcPts val="900"/>
              </a:lnSpc>
              <a:buFont typeface="Arial" panose="020B0604020202020204" pitchFamily="34" charset="0"/>
              <a:buChar char="•"/>
              <a:defRPr/>
            </a:pPr>
            <a:endParaRPr lang="it-IT" sz="1000" b="1" dirty="0">
              <a:solidFill>
                <a:schemeClr val="tx1"/>
              </a:solidFill>
            </a:endParaRPr>
          </a:p>
          <a:p>
            <a:pPr marL="171450" indent="-108000" algn="just" defTabSz="540000">
              <a:lnSpc>
                <a:spcPts val="900"/>
              </a:lnSpc>
              <a:buFont typeface="Arial" panose="020B0604020202020204" pitchFamily="34" charset="0"/>
              <a:buChar char="•"/>
              <a:defRPr/>
            </a:pPr>
            <a:r>
              <a:rPr lang="it-IT" sz="1000" b="1" dirty="0">
                <a:solidFill>
                  <a:schemeClr val="tx1"/>
                </a:solidFill>
              </a:rPr>
              <a:t>Nuove modalità elezion</a:t>
            </a:r>
            <a:r>
              <a:rPr lang="it-IT" sz="1000" dirty="0">
                <a:solidFill>
                  <a:schemeClr val="tx1"/>
                </a:solidFill>
              </a:rPr>
              <a:t>i: scrutinio schede estere e votazione </a:t>
            </a:r>
            <a:r>
              <a:rPr lang="it-IT" sz="1000" dirty="0" err="1">
                <a:solidFill>
                  <a:schemeClr val="tx1"/>
                </a:solidFill>
              </a:rPr>
              <a:t>studentifuori</a:t>
            </a:r>
            <a:r>
              <a:rPr lang="it-IT" sz="1000" dirty="0">
                <a:solidFill>
                  <a:schemeClr val="tx1"/>
                </a:solidFill>
              </a:rPr>
              <a:t> sede;</a:t>
            </a:r>
            <a:endParaRPr lang="it-IT" sz="1000" b="1" dirty="0">
              <a:solidFill>
                <a:schemeClr val="tx1"/>
              </a:solidFill>
            </a:endParaRPr>
          </a:p>
          <a:p>
            <a:pPr marL="171450" indent="-108000" algn="just" defTabSz="540000">
              <a:lnSpc>
                <a:spcPts val="900"/>
              </a:lnSpc>
              <a:buFont typeface="Arial" panose="020B0604020202020204" pitchFamily="34" charset="0"/>
              <a:buChar char="•"/>
              <a:defRPr/>
            </a:pPr>
            <a:endParaRPr lang="it-IT" sz="1000" b="1" dirty="0">
              <a:solidFill>
                <a:schemeClr val="tx1"/>
              </a:solidFill>
            </a:endParaRPr>
          </a:p>
          <a:p>
            <a:pPr marL="171450" indent="-108000" algn="just" defTabSz="540000">
              <a:lnSpc>
                <a:spcPts val="900"/>
              </a:lnSpc>
              <a:buFont typeface="Arial" panose="020B0604020202020204" pitchFamily="34" charset="0"/>
              <a:buChar char="•"/>
              <a:defRPr/>
            </a:pPr>
            <a:endParaRPr lang="it-IT" sz="1000" b="1" dirty="0">
              <a:solidFill>
                <a:schemeClr val="tx1"/>
              </a:solidFill>
            </a:endParaRPr>
          </a:p>
          <a:p>
            <a:pPr marL="171450" indent="-108000" algn="just" defTabSz="540000">
              <a:lnSpc>
                <a:spcPts val="900"/>
              </a:lnSpc>
              <a:buFont typeface="Arial" panose="020B0604020202020204" pitchFamily="34" charset="0"/>
              <a:buChar char="•"/>
              <a:defRPr/>
            </a:pPr>
            <a:endParaRPr lang="it-IT" sz="1000" b="1" dirty="0">
              <a:solidFill>
                <a:schemeClr val="tx1"/>
              </a:solidFill>
            </a:endParaRPr>
          </a:p>
          <a:p>
            <a:pPr marL="171450" indent="-108000" algn="just" defTabSz="540000">
              <a:lnSpc>
                <a:spcPts val="900"/>
              </a:lnSpc>
              <a:buFont typeface="Arial" panose="020B0604020202020204" pitchFamily="34" charset="0"/>
              <a:buChar char="•"/>
              <a:defRPr/>
            </a:pPr>
            <a:endParaRPr lang="it-IT" sz="1000" b="1" dirty="0">
              <a:solidFill>
                <a:schemeClr val="tx1"/>
              </a:solidFill>
            </a:endParaRPr>
          </a:p>
          <a:p>
            <a:pPr marL="171450" indent="-108000" algn="just" defTabSz="540000">
              <a:lnSpc>
                <a:spcPts val="900"/>
              </a:lnSpc>
              <a:buFont typeface="Arial" panose="020B0604020202020204" pitchFamily="34" charset="0"/>
              <a:buChar char="•"/>
              <a:defRPr/>
            </a:pPr>
            <a:endParaRPr lang="it-IT" sz="1000" dirty="0">
              <a:solidFill>
                <a:schemeClr val="tx1"/>
              </a:solidFill>
            </a:endParaRPr>
          </a:p>
          <a:p>
            <a:pPr marL="171450" indent="-108000" algn="just" defTabSz="540000">
              <a:lnSpc>
                <a:spcPts val="900"/>
              </a:lnSpc>
              <a:buFont typeface="Arial" panose="020B0604020202020204" pitchFamily="34" charset="0"/>
              <a:buChar char="•"/>
              <a:defRPr/>
            </a:pPr>
            <a:endParaRPr lang="it-IT" sz="1000" dirty="0">
              <a:solidFill>
                <a:schemeClr val="tx1"/>
              </a:solidFill>
            </a:endParaRPr>
          </a:p>
          <a:p>
            <a:pPr marL="171450" indent="-108000" algn="just" defTabSz="540000">
              <a:lnSpc>
                <a:spcPts val="900"/>
              </a:lnSpc>
              <a:buFont typeface="Arial" panose="020B0604020202020204" pitchFamily="34" charset="0"/>
              <a:buChar char="•"/>
              <a:defRPr/>
            </a:pPr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D77A9336-D797-1894-4C7F-9E00CC0E6757}"/>
              </a:ext>
            </a:extLst>
          </p:cNvPr>
          <p:cNvSpPr/>
          <p:nvPr/>
        </p:nvSpPr>
        <p:spPr>
          <a:xfrm>
            <a:off x="1961782" y="1484585"/>
            <a:ext cx="2383691" cy="1741805"/>
          </a:xfrm>
          <a:prstGeom prst="rect">
            <a:avLst/>
          </a:prstGeom>
          <a:pattFill prst="pct5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 w="28575">
            <a:solidFill>
              <a:srgbClr val="FF00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28600" indent="-228600" algn="just" defTabSz="540000">
              <a:lnSpc>
                <a:spcPts val="1000"/>
              </a:lnSpc>
              <a:buFont typeface="+mj-lt"/>
              <a:buAutoNum type="arabicPeriod"/>
              <a:defRPr/>
            </a:pPr>
            <a:r>
              <a:rPr lang="it-IT" sz="1000" b="1" dirty="0">
                <a:solidFill>
                  <a:schemeClr val="tx1"/>
                </a:solidFill>
              </a:rPr>
              <a:t>Interruzione servizio stampa di certificati/estratt</a:t>
            </a:r>
            <a:r>
              <a:rPr lang="it-IT" sz="1000" dirty="0">
                <a:solidFill>
                  <a:schemeClr val="tx1"/>
                </a:solidFill>
              </a:rPr>
              <a:t>i presso edicole, tabaccai, cartolibrerie; </a:t>
            </a:r>
          </a:p>
          <a:p>
            <a:pPr marL="228600" indent="-228600" algn="just" defTabSz="540000">
              <a:lnSpc>
                <a:spcPts val="1000"/>
              </a:lnSpc>
              <a:buFont typeface="+mj-lt"/>
              <a:buAutoNum type="arabicPeriod"/>
              <a:defRPr/>
            </a:pPr>
            <a:r>
              <a:rPr lang="it-IT" sz="1000" b="1" dirty="0">
                <a:solidFill>
                  <a:schemeClr val="tx1"/>
                </a:solidFill>
              </a:rPr>
              <a:t>Sostituzione sistema informatico risalente al 1997</a:t>
            </a:r>
            <a:r>
              <a:rPr lang="it-IT" sz="1000" dirty="0">
                <a:solidFill>
                  <a:schemeClr val="tx1"/>
                </a:solidFill>
              </a:rPr>
              <a:t> con nuovo sistema (SIDE) completamente web e integrato in ANPR;</a:t>
            </a:r>
          </a:p>
          <a:p>
            <a:pPr marL="228600" indent="-228600" algn="just" defTabSz="540000">
              <a:lnSpc>
                <a:spcPts val="1000"/>
              </a:lnSpc>
              <a:buFont typeface="+mj-lt"/>
              <a:buAutoNum type="arabicPeriod"/>
              <a:defRPr/>
            </a:pPr>
            <a:r>
              <a:rPr lang="it-IT" sz="1000" b="1" dirty="0">
                <a:solidFill>
                  <a:schemeClr val="tx1"/>
                </a:solidFill>
              </a:rPr>
              <a:t>Blocco sistema informatico</a:t>
            </a:r>
            <a:r>
              <a:rPr lang="it-IT" sz="1000" dirty="0">
                <a:solidFill>
                  <a:schemeClr val="tx1"/>
                </a:solidFill>
              </a:rPr>
              <a:t> e parziale non fruibilità dei locali;  </a:t>
            </a:r>
          </a:p>
          <a:p>
            <a:pPr marL="228600" indent="-228600" algn="just" defTabSz="540000">
              <a:lnSpc>
                <a:spcPts val="1000"/>
              </a:lnSpc>
              <a:buFont typeface="+mj-lt"/>
              <a:buAutoNum type="arabicPeriod"/>
              <a:defRPr/>
            </a:pPr>
            <a:r>
              <a:rPr lang="it-IT" sz="1000" b="1" dirty="0">
                <a:solidFill>
                  <a:schemeClr val="tx1"/>
                </a:solidFill>
              </a:rPr>
              <a:t>Istituzione della Circoscrizione Elettorale estero su Milano </a:t>
            </a:r>
            <a:r>
              <a:rPr lang="it-IT" sz="1000" dirty="0">
                <a:solidFill>
                  <a:schemeClr val="tx1"/>
                </a:solidFill>
              </a:rPr>
              <a:t>e introduzione del </a:t>
            </a:r>
            <a:r>
              <a:rPr lang="it-IT" sz="1000" b="1" dirty="0">
                <a:solidFill>
                  <a:schemeClr val="tx1"/>
                </a:solidFill>
              </a:rPr>
              <a:t>voto degli studenti fuori sede.</a:t>
            </a:r>
          </a:p>
          <a:p>
            <a:pPr marL="171450" indent="-108000" algn="just" defTabSz="5400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it-IT" sz="1000" dirty="0">
              <a:solidFill>
                <a:schemeClr val="tx1"/>
              </a:solidFill>
            </a:endParaRPr>
          </a:p>
          <a:p>
            <a:pPr marL="628650" lvl="1" indent="-108000" algn="just" defTabSz="540000">
              <a:lnSpc>
                <a:spcPts val="900"/>
              </a:lnSpc>
              <a:buFont typeface="Arial" panose="020B0604020202020204" pitchFamily="34" charset="0"/>
              <a:buChar char="•"/>
              <a:defRPr/>
            </a:pPr>
            <a:endParaRPr lang="it-IT" sz="1000" dirty="0">
              <a:solidFill>
                <a:schemeClr val="tx1"/>
              </a:solidFill>
            </a:endParaRPr>
          </a:p>
          <a:p>
            <a:pPr marL="171450" indent="-108000" algn="just" defTabSz="540000">
              <a:lnSpc>
                <a:spcPts val="900"/>
              </a:lnSpc>
              <a:buFont typeface="Arial" panose="020B0604020202020204" pitchFamily="34" charset="0"/>
              <a:buChar char="•"/>
              <a:defRPr/>
            </a:pPr>
            <a:endParaRPr lang="it-IT" sz="1000" dirty="0">
              <a:solidFill>
                <a:schemeClr val="tx1"/>
              </a:solidFill>
            </a:endParaRPr>
          </a:p>
          <a:p>
            <a:pPr marL="171450" indent="-108000" algn="just" defTabSz="540000">
              <a:lnSpc>
                <a:spcPts val="900"/>
              </a:lnSpc>
              <a:buFont typeface="Arial" panose="020B0604020202020204" pitchFamily="34" charset="0"/>
              <a:buChar char="•"/>
              <a:defRPr/>
            </a:pPr>
            <a:endParaRPr lang="it-IT" sz="1000" dirty="0">
              <a:solidFill>
                <a:schemeClr val="tx1"/>
              </a:solidFill>
            </a:endParaRPr>
          </a:p>
          <a:p>
            <a:pPr marL="171450" indent="-108000" algn="just" defTabSz="540000">
              <a:lnSpc>
                <a:spcPts val="900"/>
              </a:lnSpc>
              <a:buFont typeface="Arial" panose="020B0604020202020204" pitchFamily="34" charset="0"/>
              <a:buChar char="•"/>
              <a:defRPr/>
            </a:pPr>
            <a:endParaRPr lang="it-IT" sz="1000" dirty="0">
              <a:solidFill>
                <a:schemeClr val="tx1"/>
              </a:solidFill>
            </a:endParaRPr>
          </a:p>
          <a:p>
            <a:pPr marL="171450" indent="-108000" algn="just" defTabSz="540000">
              <a:lnSpc>
                <a:spcPts val="900"/>
              </a:lnSpc>
              <a:buFont typeface="Arial" panose="020B0604020202020204" pitchFamily="34" charset="0"/>
              <a:buChar char="•"/>
              <a:defRPr/>
            </a:pPr>
            <a:endParaRPr lang="it-IT" sz="1000" dirty="0">
              <a:solidFill>
                <a:schemeClr val="tx1"/>
              </a:solidFill>
            </a:endParaRPr>
          </a:p>
        </p:txBody>
      </p:sp>
      <p:cxnSp>
        <p:nvCxnSpPr>
          <p:cNvPr id="15" name="Connettore diritto 14"/>
          <p:cNvCxnSpPr/>
          <p:nvPr/>
        </p:nvCxnSpPr>
        <p:spPr>
          <a:xfrm>
            <a:off x="204936" y="4046841"/>
            <a:ext cx="2421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diritto 30"/>
          <p:cNvCxnSpPr/>
          <p:nvPr/>
        </p:nvCxnSpPr>
        <p:spPr>
          <a:xfrm>
            <a:off x="211355" y="2359687"/>
            <a:ext cx="2421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/>
          <p:cNvSpPr txBox="1"/>
          <p:nvPr/>
        </p:nvSpPr>
        <p:spPr>
          <a:xfrm>
            <a:off x="444570" y="2138408"/>
            <a:ext cx="1003189" cy="442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38" b="1" dirty="0">
                <a:solidFill>
                  <a:schemeClr val="bg1"/>
                </a:solidFill>
                <a:latin typeface="Helvetica-Bold"/>
              </a:rPr>
              <a:t>Servizi al Cittadino</a:t>
            </a:r>
            <a:endParaRPr lang="it-IT" sz="1138" b="1" dirty="0">
              <a:solidFill>
                <a:schemeClr val="bg1"/>
              </a:solidFill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7069372" y="1014310"/>
            <a:ext cx="28148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Impatto sui servizi percepito dal cittadino </a:t>
            </a:r>
          </a:p>
        </p:txBody>
      </p:sp>
      <p:cxnSp>
        <p:nvCxnSpPr>
          <p:cNvPr id="40" name="Connettore diritto 39"/>
          <p:cNvCxnSpPr/>
          <p:nvPr/>
        </p:nvCxnSpPr>
        <p:spPr>
          <a:xfrm flipV="1">
            <a:off x="175496" y="5658428"/>
            <a:ext cx="308344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tangolo 40"/>
          <p:cNvSpPr/>
          <p:nvPr/>
        </p:nvSpPr>
        <p:spPr>
          <a:xfrm>
            <a:off x="4513073" y="1484585"/>
            <a:ext cx="2413237" cy="1741805"/>
          </a:xfrm>
          <a:prstGeom prst="rect">
            <a:avLst/>
          </a:prstGeom>
          <a:pattFill prst="pct5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 w="28575">
            <a:solidFill>
              <a:srgbClr val="FF00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71450" indent="-108000" algn="just" defTabSz="540000">
              <a:lnSpc>
                <a:spcPts val="900"/>
              </a:lnSpc>
              <a:buFont typeface="Arial" panose="020B0604020202020204" pitchFamily="34" charset="0"/>
              <a:buChar char="•"/>
              <a:defRPr/>
            </a:pPr>
            <a:endParaRPr lang="it-IT" dirty="0"/>
          </a:p>
        </p:txBody>
      </p:sp>
      <p:sp>
        <p:nvSpPr>
          <p:cNvPr id="43" name="Rettangolo 42"/>
          <p:cNvSpPr/>
          <p:nvPr/>
        </p:nvSpPr>
        <p:spPr>
          <a:xfrm>
            <a:off x="7062662" y="1484585"/>
            <a:ext cx="2768677" cy="1741805"/>
          </a:xfrm>
          <a:prstGeom prst="rect">
            <a:avLst/>
          </a:prstGeom>
          <a:pattFill prst="pct5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 w="28575">
            <a:solidFill>
              <a:srgbClr val="FF00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63450" algn="just" defTabSz="540000">
              <a:lnSpc>
                <a:spcPts val="900"/>
              </a:lnSpc>
              <a:defRPr/>
            </a:pPr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44" name="Rettangolo 43"/>
          <p:cNvSpPr/>
          <p:nvPr/>
        </p:nvSpPr>
        <p:spPr>
          <a:xfrm>
            <a:off x="1980566" y="5089522"/>
            <a:ext cx="2364908" cy="1641607"/>
          </a:xfrm>
          <a:prstGeom prst="rect">
            <a:avLst/>
          </a:prstGeom>
          <a:pattFill prst="pct5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 w="28575">
            <a:solidFill>
              <a:srgbClr val="FF00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28600" indent="-228600" algn="just">
              <a:buFont typeface="+mj-lt"/>
              <a:buAutoNum type="arabicPeriod"/>
            </a:pPr>
            <a:r>
              <a:rPr lang="it-IT" sz="950" b="1" dirty="0">
                <a:solidFill>
                  <a:schemeClr val="tx1"/>
                </a:solidFill>
                <a:sym typeface="Wingdings" panose="05000000000000000000" pitchFamily="2" charset="2"/>
              </a:rPr>
              <a:t>Sospensione degli emolumenti degli Amministratori municipali</a:t>
            </a:r>
            <a:r>
              <a:rPr lang="it-IT" sz="950" dirty="0">
                <a:solidFill>
                  <a:schemeClr val="tx1"/>
                </a:solidFill>
                <a:sym typeface="Wingdings" panose="05000000000000000000" pitchFamily="2" charset="2"/>
              </a:rPr>
              <a:t> alla luce dei pareri ministeriali; 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it-IT" sz="950" b="1" dirty="0">
                <a:solidFill>
                  <a:schemeClr val="tx1"/>
                </a:solidFill>
              </a:rPr>
              <a:t>Revisione processi </a:t>
            </a:r>
            <a:r>
              <a:rPr lang="it-IT" sz="950" dirty="0">
                <a:solidFill>
                  <a:schemeClr val="tx1"/>
                </a:solidFill>
              </a:rPr>
              <a:t>relativi a decisioni strategiche con impatto sul territorio in funzione di un maggior e più efficace coinvolgimento dei Municipi;</a:t>
            </a:r>
            <a:endParaRPr lang="it-IT" sz="95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it-IT" sz="950" b="1" dirty="0">
                <a:solidFill>
                  <a:schemeClr val="tx1"/>
                </a:solidFill>
                <a:sym typeface="Wingdings" panose="05000000000000000000" pitchFamily="2" charset="2"/>
              </a:rPr>
              <a:t>Transizione </a:t>
            </a:r>
            <a:r>
              <a:rPr lang="it-IT" sz="950" dirty="0">
                <a:solidFill>
                  <a:schemeClr val="tx1"/>
                </a:solidFill>
                <a:sym typeface="Wingdings" panose="05000000000000000000" pitchFamily="2" charset="2"/>
              </a:rPr>
              <a:t>da un’impostazione parcellizzata dei processi amministrativi gestiti dai  nove Municipi ad una gestione omogenea.</a:t>
            </a:r>
          </a:p>
        </p:txBody>
      </p:sp>
      <p:sp>
        <p:nvSpPr>
          <p:cNvPr id="45" name="Rettangolo 44"/>
          <p:cNvSpPr/>
          <p:nvPr/>
        </p:nvSpPr>
        <p:spPr>
          <a:xfrm>
            <a:off x="4519230" y="5106208"/>
            <a:ext cx="2413237" cy="1636214"/>
          </a:xfrm>
          <a:prstGeom prst="rect">
            <a:avLst/>
          </a:prstGeom>
          <a:pattFill prst="pct5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 w="28575">
            <a:solidFill>
              <a:srgbClr val="FF00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63450" algn="just" defTabSz="540000">
              <a:lnSpc>
                <a:spcPts val="900"/>
              </a:lnSpc>
              <a:defRPr/>
            </a:pPr>
            <a:endParaRPr lang="it-IT" dirty="0"/>
          </a:p>
        </p:txBody>
      </p:sp>
      <p:sp>
        <p:nvSpPr>
          <p:cNvPr id="46" name="Rettangolo 45"/>
          <p:cNvSpPr/>
          <p:nvPr/>
        </p:nvSpPr>
        <p:spPr>
          <a:xfrm>
            <a:off x="7049155" y="5106207"/>
            <a:ext cx="2805271" cy="1636216"/>
          </a:xfrm>
          <a:prstGeom prst="rect">
            <a:avLst/>
          </a:prstGeom>
          <a:pattFill prst="pct5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 w="28575">
            <a:solidFill>
              <a:srgbClr val="FF00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63450" algn="just" defTabSz="540000">
              <a:lnSpc>
                <a:spcPts val="900"/>
              </a:lnSpc>
              <a:defRPr/>
            </a:pPr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553819" y="1476251"/>
            <a:ext cx="234405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>
              <a:buFont typeface="+mj-lt"/>
              <a:buAutoNum type="arabicPeriod"/>
            </a:pPr>
            <a:r>
              <a:rPr lang="it-IT" sz="1000" dirty="0"/>
              <a:t>Dilatazione significativa dei tempi di attesa per ottenimento dei certificati/estratti;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it-IT" sz="1000" dirty="0"/>
              <a:t>Dilatazione significativa tempi di gestione pratiche, per criticità di funzionamento del nuovo sistema e tensioni sindacali/con il personale;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it-IT" sz="1000" dirty="0"/>
              <a:t>Contenziosi;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it-IT" sz="1000" dirty="0"/>
              <a:t>Dilatazione dei tempi di spoglio delle schede elettorali e criticità di votazione per studenti fuori sede.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7059992" y="1476251"/>
            <a:ext cx="277134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>
              <a:buFont typeface="+mj-lt"/>
              <a:buAutoNum type="arabicPeriod"/>
            </a:pPr>
            <a:r>
              <a:rPr lang="it-IT" sz="1000" b="1" i="1" dirty="0"/>
              <a:t>Minimo/medio:</a:t>
            </a:r>
            <a:r>
              <a:rPr lang="it-IT" sz="1000" dirty="0"/>
              <a:t> dopo i primi mesi, a seguito di riorganizzazione dei servizi complessivi dell’Area – Permane criticità di rilascio solo allo sportello di alcuni certificati;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it-IT" sz="1000" b="1" i="1" dirty="0"/>
              <a:t>Minimo</a:t>
            </a:r>
            <a:r>
              <a:rPr lang="it-IT" sz="1000" b="1" dirty="0"/>
              <a:t>: </a:t>
            </a:r>
            <a:r>
              <a:rPr lang="it-IT" sz="1000" dirty="0"/>
              <a:t>gestite le criticità sia informatiche che di relazione con sindacati e i dipendenti;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it-IT" sz="1000" b="1" i="1" dirty="0"/>
              <a:t>Minimo</a:t>
            </a:r>
            <a:r>
              <a:rPr lang="it-IT" sz="1000" b="1" dirty="0"/>
              <a:t>: </a:t>
            </a:r>
            <a:r>
              <a:rPr lang="it-IT" sz="1000" dirty="0"/>
              <a:t>adottate tempestive misure di comunicazione e di garanzie di funzionamento dei servizi essenziali;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it-IT" sz="1000" b="1" i="1" dirty="0"/>
              <a:t>Minimo:</a:t>
            </a:r>
            <a:r>
              <a:rPr lang="it-IT" sz="1000" b="1" dirty="0"/>
              <a:t> </a:t>
            </a:r>
            <a:r>
              <a:rPr lang="it-IT" sz="1000" dirty="0"/>
              <a:t>adottate tempestive misure organizzative.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4582252" y="5310472"/>
            <a:ext cx="23440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it-IT" sz="1000" dirty="0"/>
              <a:t>Blocco funzionamento dei Municipi;</a:t>
            </a:r>
          </a:p>
          <a:p>
            <a:pPr marL="228600" indent="-228600">
              <a:buFont typeface="+mj-lt"/>
              <a:buAutoNum type="arabicPeriod"/>
            </a:pPr>
            <a:endParaRPr lang="it-IT" sz="1000" dirty="0"/>
          </a:p>
          <a:p>
            <a:pPr marL="228600" indent="-228600" algn="just">
              <a:buFont typeface="+mj-lt"/>
              <a:buAutoNum type="arabicPeriod"/>
            </a:pPr>
            <a:r>
              <a:rPr lang="it-IT" sz="1000" dirty="0"/>
              <a:t>Dilatazioni significativa dei tempi di assunzione delle decisioni;</a:t>
            </a:r>
          </a:p>
          <a:p>
            <a:pPr marL="228600" indent="-228600">
              <a:buFont typeface="+mj-lt"/>
              <a:buAutoNum type="arabicPeriod"/>
            </a:pPr>
            <a:endParaRPr lang="it-IT" sz="1000" dirty="0"/>
          </a:p>
          <a:p>
            <a:pPr marL="228600" indent="-228600" algn="just">
              <a:buFont typeface="+mj-lt"/>
              <a:buAutoNum type="arabicPeriod"/>
            </a:pPr>
            <a:r>
              <a:rPr lang="it-IT" sz="1000" dirty="0"/>
              <a:t>Dilatazione significativa tempi di definizione delle pratiche.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7054022" y="5248607"/>
            <a:ext cx="26328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>
              <a:buFont typeface="+mj-lt"/>
              <a:buAutoNum type="arabicPeriod"/>
            </a:pPr>
            <a:r>
              <a:rPr lang="it-IT" sz="1000" b="1" i="1" dirty="0"/>
              <a:t>Nessuno/minimo</a:t>
            </a:r>
            <a:r>
              <a:rPr lang="it-IT" sz="1000" b="1" dirty="0"/>
              <a:t>: </a:t>
            </a:r>
            <a:r>
              <a:rPr lang="it-IT" sz="1000" dirty="0"/>
              <a:t>non essendo state interrotte le funzioni istituzionali;</a:t>
            </a:r>
          </a:p>
          <a:p>
            <a:pPr marL="228600" indent="-228600" algn="just">
              <a:buFont typeface="+mj-lt"/>
              <a:buAutoNum type="arabicPeriod"/>
            </a:pPr>
            <a:endParaRPr lang="it-IT" sz="1000" dirty="0"/>
          </a:p>
          <a:p>
            <a:pPr marL="228600" indent="-228600" algn="just">
              <a:buFont typeface="+mj-lt"/>
              <a:buAutoNum type="arabicPeriod"/>
            </a:pPr>
            <a:r>
              <a:rPr lang="it-IT" sz="1000" b="1" i="1" dirty="0"/>
              <a:t>Minimo:</a:t>
            </a:r>
            <a:r>
              <a:rPr lang="it-IT" sz="1000" b="1" dirty="0"/>
              <a:t> </a:t>
            </a:r>
            <a:r>
              <a:rPr lang="it-IT" sz="1000" dirty="0"/>
              <a:t>per i processi per cui è stato possibile attuare la revisione;</a:t>
            </a:r>
          </a:p>
          <a:p>
            <a:pPr marL="228600" indent="-228600" algn="just">
              <a:buFont typeface="+mj-lt"/>
              <a:buAutoNum type="arabicPeriod"/>
            </a:pPr>
            <a:endParaRPr lang="it-IT" sz="1000" dirty="0"/>
          </a:p>
          <a:p>
            <a:pPr marL="228600" indent="-228600" algn="just">
              <a:buFont typeface="+mj-lt"/>
              <a:buAutoNum type="arabicPeriod"/>
            </a:pPr>
            <a:r>
              <a:rPr lang="it-IT" sz="1000" b="1" i="1" dirty="0"/>
              <a:t>Minimo:</a:t>
            </a:r>
            <a:r>
              <a:rPr lang="it-IT" sz="1000" b="1" dirty="0"/>
              <a:t> </a:t>
            </a:r>
            <a:r>
              <a:rPr lang="it-IT" sz="1000" dirty="0"/>
              <a:t>per i processi per cui si è proceduto ad attuare la revisione.</a:t>
            </a:r>
          </a:p>
        </p:txBody>
      </p:sp>
      <p:sp>
        <p:nvSpPr>
          <p:cNvPr id="17" name="Freccia a destra 16">
            <a:extLst>
              <a:ext uri="{FF2B5EF4-FFF2-40B4-BE49-F238E27FC236}">
                <a16:creationId xmlns:a16="http://schemas.microsoft.com/office/drawing/2014/main" id="{2FEE7C0B-E14B-C9BC-1966-9C1E61DF3256}"/>
              </a:ext>
            </a:extLst>
          </p:cNvPr>
          <p:cNvSpPr/>
          <p:nvPr/>
        </p:nvSpPr>
        <p:spPr>
          <a:xfrm>
            <a:off x="6948369" y="2254148"/>
            <a:ext cx="108230" cy="200951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4" name="Freccia a destra 23">
            <a:extLst>
              <a:ext uri="{FF2B5EF4-FFF2-40B4-BE49-F238E27FC236}">
                <a16:creationId xmlns:a16="http://schemas.microsoft.com/office/drawing/2014/main" id="{DFADC6DB-E810-D0B3-2D11-894657E00207}"/>
              </a:ext>
            </a:extLst>
          </p:cNvPr>
          <p:cNvSpPr/>
          <p:nvPr/>
        </p:nvSpPr>
        <p:spPr>
          <a:xfrm>
            <a:off x="4381418" y="2287283"/>
            <a:ext cx="108230" cy="200951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5" name="Freccia a destra 24">
            <a:extLst>
              <a:ext uri="{FF2B5EF4-FFF2-40B4-BE49-F238E27FC236}">
                <a16:creationId xmlns:a16="http://schemas.microsoft.com/office/drawing/2014/main" id="{494CD516-2B81-4CC2-C9C9-E17C6F17EFE1}"/>
              </a:ext>
            </a:extLst>
          </p:cNvPr>
          <p:cNvSpPr/>
          <p:nvPr/>
        </p:nvSpPr>
        <p:spPr>
          <a:xfrm>
            <a:off x="4381421" y="3964995"/>
            <a:ext cx="108230" cy="200951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6" name="Freccia a destra 25">
            <a:extLst>
              <a:ext uri="{FF2B5EF4-FFF2-40B4-BE49-F238E27FC236}">
                <a16:creationId xmlns:a16="http://schemas.microsoft.com/office/drawing/2014/main" id="{E67A0E16-EE47-22F7-4BF3-F44713B10D88}"/>
              </a:ext>
            </a:extLst>
          </p:cNvPr>
          <p:cNvSpPr/>
          <p:nvPr/>
        </p:nvSpPr>
        <p:spPr>
          <a:xfrm>
            <a:off x="6949696" y="3933197"/>
            <a:ext cx="108230" cy="200951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7" name="Freccia a destra 26">
            <a:extLst>
              <a:ext uri="{FF2B5EF4-FFF2-40B4-BE49-F238E27FC236}">
                <a16:creationId xmlns:a16="http://schemas.microsoft.com/office/drawing/2014/main" id="{728AB39C-C13F-B9AE-A094-A0E97CAAF184}"/>
              </a:ext>
            </a:extLst>
          </p:cNvPr>
          <p:cNvSpPr/>
          <p:nvPr/>
        </p:nvSpPr>
        <p:spPr>
          <a:xfrm>
            <a:off x="6949696" y="5762002"/>
            <a:ext cx="108230" cy="200951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28" name="Immagine 27">
            <a:extLst>
              <a:ext uri="{FF2B5EF4-FFF2-40B4-BE49-F238E27FC236}">
                <a16:creationId xmlns:a16="http://schemas.microsoft.com/office/drawing/2014/main" id="{FAAF251A-6EA3-3909-C552-2A4BAA4A26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0101" y="5649651"/>
            <a:ext cx="128027" cy="249958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7A88441B-B083-DF3A-53D5-02A262DDD96D}"/>
              </a:ext>
            </a:extLst>
          </p:cNvPr>
          <p:cNvSpPr txBox="1"/>
          <p:nvPr/>
        </p:nvSpPr>
        <p:spPr>
          <a:xfrm>
            <a:off x="234382" y="6480023"/>
            <a:ext cx="2494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792130288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9981372" cy="7022616"/>
          </a:xfrm>
          <a:prstGeom prst="rect">
            <a:avLst/>
          </a:prstGeom>
        </p:spPr>
      </p:pic>
      <p:sp>
        <p:nvSpPr>
          <p:cNvPr id="14" name="Rectangle 7">
            <a:extLst>
              <a:ext uri="{FF2B5EF4-FFF2-40B4-BE49-F238E27FC236}">
                <a16:creationId xmlns:a16="http://schemas.microsoft.com/office/drawing/2014/main" id="{FDF103B3-1E44-2B40-9696-FD3633793737}"/>
              </a:ext>
            </a:extLst>
          </p:cNvPr>
          <p:cNvSpPr/>
          <p:nvPr/>
        </p:nvSpPr>
        <p:spPr>
          <a:xfrm>
            <a:off x="0" y="4312"/>
            <a:ext cx="9981371" cy="1012416"/>
          </a:xfrm>
          <a:prstGeom prst="rect">
            <a:avLst/>
          </a:prstGeom>
          <a:solidFill>
            <a:schemeClr val="bg1">
              <a:lumMod val="95000"/>
              <a:alpha val="52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>
              <a:defRPr/>
            </a:pPr>
            <a:endParaRPr lang="en-US" sz="109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Google Shape;54;p13">
            <a:extLst>
              <a:ext uri="{FF2B5EF4-FFF2-40B4-BE49-F238E27FC236}">
                <a16:creationId xmlns:a16="http://schemas.microsoft.com/office/drawing/2014/main" id="{CFAC945E-EEC5-164E-85EA-69651ADDF5F8}"/>
              </a:ext>
            </a:extLst>
          </p:cNvPr>
          <p:cNvSpPr txBox="1"/>
          <p:nvPr/>
        </p:nvSpPr>
        <p:spPr>
          <a:xfrm>
            <a:off x="5361655" y="240727"/>
            <a:ext cx="4411266" cy="55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83" tIns="74283" rIns="74283" bIns="74283" anchor="t" anchorCtr="0">
            <a:spAutoFit/>
          </a:bodyPr>
          <a:lstStyle/>
          <a:p>
            <a:pPr algn="ctr"/>
            <a:r>
              <a:rPr lang="it" sz="2600" b="1" dirty="0">
                <a:latin typeface="Montserrat" pitchFamily="2" charset="77"/>
              </a:rPr>
              <a:t>Area Servizi al Cittadino</a:t>
            </a:r>
          </a:p>
        </p:txBody>
      </p:sp>
      <p:pic>
        <p:nvPicPr>
          <p:cNvPr id="11" name="Immagine 15">
            <a:extLst>
              <a:ext uri="{FF2B5EF4-FFF2-40B4-BE49-F238E27FC236}">
                <a16:creationId xmlns:a16="http://schemas.microsoft.com/office/drawing/2014/main" id="{A264F881-3CBA-3D48-BA40-354C3077F6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896" y="87681"/>
            <a:ext cx="634260" cy="845678"/>
          </a:xfrm>
          <a:prstGeom prst="rect">
            <a:avLst/>
          </a:prstGeom>
        </p:spPr>
      </p:pic>
      <p:sp>
        <p:nvSpPr>
          <p:cNvPr id="2" name="Segnaposto numero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9966289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7B95BA-5D6F-4CA4-52D6-1F23BC480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DAE500B5-EA50-73B1-0736-BAB44C538815}"/>
              </a:ext>
            </a:extLst>
          </p:cNvPr>
          <p:cNvSpPr/>
          <p:nvPr/>
        </p:nvSpPr>
        <p:spPr>
          <a:xfrm>
            <a:off x="131224" y="1627127"/>
            <a:ext cx="1128047" cy="908630"/>
          </a:xfrm>
          <a:prstGeom prst="roundRect">
            <a:avLst/>
          </a:prstGeom>
          <a:pattFill prst="pct5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00000"/>
              </a:lnSpc>
            </a:pPr>
            <a:r>
              <a:rPr lang="it-IT" sz="1300" b="1" spc="-8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Anagrafe</a:t>
            </a:r>
            <a:endParaRPr lang="it-IT" sz="13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4C241C14-ABF3-0E3D-04BA-07EA46A6A8D3}"/>
              </a:ext>
            </a:extLst>
          </p:cNvPr>
          <p:cNvSpPr/>
          <p:nvPr/>
        </p:nvSpPr>
        <p:spPr>
          <a:xfrm>
            <a:off x="131224" y="3407799"/>
            <a:ext cx="1128047" cy="872534"/>
          </a:xfrm>
          <a:prstGeom prst="roundRect">
            <a:avLst/>
          </a:prstGeom>
          <a:pattFill prst="pct5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00000"/>
              </a:lnSpc>
            </a:pPr>
            <a:r>
              <a:rPr lang="it-IT" sz="1300" b="1" spc="-8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Stato Civile</a:t>
            </a:r>
            <a:endParaRPr lang="it-IT" sz="13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33A2596E-BF62-78A6-CC7C-040A02D987B9}"/>
              </a:ext>
            </a:extLst>
          </p:cNvPr>
          <p:cNvSpPr/>
          <p:nvPr/>
        </p:nvSpPr>
        <p:spPr>
          <a:xfrm>
            <a:off x="1466093" y="1151530"/>
            <a:ext cx="1988476" cy="303098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it-IT" sz="853" b="1" dirty="0">
                <a:solidFill>
                  <a:schemeClr val="bg1"/>
                </a:solidFill>
                <a:latin typeface="Satoshi Black" pitchFamily="2" charset="77"/>
              </a:rPr>
              <a:t>CIE</a:t>
            </a: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7EE6FDC4-4CB8-BE5F-1700-EA6FFB76F7CE}"/>
              </a:ext>
            </a:extLst>
          </p:cNvPr>
          <p:cNvSpPr/>
          <p:nvPr/>
        </p:nvSpPr>
        <p:spPr>
          <a:xfrm>
            <a:off x="3721463" y="1151530"/>
            <a:ext cx="1988476" cy="303098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it-IT" sz="853" b="1" dirty="0">
                <a:solidFill>
                  <a:schemeClr val="bg1"/>
                </a:solidFill>
                <a:latin typeface="Satoshi Black" pitchFamily="2" charset="77"/>
              </a:rPr>
              <a:t>Certificati Anagrafici/Stato civile 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5C7A97EC-09C9-9B48-48DC-D2294DC19946}"/>
              </a:ext>
            </a:extLst>
          </p:cNvPr>
          <p:cNvSpPr/>
          <p:nvPr/>
        </p:nvSpPr>
        <p:spPr>
          <a:xfrm>
            <a:off x="5139952" y="2624203"/>
            <a:ext cx="1988475" cy="134868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43875" rIns="0" bIns="0" rtlCol="0" anchor="t"/>
          <a:lstStyle/>
          <a:p>
            <a:pPr>
              <a:spcBef>
                <a:spcPts val="488"/>
              </a:spcBef>
              <a:buSzPct val="80000"/>
              <a:defRPr/>
            </a:pPr>
            <a:endParaRPr lang="it-IT" sz="1300" dirty="0">
              <a:solidFill>
                <a:srgbClr val="000000"/>
              </a:solidFill>
              <a:latin typeface="Satoshi" pitchFamily="2" charset="77"/>
            </a:endParaRP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66DE09DA-CF93-104E-9A1D-5119CC51F97F}"/>
              </a:ext>
            </a:extLst>
          </p:cNvPr>
          <p:cNvSpPr/>
          <p:nvPr/>
        </p:nvSpPr>
        <p:spPr>
          <a:xfrm>
            <a:off x="5816945" y="1142148"/>
            <a:ext cx="1988477" cy="303098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it-IT" sz="853" b="1" dirty="0">
                <a:solidFill>
                  <a:schemeClr val="bg1"/>
                </a:solidFill>
                <a:latin typeface="Satoshi Black" pitchFamily="2" charset="77"/>
              </a:rPr>
              <a:t>Variazioni Residenze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E848972B-5976-6EC1-5ABF-1EE70EAC2885}"/>
              </a:ext>
            </a:extLst>
          </p:cNvPr>
          <p:cNvSpPr/>
          <p:nvPr/>
        </p:nvSpPr>
        <p:spPr>
          <a:xfrm>
            <a:off x="1526484" y="2942761"/>
            <a:ext cx="1988476" cy="303098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it-IT" sz="853" b="1" dirty="0">
                <a:solidFill>
                  <a:schemeClr val="bg1"/>
                </a:solidFill>
                <a:latin typeface="Satoshi Black" pitchFamily="2" charset="77"/>
              </a:rPr>
              <a:t>Atti di nascita (iscritti e trascritti) </a:t>
            </a:r>
          </a:p>
        </p:txBody>
      </p:sp>
      <p:sp>
        <p:nvSpPr>
          <p:cNvPr id="28" name="Figura a mano libera 27">
            <a:extLst>
              <a:ext uri="{FF2B5EF4-FFF2-40B4-BE49-F238E27FC236}">
                <a16:creationId xmlns:a16="http://schemas.microsoft.com/office/drawing/2014/main" id="{8CD8E75E-F952-E5F7-6CE8-83D9CDEAB93E}"/>
              </a:ext>
            </a:extLst>
          </p:cNvPr>
          <p:cNvSpPr/>
          <p:nvPr/>
        </p:nvSpPr>
        <p:spPr>
          <a:xfrm>
            <a:off x="428160" y="3463776"/>
            <a:ext cx="478251" cy="510993"/>
          </a:xfrm>
          <a:custGeom>
            <a:avLst/>
            <a:gdLst>
              <a:gd name="connsiteX0" fmla="*/ 235088 w 756910"/>
              <a:gd name="connsiteY0" fmla="*/ 51830 h 808728"/>
              <a:gd name="connsiteX1" fmla="*/ 414297 w 756910"/>
              <a:gd name="connsiteY1" fmla="*/ 51830 h 808728"/>
              <a:gd name="connsiteX2" fmla="*/ 424349 w 756910"/>
              <a:gd name="connsiteY2" fmla="*/ 55868 h 808728"/>
              <a:gd name="connsiteX3" fmla="*/ 640161 w 756910"/>
              <a:gd name="connsiteY3" fmla="*/ 265151 h 808728"/>
              <a:gd name="connsiteX4" fmla="*/ 644314 w 756910"/>
              <a:gd name="connsiteY4" fmla="*/ 274898 h 808728"/>
              <a:gd name="connsiteX5" fmla="*/ 644325 w 756910"/>
              <a:gd name="connsiteY5" fmla="*/ 414290 h 808728"/>
              <a:gd name="connsiteX6" fmla="*/ 691685 w 756910"/>
              <a:gd name="connsiteY6" fmla="*/ 438138 h 808728"/>
              <a:gd name="connsiteX7" fmla="*/ 717565 w 756910"/>
              <a:gd name="connsiteY7" fmla="*/ 498738 h 808728"/>
              <a:gd name="connsiteX8" fmla="*/ 691652 w 756910"/>
              <a:gd name="connsiteY8" fmla="*/ 559294 h 808728"/>
              <a:gd name="connsiteX9" fmla="*/ 691394 w 756910"/>
              <a:gd name="connsiteY9" fmla="*/ 559544 h 808728"/>
              <a:gd name="connsiteX10" fmla="*/ 706114 w 756910"/>
              <a:gd name="connsiteY10" fmla="*/ 610017 h 808728"/>
              <a:gd name="connsiteX11" fmla="*/ 749914 w 756910"/>
              <a:gd name="connsiteY11" fmla="*/ 650970 h 808728"/>
              <a:gd name="connsiteX12" fmla="*/ 756877 w 756910"/>
              <a:gd name="connsiteY12" fmla="*/ 662813 h 808728"/>
              <a:gd name="connsiteX13" fmla="*/ 756910 w 756910"/>
              <a:gd name="connsiteY13" fmla="*/ 741735 h 808728"/>
              <a:gd name="connsiteX14" fmla="*/ 742695 w 756910"/>
              <a:gd name="connsiteY14" fmla="*/ 755520 h 808728"/>
              <a:gd name="connsiteX15" fmla="*/ 726800 w 756910"/>
              <a:gd name="connsiteY15" fmla="*/ 755520 h 808728"/>
              <a:gd name="connsiteX16" fmla="*/ 726800 w 756910"/>
              <a:gd name="connsiteY16" fmla="*/ 766049 h 808728"/>
              <a:gd name="connsiteX17" fmla="*/ 713882 w 756910"/>
              <a:gd name="connsiteY17" fmla="*/ 796148 h 808728"/>
              <a:gd name="connsiteX18" fmla="*/ 713793 w 756910"/>
              <a:gd name="connsiteY18" fmla="*/ 796235 h 808728"/>
              <a:gd name="connsiteX19" fmla="*/ 682786 w 756910"/>
              <a:gd name="connsiteY19" fmla="*/ 808728 h 808728"/>
              <a:gd name="connsiteX20" fmla="*/ 67665 w 756910"/>
              <a:gd name="connsiteY20" fmla="*/ 808728 h 808728"/>
              <a:gd name="connsiteX21" fmla="*/ 53449 w 756910"/>
              <a:gd name="connsiteY21" fmla="*/ 794943 h 808728"/>
              <a:gd name="connsiteX22" fmla="*/ 53449 w 756910"/>
              <a:gd name="connsiteY22" fmla="*/ 227964 h 808728"/>
              <a:gd name="connsiteX23" fmla="*/ 38081 w 756910"/>
              <a:gd name="connsiteY23" fmla="*/ 215210 h 808728"/>
              <a:gd name="connsiteX24" fmla="*/ 0 w 756910"/>
              <a:gd name="connsiteY24" fmla="*/ 126063 h 808728"/>
              <a:gd name="connsiteX25" fmla="*/ 38081 w 756910"/>
              <a:gd name="connsiteY25" fmla="*/ 36981 h 808728"/>
              <a:gd name="connsiteX26" fmla="*/ 38170 w 756910"/>
              <a:gd name="connsiteY26" fmla="*/ 36894 h 808728"/>
              <a:gd name="connsiteX27" fmla="*/ 130002 w 756910"/>
              <a:gd name="connsiteY27" fmla="*/ 0 h 808728"/>
              <a:gd name="connsiteX28" fmla="*/ 221935 w 756910"/>
              <a:gd name="connsiteY28" fmla="*/ 36927 h 808728"/>
              <a:gd name="connsiteX29" fmla="*/ 235088 w 756910"/>
              <a:gd name="connsiteY29" fmla="*/ 51830 h 808728"/>
              <a:gd name="connsiteX30" fmla="*/ 555840 w 756910"/>
              <a:gd name="connsiteY30" fmla="*/ 648745 h 808728"/>
              <a:gd name="connsiteX31" fmla="*/ 701133 w 756910"/>
              <a:gd name="connsiteY31" fmla="*/ 648745 h 808728"/>
              <a:gd name="connsiteX32" fmla="*/ 681634 w 756910"/>
              <a:gd name="connsiteY32" fmla="*/ 623910 h 808728"/>
              <a:gd name="connsiteX33" fmla="*/ 664810 w 756910"/>
              <a:gd name="connsiteY33" fmla="*/ 577171 h 808728"/>
              <a:gd name="connsiteX34" fmla="*/ 629192 w 756910"/>
              <a:gd name="connsiteY34" fmla="*/ 584422 h 808728"/>
              <a:gd name="connsiteX35" fmla="*/ 591693 w 756910"/>
              <a:gd name="connsiteY35" fmla="*/ 576336 h 808728"/>
              <a:gd name="connsiteX36" fmla="*/ 574936 w 756910"/>
              <a:gd name="connsiteY36" fmla="*/ 624138 h 808728"/>
              <a:gd name="connsiteX37" fmla="*/ 555840 w 756910"/>
              <a:gd name="connsiteY37" fmla="*/ 648745 h 808728"/>
              <a:gd name="connsiteX38" fmla="*/ 728479 w 756910"/>
              <a:gd name="connsiteY38" fmla="*/ 676315 h 808728"/>
              <a:gd name="connsiteX39" fmla="*/ 528684 w 756910"/>
              <a:gd name="connsiteY39" fmla="*/ 676315 h 808728"/>
              <a:gd name="connsiteX40" fmla="*/ 528684 w 756910"/>
              <a:gd name="connsiteY40" fmla="*/ 727950 h 808728"/>
              <a:gd name="connsiteX41" fmla="*/ 728479 w 756910"/>
              <a:gd name="connsiteY41" fmla="*/ 727950 h 808728"/>
              <a:gd name="connsiteX42" fmla="*/ 728479 w 756910"/>
              <a:gd name="connsiteY42" fmla="*/ 676315 h 808728"/>
              <a:gd name="connsiteX43" fmla="*/ 565019 w 756910"/>
              <a:gd name="connsiteY43" fmla="*/ 557590 h 808728"/>
              <a:gd name="connsiteX44" fmla="*/ 540829 w 756910"/>
              <a:gd name="connsiteY44" fmla="*/ 498738 h 808728"/>
              <a:gd name="connsiteX45" fmla="*/ 566709 w 756910"/>
              <a:gd name="connsiteY45" fmla="*/ 438138 h 808728"/>
              <a:gd name="connsiteX46" fmla="*/ 567571 w 756910"/>
              <a:gd name="connsiteY46" fmla="*/ 437367 h 808728"/>
              <a:gd name="connsiteX47" fmla="*/ 615894 w 756910"/>
              <a:gd name="connsiteY47" fmla="*/ 414008 h 808728"/>
              <a:gd name="connsiteX48" fmla="*/ 615894 w 756910"/>
              <a:gd name="connsiteY48" fmla="*/ 280608 h 808728"/>
              <a:gd name="connsiteX49" fmla="*/ 408409 w 756910"/>
              <a:gd name="connsiteY49" fmla="*/ 79400 h 808728"/>
              <a:gd name="connsiteX50" fmla="*/ 250815 w 756910"/>
              <a:gd name="connsiteY50" fmla="*/ 79400 h 808728"/>
              <a:gd name="connsiteX51" fmla="*/ 260016 w 756910"/>
              <a:gd name="connsiteY51" fmla="*/ 126063 h 808728"/>
              <a:gd name="connsiteX52" fmla="*/ 221935 w 756910"/>
              <a:gd name="connsiteY52" fmla="*/ 215210 h 808728"/>
              <a:gd name="connsiteX53" fmla="*/ 130002 w 756910"/>
              <a:gd name="connsiteY53" fmla="*/ 252137 h 808728"/>
              <a:gd name="connsiteX54" fmla="*/ 81881 w 756910"/>
              <a:gd name="connsiteY54" fmla="*/ 243214 h 808728"/>
              <a:gd name="connsiteX55" fmla="*/ 81881 w 756910"/>
              <a:gd name="connsiteY55" fmla="*/ 781158 h 808728"/>
              <a:gd name="connsiteX56" fmla="*/ 534427 w 756910"/>
              <a:gd name="connsiteY56" fmla="*/ 781158 h 808728"/>
              <a:gd name="connsiteX57" fmla="*/ 531572 w 756910"/>
              <a:gd name="connsiteY57" fmla="*/ 766049 h 808728"/>
              <a:gd name="connsiteX58" fmla="*/ 531572 w 756910"/>
              <a:gd name="connsiteY58" fmla="*/ 755520 h 808728"/>
              <a:gd name="connsiteX59" fmla="*/ 514468 w 756910"/>
              <a:gd name="connsiteY59" fmla="*/ 755520 h 808728"/>
              <a:gd name="connsiteX60" fmla="*/ 500253 w 756910"/>
              <a:gd name="connsiteY60" fmla="*/ 741735 h 808728"/>
              <a:gd name="connsiteX61" fmla="*/ 500253 w 756910"/>
              <a:gd name="connsiteY61" fmla="*/ 662813 h 808728"/>
              <a:gd name="connsiteX62" fmla="*/ 508010 w 756910"/>
              <a:gd name="connsiteY62" fmla="*/ 650536 h 808728"/>
              <a:gd name="connsiteX63" fmla="*/ 550400 w 756910"/>
              <a:gd name="connsiteY63" fmla="*/ 610353 h 808728"/>
              <a:gd name="connsiteX64" fmla="*/ 565019 w 756910"/>
              <a:gd name="connsiteY64" fmla="*/ 557590 h 808728"/>
              <a:gd name="connsiteX65" fmla="*/ 560004 w 756910"/>
              <a:gd name="connsiteY65" fmla="*/ 755520 h 808728"/>
              <a:gd name="connsiteX66" fmla="*/ 560004 w 756910"/>
              <a:gd name="connsiteY66" fmla="*/ 766049 h 808728"/>
              <a:gd name="connsiteX67" fmla="*/ 564582 w 756910"/>
              <a:gd name="connsiteY67" fmla="*/ 776708 h 808728"/>
              <a:gd name="connsiteX68" fmla="*/ 575171 w 756910"/>
              <a:gd name="connsiteY68" fmla="*/ 781158 h 808728"/>
              <a:gd name="connsiteX69" fmla="*/ 682786 w 756910"/>
              <a:gd name="connsiteY69" fmla="*/ 781158 h 808728"/>
              <a:gd name="connsiteX70" fmla="*/ 693779 w 756910"/>
              <a:gd name="connsiteY70" fmla="*/ 776762 h 808728"/>
              <a:gd name="connsiteX71" fmla="*/ 698368 w 756910"/>
              <a:gd name="connsiteY71" fmla="*/ 766049 h 808728"/>
              <a:gd name="connsiteX72" fmla="*/ 698368 w 756910"/>
              <a:gd name="connsiteY72" fmla="*/ 755520 h 808728"/>
              <a:gd name="connsiteX73" fmla="*/ 560004 w 756910"/>
              <a:gd name="connsiteY73" fmla="*/ 755520 h 808728"/>
              <a:gd name="connsiteX74" fmla="*/ 671582 w 756910"/>
              <a:gd name="connsiteY74" fmla="*/ 457632 h 808728"/>
              <a:gd name="connsiteX75" fmla="*/ 629192 w 756910"/>
              <a:gd name="connsiteY75" fmla="*/ 440612 h 808728"/>
              <a:gd name="connsiteX76" fmla="*/ 587462 w 756910"/>
              <a:gd name="connsiteY76" fmla="*/ 456959 h 808728"/>
              <a:gd name="connsiteX77" fmla="*/ 586813 w 756910"/>
              <a:gd name="connsiteY77" fmla="*/ 457632 h 808728"/>
              <a:gd name="connsiteX78" fmla="*/ 569261 w 756910"/>
              <a:gd name="connsiteY78" fmla="*/ 498738 h 808728"/>
              <a:gd name="connsiteX79" fmla="*/ 586119 w 756910"/>
              <a:gd name="connsiteY79" fmla="*/ 539203 h 808728"/>
              <a:gd name="connsiteX80" fmla="*/ 586813 w 756910"/>
              <a:gd name="connsiteY80" fmla="*/ 539832 h 808728"/>
              <a:gd name="connsiteX81" fmla="*/ 629192 w 756910"/>
              <a:gd name="connsiteY81" fmla="*/ 556852 h 808728"/>
              <a:gd name="connsiteX82" fmla="*/ 671582 w 756910"/>
              <a:gd name="connsiteY82" fmla="*/ 539832 h 808728"/>
              <a:gd name="connsiteX83" fmla="*/ 689133 w 756910"/>
              <a:gd name="connsiteY83" fmla="*/ 498738 h 808728"/>
              <a:gd name="connsiteX84" fmla="*/ 671582 w 756910"/>
              <a:gd name="connsiteY84" fmla="*/ 457632 h 808728"/>
              <a:gd name="connsiteX85" fmla="*/ 144543 w 756910"/>
              <a:gd name="connsiteY85" fmla="*/ 737491 h 808728"/>
              <a:gd name="connsiteX86" fmla="*/ 130327 w 756910"/>
              <a:gd name="connsiteY86" fmla="*/ 723706 h 808728"/>
              <a:gd name="connsiteX87" fmla="*/ 144543 w 756910"/>
              <a:gd name="connsiteY87" fmla="*/ 709921 h 808728"/>
              <a:gd name="connsiteX88" fmla="*/ 458411 w 756910"/>
              <a:gd name="connsiteY88" fmla="*/ 709921 h 808728"/>
              <a:gd name="connsiteX89" fmla="*/ 472627 w 756910"/>
              <a:gd name="connsiteY89" fmla="*/ 723706 h 808728"/>
              <a:gd name="connsiteX90" fmla="*/ 458411 w 756910"/>
              <a:gd name="connsiteY90" fmla="*/ 737491 h 808728"/>
              <a:gd name="connsiteX91" fmla="*/ 144543 w 756910"/>
              <a:gd name="connsiteY91" fmla="*/ 737491 h 808728"/>
              <a:gd name="connsiteX92" fmla="*/ 144543 w 756910"/>
              <a:gd name="connsiteY92" fmla="*/ 662682 h 808728"/>
              <a:gd name="connsiteX93" fmla="*/ 130327 w 756910"/>
              <a:gd name="connsiteY93" fmla="*/ 648897 h 808728"/>
              <a:gd name="connsiteX94" fmla="*/ 144543 w 756910"/>
              <a:gd name="connsiteY94" fmla="*/ 635112 h 808728"/>
              <a:gd name="connsiteX95" fmla="*/ 211380 w 756910"/>
              <a:gd name="connsiteY95" fmla="*/ 635112 h 808728"/>
              <a:gd name="connsiteX96" fmla="*/ 225596 w 756910"/>
              <a:gd name="connsiteY96" fmla="*/ 648897 h 808728"/>
              <a:gd name="connsiteX97" fmla="*/ 211380 w 756910"/>
              <a:gd name="connsiteY97" fmla="*/ 662682 h 808728"/>
              <a:gd name="connsiteX98" fmla="*/ 144543 w 756910"/>
              <a:gd name="connsiteY98" fmla="*/ 662682 h 808728"/>
              <a:gd name="connsiteX99" fmla="*/ 270930 w 756910"/>
              <a:gd name="connsiteY99" fmla="*/ 662682 h 808728"/>
              <a:gd name="connsiteX100" fmla="*/ 256714 w 756910"/>
              <a:gd name="connsiteY100" fmla="*/ 648897 h 808728"/>
              <a:gd name="connsiteX101" fmla="*/ 270930 w 756910"/>
              <a:gd name="connsiteY101" fmla="*/ 635112 h 808728"/>
              <a:gd name="connsiteX102" fmla="*/ 461265 w 756910"/>
              <a:gd name="connsiteY102" fmla="*/ 635112 h 808728"/>
              <a:gd name="connsiteX103" fmla="*/ 475481 w 756910"/>
              <a:gd name="connsiteY103" fmla="*/ 648897 h 808728"/>
              <a:gd name="connsiteX104" fmla="*/ 461265 w 756910"/>
              <a:gd name="connsiteY104" fmla="*/ 662682 h 808728"/>
              <a:gd name="connsiteX105" fmla="*/ 270930 w 756910"/>
              <a:gd name="connsiteY105" fmla="*/ 662682 h 808728"/>
              <a:gd name="connsiteX106" fmla="*/ 144543 w 756910"/>
              <a:gd name="connsiteY106" fmla="*/ 587874 h 808728"/>
              <a:gd name="connsiteX107" fmla="*/ 130327 w 756910"/>
              <a:gd name="connsiteY107" fmla="*/ 574089 h 808728"/>
              <a:gd name="connsiteX108" fmla="*/ 144543 w 756910"/>
              <a:gd name="connsiteY108" fmla="*/ 560304 h 808728"/>
              <a:gd name="connsiteX109" fmla="*/ 372724 w 756910"/>
              <a:gd name="connsiteY109" fmla="*/ 560304 h 808728"/>
              <a:gd name="connsiteX110" fmla="*/ 386940 w 756910"/>
              <a:gd name="connsiteY110" fmla="*/ 574089 h 808728"/>
              <a:gd name="connsiteX111" fmla="*/ 372724 w 756910"/>
              <a:gd name="connsiteY111" fmla="*/ 587874 h 808728"/>
              <a:gd name="connsiteX112" fmla="*/ 144543 w 756910"/>
              <a:gd name="connsiteY112" fmla="*/ 587874 h 808728"/>
              <a:gd name="connsiteX113" fmla="*/ 432285 w 756910"/>
              <a:gd name="connsiteY113" fmla="*/ 587874 h 808728"/>
              <a:gd name="connsiteX114" fmla="*/ 418069 w 756910"/>
              <a:gd name="connsiteY114" fmla="*/ 574089 h 808728"/>
              <a:gd name="connsiteX115" fmla="*/ 432285 w 756910"/>
              <a:gd name="connsiteY115" fmla="*/ 560304 h 808728"/>
              <a:gd name="connsiteX116" fmla="*/ 511693 w 756910"/>
              <a:gd name="connsiteY116" fmla="*/ 560304 h 808728"/>
              <a:gd name="connsiteX117" fmla="*/ 525908 w 756910"/>
              <a:gd name="connsiteY117" fmla="*/ 574089 h 808728"/>
              <a:gd name="connsiteX118" fmla="*/ 511693 w 756910"/>
              <a:gd name="connsiteY118" fmla="*/ 587874 h 808728"/>
              <a:gd name="connsiteX119" fmla="*/ 432285 w 756910"/>
              <a:gd name="connsiteY119" fmla="*/ 587874 h 808728"/>
              <a:gd name="connsiteX120" fmla="*/ 144543 w 756910"/>
              <a:gd name="connsiteY120" fmla="*/ 513076 h 808728"/>
              <a:gd name="connsiteX121" fmla="*/ 130327 w 756910"/>
              <a:gd name="connsiteY121" fmla="*/ 499291 h 808728"/>
              <a:gd name="connsiteX122" fmla="*/ 144543 w 756910"/>
              <a:gd name="connsiteY122" fmla="*/ 485506 h 808728"/>
              <a:gd name="connsiteX123" fmla="*/ 501282 w 756910"/>
              <a:gd name="connsiteY123" fmla="*/ 485506 h 808728"/>
              <a:gd name="connsiteX124" fmla="*/ 515498 w 756910"/>
              <a:gd name="connsiteY124" fmla="*/ 499291 h 808728"/>
              <a:gd name="connsiteX125" fmla="*/ 501282 w 756910"/>
              <a:gd name="connsiteY125" fmla="*/ 513076 h 808728"/>
              <a:gd name="connsiteX126" fmla="*/ 144543 w 756910"/>
              <a:gd name="connsiteY126" fmla="*/ 513076 h 808728"/>
              <a:gd name="connsiteX127" fmla="*/ 144543 w 756910"/>
              <a:gd name="connsiteY127" fmla="*/ 438268 h 808728"/>
              <a:gd name="connsiteX128" fmla="*/ 130327 w 756910"/>
              <a:gd name="connsiteY128" fmla="*/ 424483 h 808728"/>
              <a:gd name="connsiteX129" fmla="*/ 144543 w 756910"/>
              <a:gd name="connsiteY129" fmla="*/ 410698 h 808728"/>
              <a:gd name="connsiteX130" fmla="*/ 244457 w 756910"/>
              <a:gd name="connsiteY130" fmla="*/ 410698 h 808728"/>
              <a:gd name="connsiteX131" fmla="*/ 258673 w 756910"/>
              <a:gd name="connsiteY131" fmla="*/ 424483 h 808728"/>
              <a:gd name="connsiteX132" fmla="*/ 244457 w 756910"/>
              <a:gd name="connsiteY132" fmla="*/ 438268 h 808728"/>
              <a:gd name="connsiteX133" fmla="*/ 144543 w 756910"/>
              <a:gd name="connsiteY133" fmla="*/ 438268 h 808728"/>
              <a:gd name="connsiteX134" fmla="*/ 302204 w 756910"/>
              <a:gd name="connsiteY134" fmla="*/ 438268 h 808728"/>
              <a:gd name="connsiteX135" fmla="*/ 287989 w 756910"/>
              <a:gd name="connsiteY135" fmla="*/ 424483 h 808728"/>
              <a:gd name="connsiteX136" fmla="*/ 302204 w 756910"/>
              <a:gd name="connsiteY136" fmla="*/ 410698 h 808728"/>
              <a:gd name="connsiteX137" fmla="*/ 522091 w 756910"/>
              <a:gd name="connsiteY137" fmla="*/ 410698 h 808728"/>
              <a:gd name="connsiteX138" fmla="*/ 536307 w 756910"/>
              <a:gd name="connsiteY138" fmla="*/ 424483 h 808728"/>
              <a:gd name="connsiteX139" fmla="*/ 522091 w 756910"/>
              <a:gd name="connsiteY139" fmla="*/ 438268 h 808728"/>
              <a:gd name="connsiteX140" fmla="*/ 302204 w 756910"/>
              <a:gd name="connsiteY140" fmla="*/ 438268 h 808728"/>
              <a:gd name="connsiteX141" fmla="*/ 144543 w 756910"/>
              <a:gd name="connsiteY141" fmla="*/ 363470 h 808728"/>
              <a:gd name="connsiteX142" fmla="*/ 130327 w 756910"/>
              <a:gd name="connsiteY142" fmla="*/ 349685 h 808728"/>
              <a:gd name="connsiteX143" fmla="*/ 144543 w 756910"/>
              <a:gd name="connsiteY143" fmla="*/ 335900 h 808728"/>
              <a:gd name="connsiteX144" fmla="*/ 553254 w 756910"/>
              <a:gd name="connsiteY144" fmla="*/ 335900 h 808728"/>
              <a:gd name="connsiteX145" fmla="*/ 567470 w 756910"/>
              <a:gd name="connsiteY145" fmla="*/ 349685 h 808728"/>
              <a:gd name="connsiteX146" fmla="*/ 553254 w 756910"/>
              <a:gd name="connsiteY146" fmla="*/ 363470 h 808728"/>
              <a:gd name="connsiteX147" fmla="*/ 144543 w 756910"/>
              <a:gd name="connsiteY147" fmla="*/ 363470 h 808728"/>
              <a:gd name="connsiteX148" fmla="*/ 69076 w 756910"/>
              <a:gd name="connsiteY148" fmla="*/ 126139 h 808728"/>
              <a:gd name="connsiteX149" fmla="*/ 69020 w 756910"/>
              <a:gd name="connsiteY149" fmla="*/ 106699 h 808728"/>
              <a:gd name="connsiteX150" fmla="*/ 89067 w 756910"/>
              <a:gd name="connsiteY150" fmla="*/ 106644 h 808728"/>
              <a:gd name="connsiteX151" fmla="*/ 119648 w 756910"/>
              <a:gd name="connsiteY151" fmla="*/ 136299 h 808728"/>
              <a:gd name="connsiteX152" fmla="*/ 170881 w 756910"/>
              <a:gd name="connsiteY152" fmla="*/ 86618 h 808728"/>
              <a:gd name="connsiteX153" fmla="*/ 190985 w 756910"/>
              <a:gd name="connsiteY153" fmla="*/ 86618 h 808728"/>
              <a:gd name="connsiteX154" fmla="*/ 190985 w 756910"/>
              <a:gd name="connsiteY154" fmla="*/ 106113 h 808728"/>
              <a:gd name="connsiteX155" fmla="*/ 129734 w 756910"/>
              <a:gd name="connsiteY155" fmla="*/ 165508 h 808728"/>
              <a:gd name="connsiteX156" fmla="*/ 109686 w 756910"/>
              <a:gd name="connsiteY156" fmla="*/ 165508 h 808728"/>
              <a:gd name="connsiteX157" fmla="*/ 69076 w 756910"/>
              <a:gd name="connsiteY157" fmla="*/ 126139 h 808728"/>
              <a:gd name="connsiteX158" fmla="*/ 201832 w 756910"/>
              <a:gd name="connsiteY158" fmla="*/ 56421 h 808728"/>
              <a:gd name="connsiteX159" fmla="*/ 130002 w 756910"/>
              <a:gd name="connsiteY159" fmla="*/ 27570 h 808728"/>
              <a:gd name="connsiteX160" fmla="*/ 58184 w 756910"/>
              <a:gd name="connsiteY160" fmla="*/ 56367 h 808728"/>
              <a:gd name="connsiteX161" fmla="*/ 28432 w 756910"/>
              <a:gd name="connsiteY161" fmla="*/ 126063 h 808728"/>
              <a:gd name="connsiteX162" fmla="*/ 58184 w 756910"/>
              <a:gd name="connsiteY162" fmla="*/ 195716 h 808728"/>
              <a:gd name="connsiteX163" fmla="*/ 130002 w 756910"/>
              <a:gd name="connsiteY163" fmla="*/ 224567 h 808728"/>
              <a:gd name="connsiteX164" fmla="*/ 201832 w 756910"/>
              <a:gd name="connsiteY164" fmla="*/ 195716 h 808728"/>
              <a:gd name="connsiteX165" fmla="*/ 231584 w 756910"/>
              <a:gd name="connsiteY165" fmla="*/ 126063 h 808728"/>
              <a:gd name="connsiteX166" fmla="*/ 201832 w 756910"/>
              <a:gd name="connsiteY166" fmla="*/ 56421 h 808728"/>
              <a:gd name="connsiteX167" fmla="*/ 393040 w 756910"/>
              <a:gd name="connsiteY167" fmla="*/ 118899 h 808728"/>
              <a:gd name="connsiteX168" fmla="*/ 407256 w 756910"/>
              <a:gd name="connsiteY168" fmla="*/ 105114 h 808728"/>
              <a:gd name="connsiteX169" fmla="*/ 421472 w 756910"/>
              <a:gd name="connsiteY169" fmla="*/ 118899 h 808728"/>
              <a:gd name="connsiteX170" fmla="*/ 421472 w 756910"/>
              <a:gd name="connsiteY170" fmla="*/ 267941 h 808728"/>
              <a:gd name="connsiteX171" fmla="*/ 575160 w 756910"/>
              <a:gd name="connsiteY171" fmla="*/ 267941 h 808728"/>
              <a:gd name="connsiteX172" fmla="*/ 589376 w 756910"/>
              <a:gd name="connsiteY172" fmla="*/ 281726 h 808728"/>
              <a:gd name="connsiteX173" fmla="*/ 575160 w 756910"/>
              <a:gd name="connsiteY173" fmla="*/ 295511 h 808728"/>
              <a:gd name="connsiteX174" fmla="*/ 407256 w 756910"/>
              <a:gd name="connsiteY174" fmla="*/ 295511 h 808728"/>
              <a:gd name="connsiteX175" fmla="*/ 393040 w 756910"/>
              <a:gd name="connsiteY175" fmla="*/ 281726 h 808728"/>
              <a:gd name="connsiteX176" fmla="*/ 393040 w 756910"/>
              <a:gd name="connsiteY176" fmla="*/ 118899 h 808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</a:cxnLst>
            <a:rect l="l" t="t" r="r" b="b"/>
            <a:pathLst>
              <a:path w="756910" h="808728">
                <a:moveTo>
                  <a:pt x="235088" y="51830"/>
                </a:moveTo>
                <a:lnTo>
                  <a:pt x="414297" y="51830"/>
                </a:lnTo>
                <a:cubicBezTo>
                  <a:pt x="418226" y="51830"/>
                  <a:pt x="421774" y="53371"/>
                  <a:pt x="424349" y="55868"/>
                </a:cubicBezTo>
                <a:lnTo>
                  <a:pt x="640161" y="265151"/>
                </a:lnTo>
                <a:cubicBezTo>
                  <a:pt x="642937" y="267832"/>
                  <a:pt x="644314" y="271371"/>
                  <a:pt x="644314" y="274898"/>
                </a:cubicBezTo>
                <a:lnTo>
                  <a:pt x="644325" y="414290"/>
                </a:lnTo>
                <a:cubicBezTo>
                  <a:pt x="662672" y="417362"/>
                  <a:pt x="679081" y="425915"/>
                  <a:pt x="691685" y="438138"/>
                </a:cubicBezTo>
                <a:cubicBezTo>
                  <a:pt x="707670" y="453638"/>
                  <a:pt x="717565" y="475075"/>
                  <a:pt x="717565" y="498738"/>
                </a:cubicBezTo>
                <a:cubicBezTo>
                  <a:pt x="717565" y="522357"/>
                  <a:pt x="707659" y="543783"/>
                  <a:pt x="691652" y="559294"/>
                </a:cubicBezTo>
                <a:lnTo>
                  <a:pt x="691394" y="559544"/>
                </a:lnTo>
                <a:cubicBezTo>
                  <a:pt x="692379" y="578626"/>
                  <a:pt x="697349" y="595472"/>
                  <a:pt x="706114" y="610017"/>
                </a:cubicBezTo>
                <a:cubicBezTo>
                  <a:pt x="715942" y="626233"/>
                  <a:pt x="730606" y="639888"/>
                  <a:pt x="749914" y="650970"/>
                </a:cubicBezTo>
                <a:cubicBezTo>
                  <a:pt x="754381" y="653532"/>
                  <a:pt x="756877" y="658113"/>
                  <a:pt x="756877" y="662813"/>
                </a:cubicBezTo>
                <a:lnTo>
                  <a:pt x="756910" y="741735"/>
                </a:lnTo>
                <a:cubicBezTo>
                  <a:pt x="756910" y="749344"/>
                  <a:pt x="750541" y="755520"/>
                  <a:pt x="742695" y="755520"/>
                </a:cubicBezTo>
                <a:lnTo>
                  <a:pt x="726800" y="755520"/>
                </a:lnTo>
                <a:lnTo>
                  <a:pt x="726800" y="766049"/>
                </a:lnTo>
                <a:cubicBezTo>
                  <a:pt x="726800" y="777750"/>
                  <a:pt x="721852" y="788398"/>
                  <a:pt x="713882" y="796148"/>
                </a:cubicBezTo>
                <a:lnTo>
                  <a:pt x="713793" y="796235"/>
                </a:lnTo>
                <a:cubicBezTo>
                  <a:pt x="705812" y="803941"/>
                  <a:pt x="694842" y="808728"/>
                  <a:pt x="682786" y="808728"/>
                </a:cubicBezTo>
                <a:lnTo>
                  <a:pt x="67665" y="808728"/>
                </a:lnTo>
                <a:cubicBezTo>
                  <a:pt x="59819" y="808728"/>
                  <a:pt x="53449" y="802552"/>
                  <a:pt x="53449" y="794943"/>
                </a:cubicBezTo>
                <a:lnTo>
                  <a:pt x="53449" y="227964"/>
                </a:lnTo>
                <a:cubicBezTo>
                  <a:pt x="47987" y="224100"/>
                  <a:pt x="42849" y="219834"/>
                  <a:pt x="38081" y="215210"/>
                </a:cubicBezTo>
                <a:cubicBezTo>
                  <a:pt x="14563" y="192405"/>
                  <a:pt x="0" y="160873"/>
                  <a:pt x="0" y="126063"/>
                </a:cubicBezTo>
                <a:cubicBezTo>
                  <a:pt x="0" y="91318"/>
                  <a:pt x="14563" y="59808"/>
                  <a:pt x="38081" y="36981"/>
                </a:cubicBezTo>
                <a:lnTo>
                  <a:pt x="38170" y="36894"/>
                </a:lnTo>
                <a:cubicBezTo>
                  <a:pt x="61710" y="14111"/>
                  <a:pt x="94183" y="0"/>
                  <a:pt x="130002" y="0"/>
                </a:cubicBezTo>
                <a:cubicBezTo>
                  <a:pt x="165900" y="0"/>
                  <a:pt x="198418" y="14122"/>
                  <a:pt x="221935" y="36927"/>
                </a:cubicBezTo>
                <a:cubicBezTo>
                  <a:pt x="226704" y="41551"/>
                  <a:pt x="231103" y="46533"/>
                  <a:pt x="235088" y="51830"/>
                </a:cubicBezTo>
                <a:close/>
                <a:moveTo>
                  <a:pt x="555840" y="648745"/>
                </a:moveTo>
                <a:lnTo>
                  <a:pt x="701133" y="648745"/>
                </a:lnTo>
                <a:cubicBezTo>
                  <a:pt x="693521" y="641126"/>
                  <a:pt x="687006" y="632844"/>
                  <a:pt x="681634" y="623910"/>
                </a:cubicBezTo>
                <a:cubicBezTo>
                  <a:pt x="673194" y="609832"/>
                  <a:pt x="667552" y="594245"/>
                  <a:pt x="664810" y="577171"/>
                </a:cubicBezTo>
                <a:cubicBezTo>
                  <a:pt x="653918" y="581839"/>
                  <a:pt x="641863" y="584422"/>
                  <a:pt x="629192" y="584422"/>
                </a:cubicBezTo>
                <a:cubicBezTo>
                  <a:pt x="615793" y="584422"/>
                  <a:pt x="603077" y="581513"/>
                  <a:pt x="591693" y="576336"/>
                </a:cubicBezTo>
                <a:cubicBezTo>
                  <a:pt x="589063" y="593855"/>
                  <a:pt x="583477" y="609800"/>
                  <a:pt x="574936" y="624138"/>
                </a:cubicBezTo>
                <a:cubicBezTo>
                  <a:pt x="569664" y="632985"/>
                  <a:pt x="563295" y="641191"/>
                  <a:pt x="555840" y="648745"/>
                </a:cubicBezTo>
                <a:close/>
                <a:moveTo>
                  <a:pt x="728479" y="676315"/>
                </a:moveTo>
                <a:lnTo>
                  <a:pt x="528684" y="676315"/>
                </a:lnTo>
                <a:lnTo>
                  <a:pt x="528684" y="727950"/>
                </a:lnTo>
                <a:lnTo>
                  <a:pt x="728479" y="727950"/>
                </a:lnTo>
                <a:lnTo>
                  <a:pt x="728479" y="676315"/>
                </a:lnTo>
                <a:close/>
                <a:moveTo>
                  <a:pt x="565019" y="557590"/>
                </a:moveTo>
                <a:cubicBezTo>
                  <a:pt x="550031" y="542231"/>
                  <a:pt x="540829" y="521499"/>
                  <a:pt x="540829" y="498738"/>
                </a:cubicBezTo>
                <a:cubicBezTo>
                  <a:pt x="540829" y="475075"/>
                  <a:pt x="550725" y="453638"/>
                  <a:pt x="566709" y="438138"/>
                </a:cubicBezTo>
                <a:lnTo>
                  <a:pt x="567571" y="437367"/>
                </a:lnTo>
                <a:cubicBezTo>
                  <a:pt x="580488" y="425167"/>
                  <a:pt x="597256" y="416754"/>
                  <a:pt x="615894" y="414008"/>
                </a:cubicBezTo>
                <a:lnTo>
                  <a:pt x="615894" y="280608"/>
                </a:lnTo>
                <a:lnTo>
                  <a:pt x="408409" y="79400"/>
                </a:lnTo>
                <a:lnTo>
                  <a:pt x="250815" y="79400"/>
                </a:lnTo>
                <a:cubicBezTo>
                  <a:pt x="256747" y="93836"/>
                  <a:pt x="260016" y="109586"/>
                  <a:pt x="260016" y="126063"/>
                </a:cubicBezTo>
                <a:cubicBezTo>
                  <a:pt x="260016" y="160862"/>
                  <a:pt x="245453" y="192405"/>
                  <a:pt x="221935" y="215210"/>
                </a:cubicBezTo>
                <a:cubicBezTo>
                  <a:pt x="198418" y="238015"/>
                  <a:pt x="165889" y="252137"/>
                  <a:pt x="130002" y="252137"/>
                </a:cubicBezTo>
                <a:cubicBezTo>
                  <a:pt x="113010" y="252137"/>
                  <a:pt x="96769" y="248967"/>
                  <a:pt x="81881" y="243214"/>
                </a:cubicBezTo>
                <a:lnTo>
                  <a:pt x="81881" y="781158"/>
                </a:lnTo>
                <a:lnTo>
                  <a:pt x="534427" y="781158"/>
                </a:lnTo>
                <a:cubicBezTo>
                  <a:pt x="532580" y="776447"/>
                  <a:pt x="531572" y="771356"/>
                  <a:pt x="531572" y="766049"/>
                </a:cubicBezTo>
                <a:lnTo>
                  <a:pt x="531572" y="755520"/>
                </a:lnTo>
                <a:lnTo>
                  <a:pt x="514468" y="755520"/>
                </a:lnTo>
                <a:cubicBezTo>
                  <a:pt x="506622" y="755520"/>
                  <a:pt x="500253" y="749344"/>
                  <a:pt x="500253" y="741735"/>
                </a:cubicBezTo>
                <a:lnTo>
                  <a:pt x="500253" y="662813"/>
                </a:lnTo>
                <a:cubicBezTo>
                  <a:pt x="500253" y="657461"/>
                  <a:pt x="503409" y="652816"/>
                  <a:pt x="508010" y="650536"/>
                </a:cubicBezTo>
                <a:cubicBezTo>
                  <a:pt x="526837" y="639595"/>
                  <a:pt x="540964" y="626201"/>
                  <a:pt x="550400" y="610353"/>
                </a:cubicBezTo>
                <a:cubicBezTo>
                  <a:pt x="559411" y="595222"/>
                  <a:pt x="564291" y="577616"/>
                  <a:pt x="565019" y="557590"/>
                </a:cubicBezTo>
                <a:close/>
                <a:moveTo>
                  <a:pt x="560004" y="755520"/>
                </a:moveTo>
                <a:lnTo>
                  <a:pt x="560004" y="766049"/>
                </a:lnTo>
                <a:cubicBezTo>
                  <a:pt x="560004" y="770184"/>
                  <a:pt x="561773" y="773983"/>
                  <a:pt x="564582" y="776708"/>
                </a:cubicBezTo>
                <a:cubicBezTo>
                  <a:pt x="567325" y="779367"/>
                  <a:pt x="571063" y="781049"/>
                  <a:pt x="575171" y="781158"/>
                </a:cubicBezTo>
                <a:cubicBezTo>
                  <a:pt x="611047" y="781158"/>
                  <a:pt x="646911" y="781158"/>
                  <a:pt x="682786" y="781158"/>
                </a:cubicBezTo>
                <a:cubicBezTo>
                  <a:pt x="687085" y="781158"/>
                  <a:pt x="690991" y="779465"/>
                  <a:pt x="693779" y="776762"/>
                </a:cubicBezTo>
                <a:cubicBezTo>
                  <a:pt x="696622" y="774005"/>
                  <a:pt x="698368" y="770217"/>
                  <a:pt x="698368" y="766049"/>
                </a:cubicBezTo>
                <a:lnTo>
                  <a:pt x="698368" y="755520"/>
                </a:lnTo>
                <a:lnTo>
                  <a:pt x="560004" y="755520"/>
                </a:lnTo>
                <a:close/>
                <a:moveTo>
                  <a:pt x="671582" y="457632"/>
                </a:moveTo>
                <a:cubicBezTo>
                  <a:pt x="660746" y="447125"/>
                  <a:pt x="645747" y="440612"/>
                  <a:pt x="629192" y="440612"/>
                </a:cubicBezTo>
                <a:cubicBezTo>
                  <a:pt x="612927" y="440612"/>
                  <a:pt x="598197" y="446854"/>
                  <a:pt x="587462" y="456959"/>
                </a:cubicBezTo>
                <a:lnTo>
                  <a:pt x="586813" y="457632"/>
                </a:lnTo>
                <a:cubicBezTo>
                  <a:pt x="575977" y="468139"/>
                  <a:pt x="569261" y="482684"/>
                  <a:pt x="569261" y="498738"/>
                </a:cubicBezTo>
                <a:cubicBezTo>
                  <a:pt x="569261" y="514509"/>
                  <a:pt x="575697" y="528793"/>
                  <a:pt x="586119" y="539203"/>
                </a:cubicBezTo>
                <a:lnTo>
                  <a:pt x="586813" y="539832"/>
                </a:lnTo>
                <a:cubicBezTo>
                  <a:pt x="597648" y="550339"/>
                  <a:pt x="612647" y="556852"/>
                  <a:pt x="629192" y="556852"/>
                </a:cubicBezTo>
                <a:cubicBezTo>
                  <a:pt x="645747" y="556852"/>
                  <a:pt x="660746" y="550339"/>
                  <a:pt x="671582" y="539832"/>
                </a:cubicBezTo>
                <a:cubicBezTo>
                  <a:pt x="682439" y="529369"/>
                  <a:pt x="689133" y="514824"/>
                  <a:pt x="689133" y="498738"/>
                </a:cubicBezTo>
                <a:cubicBezTo>
                  <a:pt x="689133" y="482684"/>
                  <a:pt x="682417" y="468139"/>
                  <a:pt x="671582" y="457632"/>
                </a:cubicBezTo>
                <a:close/>
                <a:moveTo>
                  <a:pt x="144543" y="737491"/>
                </a:moveTo>
                <a:cubicBezTo>
                  <a:pt x="136696" y="737491"/>
                  <a:pt x="130327" y="731315"/>
                  <a:pt x="130327" y="723706"/>
                </a:cubicBezTo>
                <a:cubicBezTo>
                  <a:pt x="130327" y="716097"/>
                  <a:pt x="136696" y="709921"/>
                  <a:pt x="144543" y="709921"/>
                </a:cubicBezTo>
                <a:lnTo>
                  <a:pt x="458411" y="709921"/>
                </a:lnTo>
                <a:cubicBezTo>
                  <a:pt x="466258" y="709921"/>
                  <a:pt x="472627" y="716097"/>
                  <a:pt x="472627" y="723706"/>
                </a:cubicBezTo>
                <a:cubicBezTo>
                  <a:pt x="472627" y="731315"/>
                  <a:pt x="466258" y="737491"/>
                  <a:pt x="458411" y="737491"/>
                </a:cubicBezTo>
                <a:lnTo>
                  <a:pt x="144543" y="737491"/>
                </a:lnTo>
                <a:close/>
                <a:moveTo>
                  <a:pt x="144543" y="662682"/>
                </a:moveTo>
                <a:cubicBezTo>
                  <a:pt x="136696" y="662682"/>
                  <a:pt x="130327" y="656506"/>
                  <a:pt x="130327" y="648897"/>
                </a:cubicBezTo>
                <a:cubicBezTo>
                  <a:pt x="130327" y="641288"/>
                  <a:pt x="136696" y="635112"/>
                  <a:pt x="144543" y="635112"/>
                </a:cubicBezTo>
                <a:lnTo>
                  <a:pt x="211380" y="635112"/>
                </a:lnTo>
                <a:cubicBezTo>
                  <a:pt x="219226" y="635112"/>
                  <a:pt x="225596" y="641288"/>
                  <a:pt x="225596" y="648897"/>
                </a:cubicBezTo>
                <a:cubicBezTo>
                  <a:pt x="225596" y="656506"/>
                  <a:pt x="219226" y="662682"/>
                  <a:pt x="211380" y="662682"/>
                </a:cubicBezTo>
                <a:lnTo>
                  <a:pt x="144543" y="662682"/>
                </a:lnTo>
                <a:close/>
                <a:moveTo>
                  <a:pt x="270930" y="662682"/>
                </a:moveTo>
                <a:cubicBezTo>
                  <a:pt x="263083" y="662682"/>
                  <a:pt x="256714" y="656506"/>
                  <a:pt x="256714" y="648897"/>
                </a:cubicBezTo>
                <a:cubicBezTo>
                  <a:pt x="256714" y="641288"/>
                  <a:pt x="263083" y="635112"/>
                  <a:pt x="270930" y="635112"/>
                </a:cubicBezTo>
                <a:lnTo>
                  <a:pt x="461265" y="635112"/>
                </a:lnTo>
                <a:cubicBezTo>
                  <a:pt x="469112" y="635112"/>
                  <a:pt x="475481" y="641288"/>
                  <a:pt x="475481" y="648897"/>
                </a:cubicBezTo>
                <a:cubicBezTo>
                  <a:pt x="475481" y="656506"/>
                  <a:pt x="469112" y="662682"/>
                  <a:pt x="461265" y="662682"/>
                </a:cubicBezTo>
                <a:lnTo>
                  <a:pt x="270930" y="662682"/>
                </a:lnTo>
                <a:close/>
                <a:moveTo>
                  <a:pt x="144543" y="587874"/>
                </a:moveTo>
                <a:cubicBezTo>
                  <a:pt x="136696" y="587874"/>
                  <a:pt x="130327" y="581698"/>
                  <a:pt x="130327" y="574089"/>
                </a:cubicBezTo>
                <a:cubicBezTo>
                  <a:pt x="130327" y="566480"/>
                  <a:pt x="136696" y="560304"/>
                  <a:pt x="144543" y="560304"/>
                </a:cubicBezTo>
                <a:lnTo>
                  <a:pt x="372724" y="560304"/>
                </a:lnTo>
                <a:cubicBezTo>
                  <a:pt x="380571" y="560304"/>
                  <a:pt x="386940" y="566480"/>
                  <a:pt x="386940" y="574089"/>
                </a:cubicBezTo>
                <a:cubicBezTo>
                  <a:pt x="386940" y="581698"/>
                  <a:pt x="380571" y="587874"/>
                  <a:pt x="372724" y="587874"/>
                </a:cubicBezTo>
                <a:lnTo>
                  <a:pt x="144543" y="587874"/>
                </a:lnTo>
                <a:close/>
                <a:moveTo>
                  <a:pt x="432285" y="587874"/>
                </a:moveTo>
                <a:cubicBezTo>
                  <a:pt x="424438" y="587874"/>
                  <a:pt x="418069" y="581698"/>
                  <a:pt x="418069" y="574089"/>
                </a:cubicBezTo>
                <a:cubicBezTo>
                  <a:pt x="418069" y="566480"/>
                  <a:pt x="424438" y="560304"/>
                  <a:pt x="432285" y="560304"/>
                </a:cubicBezTo>
                <a:lnTo>
                  <a:pt x="511693" y="560304"/>
                </a:lnTo>
                <a:cubicBezTo>
                  <a:pt x="519539" y="560304"/>
                  <a:pt x="525908" y="566480"/>
                  <a:pt x="525908" y="574089"/>
                </a:cubicBezTo>
                <a:cubicBezTo>
                  <a:pt x="525908" y="581698"/>
                  <a:pt x="519539" y="587874"/>
                  <a:pt x="511693" y="587874"/>
                </a:cubicBezTo>
                <a:lnTo>
                  <a:pt x="432285" y="587874"/>
                </a:lnTo>
                <a:close/>
                <a:moveTo>
                  <a:pt x="144543" y="513076"/>
                </a:moveTo>
                <a:cubicBezTo>
                  <a:pt x="136696" y="513076"/>
                  <a:pt x="130327" y="506900"/>
                  <a:pt x="130327" y="499291"/>
                </a:cubicBezTo>
                <a:cubicBezTo>
                  <a:pt x="130327" y="491682"/>
                  <a:pt x="136696" y="485506"/>
                  <a:pt x="144543" y="485506"/>
                </a:cubicBezTo>
                <a:lnTo>
                  <a:pt x="501282" y="485506"/>
                </a:lnTo>
                <a:cubicBezTo>
                  <a:pt x="509129" y="485506"/>
                  <a:pt x="515498" y="491682"/>
                  <a:pt x="515498" y="499291"/>
                </a:cubicBezTo>
                <a:cubicBezTo>
                  <a:pt x="515498" y="506900"/>
                  <a:pt x="509129" y="513076"/>
                  <a:pt x="501282" y="513076"/>
                </a:cubicBezTo>
                <a:lnTo>
                  <a:pt x="144543" y="513076"/>
                </a:lnTo>
                <a:close/>
                <a:moveTo>
                  <a:pt x="144543" y="438268"/>
                </a:moveTo>
                <a:cubicBezTo>
                  <a:pt x="136696" y="438268"/>
                  <a:pt x="130327" y="432092"/>
                  <a:pt x="130327" y="424483"/>
                </a:cubicBezTo>
                <a:cubicBezTo>
                  <a:pt x="130327" y="416874"/>
                  <a:pt x="136696" y="410698"/>
                  <a:pt x="144543" y="410698"/>
                </a:cubicBezTo>
                <a:lnTo>
                  <a:pt x="244457" y="410698"/>
                </a:lnTo>
                <a:cubicBezTo>
                  <a:pt x="252303" y="410698"/>
                  <a:pt x="258673" y="416874"/>
                  <a:pt x="258673" y="424483"/>
                </a:cubicBezTo>
                <a:cubicBezTo>
                  <a:pt x="258673" y="432092"/>
                  <a:pt x="252303" y="438268"/>
                  <a:pt x="244457" y="438268"/>
                </a:cubicBezTo>
                <a:lnTo>
                  <a:pt x="144543" y="438268"/>
                </a:lnTo>
                <a:close/>
                <a:moveTo>
                  <a:pt x="302204" y="438268"/>
                </a:moveTo>
                <a:cubicBezTo>
                  <a:pt x="294358" y="438268"/>
                  <a:pt x="287989" y="432092"/>
                  <a:pt x="287989" y="424483"/>
                </a:cubicBezTo>
                <a:cubicBezTo>
                  <a:pt x="287989" y="416874"/>
                  <a:pt x="294358" y="410698"/>
                  <a:pt x="302204" y="410698"/>
                </a:cubicBezTo>
                <a:lnTo>
                  <a:pt x="522091" y="410698"/>
                </a:lnTo>
                <a:cubicBezTo>
                  <a:pt x="529938" y="410698"/>
                  <a:pt x="536307" y="416874"/>
                  <a:pt x="536307" y="424483"/>
                </a:cubicBezTo>
                <a:cubicBezTo>
                  <a:pt x="536307" y="432092"/>
                  <a:pt x="529938" y="438268"/>
                  <a:pt x="522091" y="438268"/>
                </a:cubicBezTo>
                <a:lnTo>
                  <a:pt x="302204" y="438268"/>
                </a:lnTo>
                <a:close/>
                <a:moveTo>
                  <a:pt x="144543" y="363470"/>
                </a:moveTo>
                <a:cubicBezTo>
                  <a:pt x="136696" y="363470"/>
                  <a:pt x="130327" y="357294"/>
                  <a:pt x="130327" y="349685"/>
                </a:cubicBezTo>
                <a:cubicBezTo>
                  <a:pt x="130327" y="342076"/>
                  <a:pt x="136696" y="335900"/>
                  <a:pt x="144543" y="335900"/>
                </a:cubicBezTo>
                <a:lnTo>
                  <a:pt x="553254" y="335900"/>
                </a:lnTo>
                <a:cubicBezTo>
                  <a:pt x="561101" y="335900"/>
                  <a:pt x="567470" y="342076"/>
                  <a:pt x="567470" y="349685"/>
                </a:cubicBezTo>
                <a:cubicBezTo>
                  <a:pt x="567470" y="357294"/>
                  <a:pt x="561101" y="363470"/>
                  <a:pt x="553254" y="363470"/>
                </a:cubicBezTo>
                <a:lnTo>
                  <a:pt x="144543" y="363470"/>
                </a:lnTo>
                <a:close/>
                <a:moveTo>
                  <a:pt x="69076" y="126139"/>
                </a:moveTo>
                <a:cubicBezTo>
                  <a:pt x="63535" y="120788"/>
                  <a:pt x="63501" y="112072"/>
                  <a:pt x="69020" y="106699"/>
                </a:cubicBezTo>
                <a:cubicBezTo>
                  <a:pt x="74538" y="101326"/>
                  <a:pt x="83527" y="101293"/>
                  <a:pt x="89067" y="106644"/>
                </a:cubicBezTo>
                <a:lnTo>
                  <a:pt x="119648" y="136299"/>
                </a:lnTo>
                <a:lnTo>
                  <a:pt x="170881" y="86618"/>
                </a:lnTo>
                <a:cubicBezTo>
                  <a:pt x="176422" y="81245"/>
                  <a:pt x="185444" y="81245"/>
                  <a:pt x="190985" y="86618"/>
                </a:cubicBezTo>
                <a:cubicBezTo>
                  <a:pt x="196526" y="91991"/>
                  <a:pt x="196526" y="100740"/>
                  <a:pt x="190985" y="106113"/>
                </a:cubicBezTo>
                <a:lnTo>
                  <a:pt x="129734" y="165508"/>
                </a:lnTo>
                <a:cubicBezTo>
                  <a:pt x="124182" y="170826"/>
                  <a:pt x="115216" y="170848"/>
                  <a:pt x="109686" y="165508"/>
                </a:cubicBezTo>
                <a:lnTo>
                  <a:pt x="69076" y="126139"/>
                </a:lnTo>
                <a:close/>
                <a:moveTo>
                  <a:pt x="201832" y="56421"/>
                </a:moveTo>
                <a:cubicBezTo>
                  <a:pt x="183463" y="38609"/>
                  <a:pt x="158053" y="27570"/>
                  <a:pt x="130002" y="27570"/>
                </a:cubicBezTo>
                <a:cubicBezTo>
                  <a:pt x="101918" y="27570"/>
                  <a:pt x="76508" y="38587"/>
                  <a:pt x="58184" y="56367"/>
                </a:cubicBezTo>
                <a:cubicBezTo>
                  <a:pt x="39793" y="74190"/>
                  <a:pt x="28432" y="98829"/>
                  <a:pt x="28432" y="126063"/>
                </a:cubicBezTo>
                <a:cubicBezTo>
                  <a:pt x="28432" y="153264"/>
                  <a:pt x="39816" y="177903"/>
                  <a:pt x="58184" y="195716"/>
                </a:cubicBezTo>
                <a:cubicBezTo>
                  <a:pt x="76553" y="213528"/>
                  <a:pt x="101962" y="224567"/>
                  <a:pt x="130002" y="224567"/>
                </a:cubicBezTo>
                <a:cubicBezTo>
                  <a:pt x="158042" y="224567"/>
                  <a:pt x="183463" y="213528"/>
                  <a:pt x="201832" y="195716"/>
                </a:cubicBezTo>
                <a:cubicBezTo>
                  <a:pt x="220200" y="177903"/>
                  <a:pt x="231584" y="153253"/>
                  <a:pt x="231584" y="126063"/>
                </a:cubicBezTo>
                <a:cubicBezTo>
                  <a:pt x="231584" y="98873"/>
                  <a:pt x="220200" y="74233"/>
                  <a:pt x="201832" y="56421"/>
                </a:cubicBezTo>
                <a:close/>
                <a:moveTo>
                  <a:pt x="393040" y="118899"/>
                </a:moveTo>
                <a:cubicBezTo>
                  <a:pt x="393040" y="111290"/>
                  <a:pt x="399410" y="105114"/>
                  <a:pt x="407256" y="105114"/>
                </a:cubicBezTo>
                <a:cubicBezTo>
                  <a:pt x="415103" y="105114"/>
                  <a:pt x="421472" y="111290"/>
                  <a:pt x="421472" y="118899"/>
                </a:cubicBezTo>
                <a:lnTo>
                  <a:pt x="421472" y="267941"/>
                </a:lnTo>
                <a:lnTo>
                  <a:pt x="575160" y="267941"/>
                </a:lnTo>
                <a:cubicBezTo>
                  <a:pt x="583007" y="267941"/>
                  <a:pt x="589376" y="274117"/>
                  <a:pt x="589376" y="281726"/>
                </a:cubicBezTo>
                <a:cubicBezTo>
                  <a:pt x="589376" y="289335"/>
                  <a:pt x="583007" y="295511"/>
                  <a:pt x="575160" y="295511"/>
                </a:cubicBezTo>
                <a:lnTo>
                  <a:pt x="407256" y="295511"/>
                </a:lnTo>
                <a:cubicBezTo>
                  <a:pt x="399410" y="295511"/>
                  <a:pt x="393040" y="289335"/>
                  <a:pt x="393040" y="281726"/>
                </a:cubicBezTo>
                <a:lnTo>
                  <a:pt x="393040" y="118899"/>
                </a:lnTo>
                <a:close/>
              </a:path>
            </a:pathLst>
          </a:custGeom>
          <a:solidFill>
            <a:srgbClr val="C00000"/>
          </a:solidFill>
          <a:ln w="111919" cap="flat">
            <a:noFill/>
            <a:prstDash val="solid"/>
            <a:miter/>
          </a:ln>
        </p:spPr>
        <p:txBody>
          <a:bodyPr rtlCol="0" anchor="ctr"/>
          <a:lstStyle/>
          <a:p>
            <a:endParaRPr lang="it-IT" sz="1463"/>
          </a:p>
        </p:txBody>
      </p:sp>
      <p:sp>
        <p:nvSpPr>
          <p:cNvPr id="25" name="Rettangolo con angoli arrotondati 24">
            <a:extLst>
              <a:ext uri="{FF2B5EF4-FFF2-40B4-BE49-F238E27FC236}">
                <a16:creationId xmlns:a16="http://schemas.microsoft.com/office/drawing/2014/main" id="{56345517-B93F-2247-1B88-8CC02DE443E9}"/>
              </a:ext>
            </a:extLst>
          </p:cNvPr>
          <p:cNvSpPr/>
          <p:nvPr/>
        </p:nvSpPr>
        <p:spPr>
          <a:xfrm>
            <a:off x="3591628" y="2942950"/>
            <a:ext cx="2100320" cy="303098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it-IT" sz="813" b="1" dirty="0">
                <a:solidFill>
                  <a:schemeClr val="bg1"/>
                </a:solidFill>
                <a:latin typeface="Satoshi Black" pitchFamily="2" charset="77"/>
              </a:rPr>
              <a:t>Unioni/matrimoni/pubblicazioni/divorzi </a:t>
            </a:r>
          </a:p>
        </p:txBody>
      </p:sp>
      <p:sp>
        <p:nvSpPr>
          <p:cNvPr id="26" name="Rettangolo con angoli arrotondati 25">
            <a:extLst>
              <a:ext uri="{FF2B5EF4-FFF2-40B4-BE49-F238E27FC236}">
                <a16:creationId xmlns:a16="http://schemas.microsoft.com/office/drawing/2014/main" id="{5B98A250-BD5C-00FF-58E3-31B2AFD3A518}"/>
              </a:ext>
            </a:extLst>
          </p:cNvPr>
          <p:cNvSpPr/>
          <p:nvPr/>
        </p:nvSpPr>
        <p:spPr>
          <a:xfrm>
            <a:off x="5824684" y="2942761"/>
            <a:ext cx="1900565" cy="303098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it-IT" sz="853" b="1" dirty="0">
                <a:solidFill>
                  <a:schemeClr val="bg1"/>
                </a:solidFill>
                <a:latin typeface="Satoshi Black" pitchFamily="2" charset="77"/>
              </a:rPr>
              <a:t>Atti di Cittadinanza</a:t>
            </a:r>
          </a:p>
        </p:txBody>
      </p:sp>
      <p:sp>
        <p:nvSpPr>
          <p:cNvPr id="32" name="Rettangolo con angoli arrotondati 11">
            <a:extLst>
              <a:ext uri="{FF2B5EF4-FFF2-40B4-BE49-F238E27FC236}">
                <a16:creationId xmlns:a16="http://schemas.microsoft.com/office/drawing/2014/main" id="{66DE09DA-CF93-104E-9A1D-5119CC51F97F}"/>
              </a:ext>
            </a:extLst>
          </p:cNvPr>
          <p:cNvSpPr/>
          <p:nvPr/>
        </p:nvSpPr>
        <p:spPr>
          <a:xfrm>
            <a:off x="7894647" y="1138293"/>
            <a:ext cx="1898088" cy="303098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it-IT" sz="853" b="1" dirty="0">
                <a:solidFill>
                  <a:schemeClr val="bg1"/>
                </a:solidFill>
                <a:latin typeface="Satoshi Black" pitchFamily="2" charset="77"/>
              </a:rPr>
              <a:t>Altri servizi</a:t>
            </a:r>
          </a:p>
        </p:txBody>
      </p:sp>
      <p:sp>
        <p:nvSpPr>
          <p:cNvPr id="34" name="Rettangolo con angoli arrotondati 25">
            <a:extLst>
              <a:ext uri="{FF2B5EF4-FFF2-40B4-BE49-F238E27FC236}">
                <a16:creationId xmlns:a16="http://schemas.microsoft.com/office/drawing/2014/main" id="{5B98A250-BD5C-00FF-58E3-31B2AFD3A518}"/>
              </a:ext>
            </a:extLst>
          </p:cNvPr>
          <p:cNvSpPr/>
          <p:nvPr/>
        </p:nvSpPr>
        <p:spPr>
          <a:xfrm>
            <a:off x="7813160" y="2942761"/>
            <a:ext cx="1918817" cy="303098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it-IT" sz="853" b="1" dirty="0">
                <a:solidFill>
                  <a:schemeClr val="bg1"/>
                </a:solidFill>
                <a:latin typeface="Satoshi Black" pitchFamily="2" charset="77"/>
              </a:rPr>
              <a:t>Atti di morte</a:t>
            </a:r>
          </a:p>
        </p:txBody>
      </p:sp>
      <p:sp>
        <p:nvSpPr>
          <p:cNvPr id="36" name="Rettangolo con angoli arrotondati 13">
            <a:extLst>
              <a:ext uri="{FF2B5EF4-FFF2-40B4-BE49-F238E27FC236}">
                <a16:creationId xmlns:a16="http://schemas.microsoft.com/office/drawing/2014/main" id="{E848972B-5976-6EC1-5ABF-1EE70EAC2885}"/>
              </a:ext>
            </a:extLst>
          </p:cNvPr>
          <p:cNvSpPr/>
          <p:nvPr/>
        </p:nvSpPr>
        <p:spPr>
          <a:xfrm>
            <a:off x="1547743" y="4655415"/>
            <a:ext cx="1988476" cy="303098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it-IT" sz="853" b="1" dirty="0">
                <a:solidFill>
                  <a:schemeClr val="bg1"/>
                </a:solidFill>
                <a:latin typeface="Satoshi Black" pitchFamily="2" charset="77"/>
              </a:rPr>
              <a:t>Notifiche Atti Comune</a:t>
            </a:r>
          </a:p>
        </p:txBody>
      </p:sp>
      <p:sp>
        <p:nvSpPr>
          <p:cNvPr id="39" name="Rettangolo con angoli arrotondati 13">
            <a:extLst>
              <a:ext uri="{FF2B5EF4-FFF2-40B4-BE49-F238E27FC236}">
                <a16:creationId xmlns:a16="http://schemas.microsoft.com/office/drawing/2014/main" id="{E848972B-5976-6EC1-5ABF-1EE70EAC2885}"/>
              </a:ext>
            </a:extLst>
          </p:cNvPr>
          <p:cNvSpPr/>
          <p:nvPr/>
        </p:nvSpPr>
        <p:spPr>
          <a:xfrm>
            <a:off x="3663766" y="4666735"/>
            <a:ext cx="1988476" cy="303098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it-IT" sz="853" b="1" dirty="0">
                <a:solidFill>
                  <a:schemeClr val="bg1"/>
                </a:solidFill>
                <a:latin typeface="Satoshi Black" pitchFamily="2" charset="77"/>
              </a:rPr>
              <a:t>Notifiche conto terzi</a:t>
            </a:r>
          </a:p>
        </p:txBody>
      </p:sp>
      <p:sp>
        <p:nvSpPr>
          <p:cNvPr id="43" name="Rectangle 7">
            <a:extLst>
              <a:ext uri="{FF2B5EF4-FFF2-40B4-BE49-F238E27FC236}">
                <a16:creationId xmlns:a16="http://schemas.microsoft.com/office/drawing/2014/main" id="{FDF103B3-1E44-2B40-9696-FD3633793737}"/>
              </a:ext>
            </a:extLst>
          </p:cNvPr>
          <p:cNvSpPr/>
          <p:nvPr/>
        </p:nvSpPr>
        <p:spPr>
          <a:xfrm>
            <a:off x="10395" y="17285"/>
            <a:ext cx="9906000" cy="878032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7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9" name="Immagine 15">
            <a:extLst>
              <a:ext uri="{FF2B5EF4-FFF2-40B4-BE49-F238E27FC236}">
                <a16:creationId xmlns:a16="http://schemas.microsoft.com/office/drawing/2014/main" id="{A264F881-3CBA-3D48-BA40-354C3077F6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646" y="33462"/>
            <a:ext cx="634260" cy="845678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526484" y="-20268"/>
            <a:ext cx="7805775" cy="1179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950" b="1" i="1" dirty="0">
                <a:solidFill>
                  <a:schemeClr val="bg1"/>
                </a:solidFill>
                <a:latin typeface="Helvetica-Bold"/>
              </a:rPr>
              <a:t>                      </a:t>
            </a:r>
            <a:r>
              <a:rPr lang="it-IT" sz="28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Area Servizi al Cittadino</a:t>
            </a:r>
          </a:p>
          <a:p>
            <a:r>
              <a:rPr lang="it-IT" sz="2800" b="1" i="1" dirty="0">
                <a:solidFill>
                  <a:schemeClr val="bg1"/>
                </a:solidFill>
              </a:rPr>
              <a:t>P</a:t>
            </a:r>
            <a:r>
              <a:rPr lang="it" sz="2800" b="1" i="1" dirty="0">
                <a:solidFill>
                  <a:schemeClr val="bg1"/>
                </a:solidFill>
              </a:rPr>
              <a:t>erformance dei principali servizi anni 2022/2024</a:t>
            </a:r>
            <a:endParaRPr lang="en-US" sz="2800" dirty="0">
              <a:solidFill>
                <a:prstClr val="white"/>
              </a:solidFill>
            </a:endParaRPr>
          </a:p>
          <a:p>
            <a:endParaRPr lang="it-IT" sz="1463" dirty="0"/>
          </a:p>
        </p:txBody>
      </p:sp>
      <p:sp>
        <p:nvSpPr>
          <p:cNvPr id="44" name="Rettangolo con angoli arrotondati 13">
            <a:extLst>
              <a:ext uri="{FF2B5EF4-FFF2-40B4-BE49-F238E27FC236}">
                <a16:creationId xmlns:a16="http://schemas.microsoft.com/office/drawing/2014/main" id="{E848972B-5976-6EC1-5ABF-1EE70EAC2885}"/>
              </a:ext>
            </a:extLst>
          </p:cNvPr>
          <p:cNvSpPr/>
          <p:nvPr/>
        </p:nvSpPr>
        <p:spPr>
          <a:xfrm>
            <a:off x="5824518" y="4676890"/>
            <a:ext cx="1988476" cy="303098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it-IT" sz="853" b="1" dirty="0">
                <a:solidFill>
                  <a:schemeClr val="bg1"/>
                </a:solidFill>
                <a:latin typeface="Satoshi Black" pitchFamily="2" charset="77"/>
              </a:rPr>
              <a:t>Accertamenti Anagrafici </a:t>
            </a:r>
          </a:p>
        </p:txBody>
      </p:sp>
      <p:sp>
        <p:nvSpPr>
          <p:cNvPr id="45" name="Rettangolo con angoli arrotondati 25">
            <a:extLst>
              <a:ext uri="{FF2B5EF4-FFF2-40B4-BE49-F238E27FC236}">
                <a16:creationId xmlns:a16="http://schemas.microsoft.com/office/drawing/2014/main" id="{5B98A250-BD5C-00FF-58E3-31B2AFD3A518}"/>
              </a:ext>
            </a:extLst>
          </p:cNvPr>
          <p:cNvSpPr/>
          <p:nvPr/>
        </p:nvSpPr>
        <p:spPr>
          <a:xfrm>
            <a:off x="7895812" y="4659182"/>
            <a:ext cx="1828426" cy="303098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it-IT" sz="853" b="1" dirty="0">
                <a:solidFill>
                  <a:schemeClr val="bg1"/>
                </a:solidFill>
                <a:latin typeface="Satoshi Black" pitchFamily="2" charset="77"/>
              </a:rPr>
              <a:t>Altri servizi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9214195" y="494178"/>
            <a:ext cx="508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solidFill>
                  <a:schemeClr val="bg1"/>
                </a:solidFill>
              </a:rPr>
              <a:t>(1/2)</a:t>
            </a:r>
          </a:p>
        </p:txBody>
      </p:sp>
      <p:sp>
        <p:nvSpPr>
          <p:cNvPr id="47" name="Rettangolo con angoli arrotondati 2">
            <a:extLst>
              <a:ext uri="{FF2B5EF4-FFF2-40B4-BE49-F238E27FC236}">
                <a16:creationId xmlns:a16="http://schemas.microsoft.com/office/drawing/2014/main" id="{4C241C14-ABF3-0E3D-04BA-07EA46A6A8D3}"/>
              </a:ext>
            </a:extLst>
          </p:cNvPr>
          <p:cNvSpPr/>
          <p:nvPr/>
        </p:nvSpPr>
        <p:spPr>
          <a:xfrm>
            <a:off x="140635" y="4996008"/>
            <a:ext cx="1118636" cy="874270"/>
          </a:xfrm>
          <a:prstGeom prst="roundRect">
            <a:avLst/>
          </a:prstGeom>
          <a:pattFill prst="pct5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00000"/>
              </a:lnSpc>
            </a:pPr>
            <a:r>
              <a:rPr lang="it-IT" sz="1300" b="1" spc="-8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Messi Civici</a:t>
            </a:r>
            <a:endParaRPr lang="it-IT" sz="13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8" name="Immagine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160" y="5099777"/>
            <a:ext cx="509316" cy="419548"/>
          </a:xfrm>
          <a:prstGeom prst="rect">
            <a:avLst/>
          </a:prstGeom>
        </p:spPr>
      </p:pic>
      <p:graphicFrame>
        <p:nvGraphicFramePr>
          <p:cNvPr id="16" name="Tabel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27465"/>
              </p:ext>
            </p:extLst>
          </p:nvPr>
        </p:nvGraphicFramePr>
        <p:xfrm>
          <a:off x="1526484" y="1613553"/>
          <a:ext cx="1928084" cy="10337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1315">
                  <a:extLst>
                    <a:ext uri="{9D8B030D-6E8A-4147-A177-3AD203B41FA5}">
                      <a16:colId xmlns:a16="http://schemas.microsoft.com/office/drawing/2014/main" val="327755853"/>
                    </a:ext>
                  </a:extLst>
                </a:gridCol>
                <a:gridCol w="511315">
                  <a:extLst>
                    <a:ext uri="{9D8B030D-6E8A-4147-A177-3AD203B41FA5}">
                      <a16:colId xmlns:a16="http://schemas.microsoft.com/office/drawing/2014/main" val="2368207303"/>
                    </a:ext>
                  </a:extLst>
                </a:gridCol>
                <a:gridCol w="905454">
                  <a:extLst>
                    <a:ext uri="{9D8B030D-6E8A-4147-A177-3AD203B41FA5}">
                      <a16:colId xmlns:a16="http://schemas.microsoft.com/office/drawing/2014/main" val="2774964018"/>
                    </a:ext>
                  </a:extLst>
                </a:gridCol>
              </a:tblGrid>
              <a:tr h="32716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u="none" strike="noStrike" dirty="0">
                          <a:effectLst/>
                        </a:rPr>
                        <a:t>Anno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9" marR="7739" marT="773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u="none" strike="noStrike" dirty="0">
                          <a:effectLst/>
                        </a:rPr>
                        <a:t>Numero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9" marR="7739" marT="773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dirty="0">
                          <a:effectLst/>
                        </a:rPr>
                        <a:t>Tempo medio appuntamento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9" marR="7739" marT="7739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43660"/>
                  </a:ext>
                </a:extLst>
              </a:tr>
              <a:tr h="172194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u="none" strike="noStrike" dirty="0">
                          <a:effectLst/>
                        </a:rPr>
                        <a:t>2022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9" marR="7739" marT="7739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effectLst/>
                        </a:rPr>
                        <a:t>187.243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9" marR="7739" marT="7739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effectLst/>
                        </a:rPr>
                        <a:t>67 gg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9" marR="7739" marT="7739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0810255"/>
                  </a:ext>
                </a:extLst>
              </a:tr>
              <a:tr h="172194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7739" marR="7739" marT="7739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195.298</a:t>
                      </a:r>
                    </a:p>
                  </a:txBody>
                  <a:tcPr marL="7739" marR="7739" marT="7739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gg</a:t>
                      </a:r>
                    </a:p>
                  </a:txBody>
                  <a:tcPr marL="7739" marR="7739" marT="7739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1385359"/>
                  </a:ext>
                </a:extLst>
              </a:tr>
              <a:tr h="151843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u="none" strike="noStrike" dirty="0">
                          <a:effectLst/>
                        </a:rPr>
                        <a:t>2024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9" marR="7739" marT="7739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effectLst/>
                        </a:rPr>
                        <a:t>213.276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9" marR="7739" marT="7739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effectLst/>
                        </a:rPr>
                        <a:t> 15gg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9" marR="7739" marT="7739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428663"/>
                  </a:ext>
                </a:extLst>
              </a:tr>
              <a:tr h="21038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dirty="0">
                          <a:effectLst/>
                        </a:rPr>
                        <a:t>Miglioramento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9" marR="7739" marT="7739" marB="0" anchor="b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dirty="0">
                          <a:effectLst/>
                        </a:rPr>
                        <a:t>77,61%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9" marR="7739" marT="7739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869566"/>
                  </a:ext>
                </a:extLst>
              </a:tr>
            </a:tbl>
          </a:graphicData>
        </a:graphic>
      </p:graphicFrame>
      <p:graphicFrame>
        <p:nvGraphicFramePr>
          <p:cNvPr id="24" name="Tabel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176306"/>
              </p:ext>
            </p:extLst>
          </p:nvPr>
        </p:nvGraphicFramePr>
        <p:xfrm>
          <a:off x="8023412" y="1638511"/>
          <a:ext cx="1651764" cy="10294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9445">
                  <a:extLst>
                    <a:ext uri="{9D8B030D-6E8A-4147-A177-3AD203B41FA5}">
                      <a16:colId xmlns:a16="http://schemas.microsoft.com/office/drawing/2014/main" val="3728127331"/>
                    </a:ext>
                  </a:extLst>
                </a:gridCol>
                <a:gridCol w="782319">
                  <a:extLst>
                    <a:ext uri="{9D8B030D-6E8A-4147-A177-3AD203B41FA5}">
                      <a16:colId xmlns:a16="http://schemas.microsoft.com/office/drawing/2014/main" val="44804525"/>
                    </a:ext>
                  </a:extLst>
                </a:gridCol>
              </a:tblGrid>
              <a:tr h="36958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u="none" strike="noStrike" dirty="0">
                          <a:effectLst/>
                        </a:rPr>
                        <a:t>Anno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9" marR="7739" marT="773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u="none" strike="noStrike" dirty="0">
                          <a:effectLst/>
                        </a:rPr>
                        <a:t>Numero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9" marR="7739" marT="7739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422684"/>
                  </a:ext>
                </a:extLst>
              </a:tr>
              <a:tr h="164968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effectLst/>
                        </a:rPr>
                        <a:t>2022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9" marR="7739" marT="7739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effectLst/>
                        </a:rPr>
                        <a:t>25.639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9" marR="7739" marT="7739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268821"/>
                  </a:ext>
                </a:extLst>
              </a:tr>
              <a:tr h="164968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7739" marR="7739" marT="7739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26.905</a:t>
                      </a:r>
                    </a:p>
                  </a:txBody>
                  <a:tcPr marL="7739" marR="7739" marT="7739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4924489"/>
                  </a:ext>
                </a:extLst>
              </a:tr>
              <a:tr h="164968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effectLst/>
                        </a:rPr>
                        <a:t>2024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9" marR="7739" marT="7739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effectLst/>
                        </a:rPr>
                        <a:t>26.177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9" marR="7739" marT="7739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269314"/>
                  </a:ext>
                </a:extLst>
              </a:tr>
              <a:tr h="16496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Aumento</a:t>
                      </a:r>
                      <a:r>
                        <a:rPr lang="it-IT" sz="900" b="1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2,10%</a:t>
                      </a:r>
                      <a:endParaRPr lang="it-IT" sz="9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9" marR="7739" marT="7739" marB="0" anchor="b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3303553"/>
                  </a:ext>
                </a:extLst>
              </a:tr>
            </a:tbl>
          </a:graphicData>
        </a:graphic>
      </p:graphicFrame>
      <p:graphicFrame>
        <p:nvGraphicFramePr>
          <p:cNvPr id="49" name="Tabella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002868"/>
              </p:ext>
            </p:extLst>
          </p:nvPr>
        </p:nvGraphicFramePr>
        <p:xfrm>
          <a:off x="5862481" y="1621357"/>
          <a:ext cx="1867694" cy="10722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5300">
                  <a:extLst>
                    <a:ext uri="{9D8B030D-6E8A-4147-A177-3AD203B41FA5}">
                      <a16:colId xmlns:a16="http://schemas.microsoft.com/office/drawing/2014/main" val="238989163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501249767"/>
                    </a:ext>
                  </a:extLst>
                </a:gridCol>
                <a:gridCol w="877094">
                  <a:extLst>
                    <a:ext uri="{9D8B030D-6E8A-4147-A177-3AD203B41FA5}">
                      <a16:colId xmlns:a16="http://schemas.microsoft.com/office/drawing/2014/main" val="1602157843"/>
                    </a:ext>
                  </a:extLst>
                </a:gridCol>
              </a:tblGrid>
              <a:tr h="33478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u="none" strike="noStrike" dirty="0">
                          <a:effectLst/>
                        </a:rPr>
                        <a:t>Anno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9" marR="7739" marT="773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u="none" strike="noStrike" dirty="0">
                          <a:effectLst/>
                        </a:rPr>
                        <a:t>Numero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9" marR="7739" marT="773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dirty="0">
                          <a:effectLst/>
                        </a:rPr>
                        <a:t>Tempo medio iscrizione/variazione 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9" marR="7739" marT="7739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328505"/>
                  </a:ext>
                </a:extLst>
              </a:tr>
              <a:tr h="167393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effectLst/>
                        </a:rPr>
                        <a:t>2022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9" marR="7739" marT="7739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effectLst/>
                        </a:rPr>
                        <a:t>96.201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9" marR="7739" marT="7739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>
                          <a:effectLst/>
                        </a:rPr>
                        <a:t>130 gg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9" marR="7739" marT="7739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555094"/>
                  </a:ext>
                </a:extLst>
              </a:tr>
              <a:tr h="167393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7739" marR="7739" marT="7739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86.066</a:t>
                      </a:r>
                    </a:p>
                  </a:txBody>
                  <a:tcPr marL="7739" marR="7739" marT="7739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 gg</a:t>
                      </a:r>
                    </a:p>
                  </a:txBody>
                  <a:tcPr marL="7739" marR="7739" marT="7739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380898"/>
                  </a:ext>
                </a:extLst>
              </a:tr>
              <a:tr h="150825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effectLst/>
                        </a:rPr>
                        <a:t>2024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9" marR="7739" marT="7739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effectLst/>
                        </a:rPr>
                        <a:t>85.009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9" marR="7739" marT="7739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>
                          <a:effectLst/>
                        </a:rPr>
                        <a:t>11 gg.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9" marR="7739" marT="7739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139237"/>
                  </a:ext>
                </a:extLst>
              </a:tr>
              <a:tr h="16739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dirty="0">
                          <a:effectLst/>
                        </a:rPr>
                        <a:t>Miglioramento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9" marR="7739" marT="7739" marB="0" anchor="b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dirty="0">
                          <a:effectLst/>
                        </a:rPr>
                        <a:t>91,54%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9" marR="7739" marT="7739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116877"/>
                  </a:ext>
                </a:extLst>
              </a:tr>
            </a:tbl>
          </a:graphicData>
        </a:graphic>
      </p:graphicFrame>
      <p:pic>
        <p:nvPicPr>
          <p:cNvPr id="50" name="Immagine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614" y="1701580"/>
            <a:ext cx="526256" cy="379214"/>
          </a:xfrm>
          <a:prstGeom prst="rect">
            <a:avLst/>
          </a:prstGeom>
        </p:spPr>
      </p:pic>
      <p:sp>
        <p:nvSpPr>
          <p:cNvPr id="51" name="Segnaposto numero diapositiva 50"/>
          <p:cNvSpPr>
            <a:spLocks noGrp="1"/>
          </p:cNvSpPr>
          <p:nvPr>
            <p:ph type="sldNum" sz="quarter" idx="7"/>
          </p:nvPr>
        </p:nvSpPr>
        <p:spPr>
          <a:xfrm>
            <a:off x="7239668" y="6356352"/>
            <a:ext cx="2228850" cy="365125"/>
          </a:xfrm>
        </p:spPr>
        <p:txBody>
          <a:bodyPr/>
          <a:lstStyle/>
          <a:p>
            <a:pPr marL="56753">
              <a:lnSpc>
                <a:spcPts val="853"/>
              </a:lnSpc>
            </a:pPr>
            <a:fld id="{81D60167-4931-47E6-BA6A-407CBD079E47}" type="slidenum">
              <a:rPr lang="it-IT" spc="-41"/>
              <a:pPr marL="56753">
                <a:lnSpc>
                  <a:spcPts val="853"/>
                </a:lnSpc>
              </a:pPr>
              <a:t>9</a:t>
            </a:fld>
            <a:endParaRPr lang="it-IT" spc="-41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18665"/>
              </p:ext>
            </p:extLst>
          </p:nvPr>
        </p:nvGraphicFramePr>
        <p:xfrm>
          <a:off x="1494583" y="3333761"/>
          <a:ext cx="1867695" cy="9510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0086">
                  <a:extLst>
                    <a:ext uri="{9D8B030D-6E8A-4147-A177-3AD203B41FA5}">
                      <a16:colId xmlns:a16="http://schemas.microsoft.com/office/drawing/2014/main" val="350678128"/>
                    </a:ext>
                  </a:extLst>
                </a:gridCol>
                <a:gridCol w="433089">
                  <a:extLst>
                    <a:ext uri="{9D8B030D-6E8A-4147-A177-3AD203B41FA5}">
                      <a16:colId xmlns:a16="http://schemas.microsoft.com/office/drawing/2014/main" val="3935189696"/>
                    </a:ext>
                  </a:extLst>
                </a:gridCol>
                <a:gridCol w="604520">
                  <a:extLst>
                    <a:ext uri="{9D8B030D-6E8A-4147-A177-3AD203B41FA5}">
                      <a16:colId xmlns:a16="http://schemas.microsoft.com/office/drawing/2014/main" val="3699043363"/>
                    </a:ext>
                  </a:extLst>
                </a:gridCol>
              </a:tblGrid>
              <a:tr h="287772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1" u="none" strike="noStrike" dirty="0">
                          <a:effectLst/>
                        </a:rPr>
                        <a:t>Anno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9" marR="7739" marT="773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Numero</a:t>
                      </a:r>
                      <a:endParaRPr lang="it-IT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9" marR="7739" marT="773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it-IT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9" marR="7739" marT="7739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584386"/>
                  </a:ext>
                </a:extLst>
              </a:tr>
              <a:tr h="165812"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u="none" strike="noStrike">
                          <a:effectLst/>
                        </a:rPr>
                        <a:t>2022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9" marR="7739" marT="7739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u="none" strike="noStrike" dirty="0">
                          <a:effectLst/>
                        </a:rPr>
                        <a:t>15.492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9" marR="7739" marT="7739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9" marR="7739" marT="7739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414596"/>
                  </a:ext>
                </a:extLst>
              </a:tr>
              <a:tr h="165812"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7739" marR="7739" marT="7739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14.047</a:t>
                      </a:r>
                    </a:p>
                  </a:txBody>
                  <a:tcPr marL="7739" marR="7739" marT="7739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9" marR="7739" marT="7739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880821"/>
                  </a:ext>
                </a:extLst>
              </a:tr>
              <a:tr h="165812"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u="none" strike="noStrike" dirty="0">
                          <a:effectLst/>
                        </a:rPr>
                        <a:t>2024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9" marR="7739" marT="7739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u="none" strike="noStrike" dirty="0">
                          <a:effectLst/>
                        </a:rPr>
                        <a:t>15.366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9" marR="7739" marT="7739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9" marR="7739" marT="7739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813039"/>
                  </a:ext>
                </a:extLst>
              </a:tr>
              <a:tr h="165812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it-IT" sz="900" b="1" u="none" strike="noStrike" dirty="0">
                          <a:effectLst/>
                        </a:rPr>
                        <a:t>Decremento 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9" marR="7739" marT="7739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b="1" u="none" strike="noStrike" dirty="0">
                          <a:effectLst/>
                        </a:rPr>
                        <a:t>0,81%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9" marR="7739" marT="7739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648858"/>
                  </a:ext>
                </a:extLst>
              </a:tr>
            </a:tbl>
          </a:graphicData>
        </a:graphic>
      </p:graphicFrame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023486"/>
              </p:ext>
            </p:extLst>
          </p:nvPr>
        </p:nvGraphicFramePr>
        <p:xfrm>
          <a:off x="3690130" y="3339856"/>
          <a:ext cx="1866986" cy="9321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9772">
                  <a:extLst>
                    <a:ext uri="{9D8B030D-6E8A-4147-A177-3AD203B41FA5}">
                      <a16:colId xmlns:a16="http://schemas.microsoft.com/office/drawing/2014/main" val="2312346810"/>
                    </a:ext>
                  </a:extLst>
                </a:gridCol>
                <a:gridCol w="432924">
                  <a:extLst>
                    <a:ext uri="{9D8B030D-6E8A-4147-A177-3AD203B41FA5}">
                      <a16:colId xmlns:a16="http://schemas.microsoft.com/office/drawing/2014/main" val="3935516479"/>
                    </a:ext>
                  </a:extLst>
                </a:gridCol>
                <a:gridCol w="604290">
                  <a:extLst>
                    <a:ext uri="{9D8B030D-6E8A-4147-A177-3AD203B41FA5}">
                      <a16:colId xmlns:a16="http://schemas.microsoft.com/office/drawing/2014/main" val="3743536392"/>
                    </a:ext>
                  </a:extLst>
                </a:gridCol>
              </a:tblGrid>
              <a:tr h="280154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1" u="none" strike="noStrike" dirty="0">
                          <a:effectLst/>
                        </a:rPr>
                        <a:t>Anno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9" marR="7739" marT="773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1" u="none" strike="noStrike" dirty="0">
                          <a:effectLst/>
                        </a:rPr>
                        <a:t>Numero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9" marR="7739" marT="773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b="1" u="none" strike="noStrike" dirty="0">
                          <a:effectLst/>
                        </a:rPr>
                        <a:t>Attesa media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9" marR="7739" marT="7739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3846569"/>
                  </a:ext>
                </a:extLst>
              </a:tr>
              <a:tr h="162520"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u="none" strike="noStrike">
                          <a:effectLst/>
                        </a:rPr>
                        <a:t>2022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9" marR="7739" marT="7739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u="none" strike="noStrike">
                          <a:effectLst/>
                        </a:rPr>
                        <a:t>14.992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9" marR="7739" marT="7739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u="none" strike="noStrike">
                          <a:effectLst/>
                        </a:rPr>
                        <a:t>136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9" marR="7739" marT="7739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829533"/>
                  </a:ext>
                </a:extLst>
              </a:tr>
              <a:tr h="162520"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7739" marR="7739" marT="7739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16.327</a:t>
                      </a:r>
                    </a:p>
                  </a:txBody>
                  <a:tcPr marL="7739" marR="7739" marT="7739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(*)</a:t>
                      </a:r>
                    </a:p>
                  </a:txBody>
                  <a:tcPr marL="7739" marR="7739" marT="7739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1438634"/>
                  </a:ext>
                </a:extLst>
              </a:tr>
              <a:tr h="162520"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u="none" strike="noStrike" dirty="0">
                          <a:effectLst/>
                        </a:rPr>
                        <a:t>2024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9" marR="7739" marT="7739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u="none" strike="noStrike" dirty="0">
                          <a:effectLst/>
                        </a:rPr>
                        <a:t>14.328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9" marR="7739" marT="7739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u="none" strike="noStrike" dirty="0">
                          <a:effectLst/>
                        </a:rPr>
                        <a:t>0 (*)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9" marR="7739" marT="7739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575478"/>
                  </a:ext>
                </a:extLst>
              </a:tr>
              <a:tr h="162520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it-IT" sz="9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Miglioramento</a:t>
                      </a:r>
                      <a:endParaRPr lang="it-IT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9" marR="7739" marT="7739" marB="0" anchor="b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it-IT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9" marR="7739" marT="7739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273129"/>
                  </a:ext>
                </a:extLst>
              </a:tr>
            </a:tbl>
          </a:graphicData>
        </a:graphic>
      </p:graphicFrame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373860"/>
              </p:ext>
            </p:extLst>
          </p:nvPr>
        </p:nvGraphicFramePr>
        <p:xfrm>
          <a:off x="5945743" y="3354545"/>
          <a:ext cx="1643065" cy="9302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9728">
                  <a:extLst>
                    <a:ext uri="{9D8B030D-6E8A-4147-A177-3AD203B41FA5}">
                      <a16:colId xmlns:a16="http://schemas.microsoft.com/office/drawing/2014/main" val="641909234"/>
                    </a:ext>
                  </a:extLst>
                </a:gridCol>
                <a:gridCol w="563337">
                  <a:extLst>
                    <a:ext uri="{9D8B030D-6E8A-4147-A177-3AD203B41FA5}">
                      <a16:colId xmlns:a16="http://schemas.microsoft.com/office/drawing/2014/main" val="1992587224"/>
                    </a:ext>
                  </a:extLst>
                </a:gridCol>
              </a:tblGrid>
              <a:tr h="280154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1" u="none" strike="noStrike" dirty="0">
                          <a:effectLst/>
                        </a:rPr>
                        <a:t>Anno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9" marR="7739" marT="773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1" u="none" strike="noStrike" dirty="0">
                          <a:effectLst/>
                        </a:rPr>
                        <a:t>Numero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9" marR="7739" marT="7739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815207"/>
                  </a:ext>
                </a:extLst>
              </a:tr>
              <a:tr h="162520"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u="none" strike="noStrike" dirty="0">
                          <a:effectLst/>
                        </a:rPr>
                        <a:t>2022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9" marR="7739" marT="773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u="none" strike="noStrike" dirty="0">
                          <a:effectLst/>
                        </a:rPr>
                        <a:t>7.445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9" marR="7739" marT="7739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007855"/>
                  </a:ext>
                </a:extLst>
              </a:tr>
              <a:tr h="162520"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7739" marR="7739" marT="773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9.462</a:t>
                      </a:r>
                    </a:p>
                  </a:txBody>
                  <a:tcPr marL="7739" marR="7739" marT="7739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573206"/>
                  </a:ext>
                </a:extLst>
              </a:tr>
              <a:tr h="162520"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u="none" strike="noStrike" dirty="0">
                          <a:effectLst/>
                        </a:rPr>
                        <a:t>2024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9" marR="7739" marT="773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u="none" strike="noStrike" dirty="0">
                          <a:effectLst/>
                        </a:rPr>
                        <a:t>9.996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9" marR="7739" marT="7739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652727"/>
                  </a:ext>
                </a:extLst>
              </a:tr>
              <a:tr h="162520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it-IT" sz="90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Aumento</a:t>
                      </a:r>
                      <a:r>
                        <a:rPr lang="it-IT" sz="900" b="1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34,26%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9" marR="7739" marT="7739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8677653"/>
                  </a:ext>
                </a:extLst>
              </a:tr>
            </a:tbl>
          </a:graphicData>
        </a:graphic>
      </p:graphicFrame>
      <p:graphicFrame>
        <p:nvGraphicFramePr>
          <p:cNvPr id="13" name="Tabel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764338"/>
              </p:ext>
            </p:extLst>
          </p:nvPr>
        </p:nvGraphicFramePr>
        <p:xfrm>
          <a:off x="7941668" y="3348194"/>
          <a:ext cx="1713320" cy="9569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9909">
                  <a:extLst>
                    <a:ext uri="{9D8B030D-6E8A-4147-A177-3AD203B41FA5}">
                      <a16:colId xmlns:a16="http://schemas.microsoft.com/office/drawing/2014/main" val="2447554273"/>
                    </a:ext>
                  </a:extLst>
                </a:gridCol>
                <a:gridCol w="873411">
                  <a:extLst>
                    <a:ext uri="{9D8B030D-6E8A-4147-A177-3AD203B41FA5}">
                      <a16:colId xmlns:a16="http://schemas.microsoft.com/office/drawing/2014/main" val="3227544898"/>
                    </a:ext>
                  </a:extLst>
                </a:gridCol>
              </a:tblGrid>
              <a:tr h="278754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1" u="none" strike="noStrike" dirty="0">
                          <a:effectLst/>
                        </a:rPr>
                        <a:t>Anno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9" marR="7739" marT="773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1" u="none" strike="noStrike" dirty="0">
                          <a:effectLst/>
                        </a:rPr>
                        <a:t>Numero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9" marR="7739" marT="7739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2595665"/>
                  </a:ext>
                </a:extLst>
              </a:tr>
              <a:tr h="162520"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u="none" strike="noStrike" dirty="0">
                          <a:effectLst/>
                        </a:rPr>
                        <a:t>2022 (*)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9" marR="7739" marT="7739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u="none" strike="noStrike" dirty="0">
                          <a:effectLst/>
                        </a:rPr>
                        <a:t>20.279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9" marR="7739" marT="7739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291522"/>
                  </a:ext>
                </a:extLst>
              </a:tr>
              <a:tr h="162520"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7739" marR="7739" marT="7739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18.742</a:t>
                      </a:r>
                    </a:p>
                  </a:txBody>
                  <a:tcPr marL="7739" marR="7739" marT="7739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5766828"/>
                  </a:ext>
                </a:extLst>
              </a:tr>
              <a:tr h="190642"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u="none" strike="noStrike" dirty="0">
                          <a:effectLst/>
                        </a:rPr>
                        <a:t>2024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9" marR="7739" marT="7739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u="none" strike="noStrike" dirty="0">
                          <a:effectLst/>
                        </a:rPr>
                        <a:t>18.271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9" marR="7739" marT="7739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476195"/>
                  </a:ext>
                </a:extLst>
              </a:tr>
              <a:tr h="162520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it-IT" sz="9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Decremento 2,51 % </a:t>
                      </a:r>
                      <a:endParaRPr lang="it-IT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9" marR="7739" marT="7739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4250077"/>
                  </a:ext>
                </a:extLst>
              </a:tr>
            </a:tbl>
          </a:graphicData>
        </a:graphic>
      </p:graphicFrame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D7219ABA-A71D-E76B-0CBF-67C91979EFD2}"/>
              </a:ext>
            </a:extLst>
          </p:cNvPr>
          <p:cNvSpPr txBox="1"/>
          <p:nvPr/>
        </p:nvSpPr>
        <p:spPr>
          <a:xfrm>
            <a:off x="-50377" y="6448347"/>
            <a:ext cx="9518895" cy="442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1138" i="1" dirty="0"/>
              <a:t>A fronte di un sostanziale </a:t>
            </a:r>
            <a:r>
              <a:rPr lang="it-IT" sz="1138" b="1" i="1" dirty="0"/>
              <a:t>aumento </a:t>
            </a:r>
            <a:r>
              <a:rPr lang="it-IT" sz="1138" i="1" dirty="0"/>
              <a:t>di tutti i </a:t>
            </a:r>
            <a:r>
              <a:rPr lang="it-IT" sz="1138" b="1" i="1" dirty="0"/>
              <a:t>serviz</a:t>
            </a:r>
            <a:r>
              <a:rPr lang="it-IT" sz="1138" i="1" dirty="0"/>
              <a:t>i e di una riduzione del personale assegnato si è registrata una </a:t>
            </a:r>
            <a:r>
              <a:rPr lang="it-IT" sz="1138" b="1" i="1" dirty="0"/>
              <a:t>significativa riduzione dei tempi per appuntamenti</a:t>
            </a:r>
            <a:r>
              <a:rPr lang="it-IT" sz="1138" i="1" dirty="0"/>
              <a:t> pratiche </a:t>
            </a:r>
          </a:p>
        </p:txBody>
      </p:sp>
      <p:sp>
        <p:nvSpPr>
          <p:cNvPr id="20" name="Fusione 19">
            <a:extLst>
              <a:ext uri="{FF2B5EF4-FFF2-40B4-BE49-F238E27FC236}">
                <a16:creationId xmlns:a16="http://schemas.microsoft.com/office/drawing/2014/main" id="{2B31442D-C22A-FE1E-0023-DEF629987BCD}"/>
              </a:ext>
            </a:extLst>
          </p:cNvPr>
          <p:cNvSpPr/>
          <p:nvPr/>
        </p:nvSpPr>
        <p:spPr>
          <a:xfrm>
            <a:off x="3774715" y="6265728"/>
            <a:ext cx="2282025" cy="146013"/>
          </a:xfrm>
          <a:prstGeom prst="flowChartMerg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5" name="Tabel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61376"/>
              </p:ext>
            </p:extLst>
          </p:nvPr>
        </p:nvGraphicFramePr>
        <p:xfrm>
          <a:off x="1615949" y="5081466"/>
          <a:ext cx="1778000" cy="1000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2098">
                  <a:extLst>
                    <a:ext uri="{9D8B030D-6E8A-4147-A177-3AD203B41FA5}">
                      <a16:colId xmlns:a16="http://schemas.microsoft.com/office/drawing/2014/main" val="1040110919"/>
                    </a:ext>
                  </a:extLst>
                </a:gridCol>
                <a:gridCol w="865902">
                  <a:extLst>
                    <a:ext uri="{9D8B030D-6E8A-4147-A177-3AD203B41FA5}">
                      <a16:colId xmlns:a16="http://schemas.microsoft.com/office/drawing/2014/main" val="677613784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1" u="none" strike="noStrike" dirty="0">
                          <a:effectLst/>
                        </a:rPr>
                        <a:t>Anno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1" u="none" strike="noStrike" dirty="0">
                          <a:effectLst/>
                        </a:rPr>
                        <a:t>Numero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38866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u="none" strike="noStrike" dirty="0">
                          <a:effectLst/>
                        </a:rPr>
                        <a:t>2022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u="none" strike="noStrike" dirty="0">
                          <a:effectLst/>
                        </a:rPr>
                        <a:t>1505 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07698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u="none" strike="noStrike" dirty="0">
                          <a:effectLst/>
                        </a:rPr>
                        <a:t>2023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u="none" strike="noStrike" dirty="0">
                          <a:effectLst/>
                        </a:rPr>
                        <a:t>1417 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20739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u="none" strike="noStrike" dirty="0">
                          <a:effectLst/>
                        </a:rPr>
                        <a:t>2024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u="none" strike="noStrike" dirty="0">
                          <a:effectLst/>
                        </a:rPr>
                        <a:t>1212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40145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Decremento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19,47%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930332"/>
                  </a:ext>
                </a:extLst>
              </a:tr>
            </a:tbl>
          </a:graphicData>
        </a:graphic>
      </p:graphicFrame>
      <p:graphicFrame>
        <p:nvGraphicFramePr>
          <p:cNvPr id="38" name="Tabella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8570469"/>
              </p:ext>
            </p:extLst>
          </p:nvPr>
        </p:nvGraphicFramePr>
        <p:xfrm>
          <a:off x="3797138" y="5081466"/>
          <a:ext cx="1778000" cy="1000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3121">
                  <a:extLst>
                    <a:ext uri="{9D8B030D-6E8A-4147-A177-3AD203B41FA5}">
                      <a16:colId xmlns:a16="http://schemas.microsoft.com/office/drawing/2014/main" val="1040110919"/>
                    </a:ext>
                  </a:extLst>
                </a:gridCol>
                <a:gridCol w="814879">
                  <a:extLst>
                    <a:ext uri="{9D8B030D-6E8A-4147-A177-3AD203B41FA5}">
                      <a16:colId xmlns:a16="http://schemas.microsoft.com/office/drawing/2014/main" val="677613784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1" u="none" strike="noStrike" dirty="0">
                          <a:effectLst/>
                        </a:rPr>
                        <a:t>Anno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1" u="none" strike="noStrike" dirty="0">
                          <a:effectLst/>
                        </a:rPr>
                        <a:t>Numero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38866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u="none" strike="noStrike" dirty="0">
                          <a:effectLst/>
                        </a:rPr>
                        <a:t>2022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u="none" strike="noStrike" dirty="0">
                          <a:effectLst/>
                        </a:rPr>
                        <a:t> 37343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07698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u="none" strike="noStrike" dirty="0">
                          <a:effectLst/>
                        </a:rPr>
                        <a:t>2023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u="none" strike="noStrike" dirty="0">
                          <a:effectLst/>
                        </a:rPr>
                        <a:t> 46223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20739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u="none" strike="noStrike" dirty="0">
                          <a:effectLst/>
                        </a:rPr>
                        <a:t>2024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u="none" strike="noStrike" dirty="0">
                          <a:effectLst/>
                        </a:rPr>
                        <a:t>  54014 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40145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Incremento 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44,64%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77753"/>
                  </a:ext>
                </a:extLst>
              </a:tr>
            </a:tbl>
          </a:graphicData>
        </a:graphic>
      </p:graphicFrame>
      <p:graphicFrame>
        <p:nvGraphicFramePr>
          <p:cNvPr id="40" name="Tabella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337535"/>
              </p:ext>
            </p:extLst>
          </p:nvPr>
        </p:nvGraphicFramePr>
        <p:xfrm>
          <a:off x="5927648" y="5087965"/>
          <a:ext cx="1778000" cy="10254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6893">
                  <a:extLst>
                    <a:ext uri="{9D8B030D-6E8A-4147-A177-3AD203B41FA5}">
                      <a16:colId xmlns:a16="http://schemas.microsoft.com/office/drawing/2014/main" val="1040110919"/>
                    </a:ext>
                  </a:extLst>
                </a:gridCol>
                <a:gridCol w="731107">
                  <a:extLst>
                    <a:ext uri="{9D8B030D-6E8A-4147-A177-3AD203B41FA5}">
                      <a16:colId xmlns:a16="http://schemas.microsoft.com/office/drawing/2014/main" val="677613784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1" u="none" strike="noStrike" dirty="0">
                          <a:effectLst/>
                        </a:rPr>
                        <a:t>Anno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1" u="none" strike="noStrike" dirty="0">
                          <a:effectLst/>
                        </a:rPr>
                        <a:t>Numero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388663"/>
                  </a:ext>
                </a:extLst>
              </a:tr>
              <a:tr h="225304"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u="none" strike="noStrike" dirty="0">
                          <a:effectLst/>
                        </a:rPr>
                        <a:t>2022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u="none" strike="noStrike" dirty="0">
                          <a:effectLst/>
                        </a:rPr>
                        <a:t> 46204 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07698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u="none" strike="noStrike" dirty="0">
                          <a:effectLst/>
                        </a:rPr>
                        <a:t>2023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u="none" strike="noStrike" dirty="0">
                          <a:effectLst/>
                        </a:rPr>
                        <a:t> 56020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20739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u="none" strike="noStrike" dirty="0">
                          <a:effectLst/>
                        </a:rPr>
                        <a:t>2024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u="none" strike="noStrike" dirty="0">
                          <a:effectLst/>
                        </a:rPr>
                        <a:t> 50379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40145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Incremento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9,04 %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522455"/>
                  </a:ext>
                </a:extLst>
              </a:tr>
            </a:tbl>
          </a:graphicData>
        </a:graphic>
      </p:graphicFrame>
      <p:graphicFrame>
        <p:nvGraphicFramePr>
          <p:cNvPr id="41" name="Tabella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857059"/>
              </p:ext>
            </p:extLst>
          </p:nvPr>
        </p:nvGraphicFramePr>
        <p:xfrm>
          <a:off x="7944842" y="5083479"/>
          <a:ext cx="1778000" cy="1000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0899">
                  <a:extLst>
                    <a:ext uri="{9D8B030D-6E8A-4147-A177-3AD203B41FA5}">
                      <a16:colId xmlns:a16="http://schemas.microsoft.com/office/drawing/2014/main" val="1040110919"/>
                    </a:ext>
                  </a:extLst>
                </a:gridCol>
                <a:gridCol w="767101">
                  <a:extLst>
                    <a:ext uri="{9D8B030D-6E8A-4147-A177-3AD203B41FA5}">
                      <a16:colId xmlns:a16="http://schemas.microsoft.com/office/drawing/2014/main" val="677613784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1" u="none" strike="noStrike" dirty="0">
                          <a:effectLst/>
                        </a:rPr>
                        <a:t>Anno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1" u="none" strike="noStrike" dirty="0">
                          <a:effectLst/>
                        </a:rPr>
                        <a:t>Numero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38866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u="none" strike="noStrike">
                          <a:effectLst/>
                        </a:rPr>
                        <a:t>2022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u="none" strike="noStrike" dirty="0">
                          <a:effectLst/>
                        </a:rPr>
                        <a:t>16995 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07698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u="none" strike="noStrike">
                          <a:effectLst/>
                        </a:rPr>
                        <a:t>2023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u="none" strike="noStrike" dirty="0">
                          <a:effectLst/>
                        </a:rPr>
                        <a:t>9174 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20739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u="none" strike="noStrike" dirty="0">
                          <a:effectLst/>
                        </a:rPr>
                        <a:t>2024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u="none" strike="noStrike" dirty="0">
                          <a:effectLst/>
                        </a:rPr>
                        <a:t> 7074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40145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Decremento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58,38 %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429466"/>
                  </a:ext>
                </a:extLst>
              </a:tr>
            </a:tbl>
          </a:graphicData>
        </a:graphic>
      </p:graphicFrame>
      <p:graphicFrame>
        <p:nvGraphicFramePr>
          <p:cNvPr id="42" name="Tabel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137363"/>
              </p:ext>
            </p:extLst>
          </p:nvPr>
        </p:nvGraphicFramePr>
        <p:xfrm>
          <a:off x="3911269" y="1614050"/>
          <a:ext cx="1537684" cy="9955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8842">
                  <a:extLst>
                    <a:ext uri="{9D8B030D-6E8A-4147-A177-3AD203B41FA5}">
                      <a16:colId xmlns:a16="http://schemas.microsoft.com/office/drawing/2014/main" val="327755853"/>
                    </a:ext>
                  </a:extLst>
                </a:gridCol>
                <a:gridCol w="768842">
                  <a:extLst>
                    <a:ext uri="{9D8B030D-6E8A-4147-A177-3AD203B41FA5}">
                      <a16:colId xmlns:a16="http://schemas.microsoft.com/office/drawing/2014/main" val="2368207303"/>
                    </a:ext>
                  </a:extLst>
                </a:gridCol>
              </a:tblGrid>
              <a:tr h="32716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u="none" strike="noStrike" dirty="0">
                          <a:effectLst/>
                        </a:rPr>
                        <a:t>Anno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9" marR="7739" marT="773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u="none" strike="noStrike" dirty="0">
                          <a:effectLst/>
                        </a:rPr>
                        <a:t>Numero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9" marR="7739" marT="7739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43660"/>
                  </a:ext>
                </a:extLst>
              </a:tr>
              <a:tr h="172194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u="none" strike="noStrike" dirty="0">
                          <a:effectLst/>
                        </a:rPr>
                        <a:t>2022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9" marR="7739" marT="7739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effectLst/>
                        </a:rPr>
                        <a:t>134.849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9" marR="7739" marT="7739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0810255"/>
                  </a:ext>
                </a:extLst>
              </a:tr>
              <a:tr h="172194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2023(*)</a:t>
                      </a:r>
                    </a:p>
                  </a:txBody>
                  <a:tcPr marL="7739" marR="7739" marT="7739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190.068</a:t>
                      </a:r>
                    </a:p>
                  </a:txBody>
                  <a:tcPr marL="7739" marR="7739" marT="7739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1385359"/>
                  </a:ext>
                </a:extLst>
              </a:tr>
              <a:tr h="151843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u="none" strike="noStrike" dirty="0">
                          <a:effectLst/>
                        </a:rPr>
                        <a:t>2024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9" marR="7739" marT="7739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effectLst/>
                        </a:rPr>
                        <a:t>202.256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9" marR="7739" marT="7739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428663"/>
                  </a:ext>
                </a:extLst>
              </a:tr>
              <a:tr h="17219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dirty="0">
                          <a:effectLst/>
                        </a:rPr>
                        <a:t>Aumento</a:t>
                      </a:r>
                      <a:r>
                        <a:rPr lang="it-IT" sz="900" b="1" u="none" strike="noStrike" baseline="0" dirty="0">
                          <a:effectLst/>
                        </a:rPr>
                        <a:t> 49,99 %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9" marR="7739" marT="7739" marB="0" anchor="b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869566"/>
                  </a:ext>
                </a:extLst>
              </a:tr>
            </a:tbl>
          </a:graphicData>
        </a:graphic>
      </p:graphicFrame>
      <p:sp>
        <p:nvSpPr>
          <p:cNvPr id="18" name="CasellaDiTesto 17"/>
          <p:cNvSpPr txBox="1"/>
          <p:nvPr/>
        </p:nvSpPr>
        <p:spPr>
          <a:xfrm>
            <a:off x="3663766" y="4306685"/>
            <a:ext cx="18146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/>
              <a:t>(*) Separazioni e Divorzi 156 gg 2023 148 gg. 2024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3725292" y="2614838"/>
            <a:ext cx="210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/>
              <a:t>(*) Chiusura certificati </a:t>
            </a:r>
            <a:r>
              <a:rPr lang="it-IT" sz="800" i="1" dirty="0"/>
              <a:t>onlin</a:t>
            </a:r>
            <a:r>
              <a:rPr lang="it-IT" sz="800" dirty="0"/>
              <a:t>e – tempo medio appuntamento attuale 20 gg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7730175" y="4306685"/>
            <a:ext cx="2175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/>
              <a:t>(*) Il dato risente degli effetti della Pandemia Covid 19</a:t>
            </a:r>
          </a:p>
        </p:txBody>
      </p:sp>
    </p:spTree>
    <p:extLst>
      <p:ext uri="{BB962C8B-B14F-4D97-AF65-F5344CB8AC3E}">
        <p14:creationId xmlns:p14="http://schemas.microsoft.com/office/powerpoint/2010/main" val="39418410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fc4b897-9961-4886-ab52-c7111c46dd1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848009E35F20E4AB38918D3DE14FF14" ma:contentTypeVersion="13" ma:contentTypeDescription="Creare un nuovo documento." ma:contentTypeScope="" ma:versionID="563eedd2abec266512039ed1c8c3f998">
  <xsd:schema xmlns:xsd="http://www.w3.org/2001/XMLSchema" xmlns:xs="http://www.w3.org/2001/XMLSchema" xmlns:p="http://schemas.microsoft.com/office/2006/metadata/properties" xmlns:ns3="bfc4b897-9961-4886-ab52-c7111c46dd1d" xmlns:ns4="de213fdf-950f-4ccb-aa12-462577058063" targetNamespace="http://schemas.microsoft.com/office/2006/metadata/properties" ma:root="true" ma:fieldsID="a139932c6e7410c334e6a2dfc3f3503d" ns3:_="" ns4:_="">
    <xsd:import namespace="bfc4b897-9961-4886-ab52-c7111c46dd1d"/>
    <xsd:import namespace="de213fdf-950f-4ccb-aa12-46257705806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c4b897-9961-4886-ab52-c7111c46dd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7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213fdf-950f-4ccb-aa12-46257705806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919259-D4B5-4155-8649-C996F9D0474E}">
  <ds:schemaRefs>
    <ds:schemaRef ds:uri="bfc4b897-9961-4886-ab52-c7111c46dd1d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de213fdf-950f-4ccb-aa12-462577058063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5C888A7-3D51-4740-A586-AF03676968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c4b897-9961-4886-ab52-c7111c46dd1d"/>
    <ds:schemaRef ds:uri="de213fdf-950f-4ccb-aa12-4625770580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7D83CC1-AD10-4C34-B482-EEBDC950097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3652</TotalTime>
  <Words>3788</Words>
  <Application>Microsoft Office PowerPoint</Application>
  <PresentationFormat>A4 (21x29,7 cm)</PresentationFormat>
  <Paragraphs>774</Paragraphs>
  <Slides>19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36" baseType="lpstr">
      <vt:lpstr>ABC Normal White</vt:lpstr>
      <vt:lpstr>Aptos Narrow</vt:lpstr>
      <vt:lpstr>Arial</vt:lpstr>
      <vt:lpstr>Calibri</vt:lpstr>
      <vt:lpstr>Calibri Light</vt:lpstr>
      <vt:lpstr>Carlito</vt:lpstr>
      <vt:lpstr>Futura Medium</vt:lpstr>
      <vt:lpstr>Helvetica</vt:lpstr>
      <vt:lpstr>Helvetica-Bold</vt:lpstr>
      <vt:lpstr>IBM Plex Sans</vt:lpstr>
      <vt:lpstr>Montserrat</vt:lpstr>
      <vt:lpstr>Satoshi</vt:lpstr>
      <vt:lpstr>Satoshi Black</vt:lpstr>
      <vt:lpstr>Symbol</vt:lpstr>
      <vt:lpstr>Wingdings</vt:lpstr>
      <vt:lpstr>Wingdings-Regular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Francesco Castelnovo</dc:creator>
  <cp:lastModifiedBy>Mauro Valenti</cp:lastModifiedBy>
  <cp:revision>346</cp:revision>
  <cp:lastPrinted>2025-01-16T08:42:39Z</cp:lastPrinted>
  <dcterms:created xsi:type="dcterms:W3CDTF">2021-03-13T11:51:13Z</dcterms:created>
  <dcterms:modified xsi:type="dcterms:W3CDTF">2025-03-05T10:12:35Z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0x0101005848009E35F20E4AB38918D3DE14FF14</vt:lpwstr>
  </property>
</Properties>
</file>